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4" r:id="rId3"/>
    <p:sldId id="257" r:id="rId4"/>
    <p:sldId id="258" r:id="rId5"/>
    <p:sldId id="263" r:id="rId6"/>
    <p:sldId id="261" r:id="rId7"/>
    <p:sldId id="262" r:id="rId8"/>
    <p:sldId id="260" r:id="rId9"/>
  </p:sldIdLst>
  <p:sldSz cx="9144000" cy="6858000" type="screen4x3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824" y="-3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59BF8C-2EEB-49A6-8689-3CBC182C4CC9}" type="datetimeFigureOut">
              <a:rPr lang="en-US" smtClean="0"/>
              <a:t>3/7/2013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C793FE-C6FF-4A0C-B15C-F753C6A5F44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59BF8C-2EEB-49A6-8689-3CBC182C4CC9}" type="datetimeFigureOut">
              <a:rPr lang="en-US" smtClean="0"/>
              <a:t>3/7/2013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C793FE-C6FF-4A0C-B15C-F753C6A5F44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59BF8C-2EEB-49A6-8689-3CBC182C4CC9}" type="datetimeFigureOut">
              <a:rPr lang="en-US" smtClean="0"/>
              <a:t>3/7/2013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C793FE-C6FF-4A0C-B15C-F753C6A5F44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59BF8C-2EEB-49A6-8689-3CBC182C4CC9}" type="datetimeFigureOut">
              <a:rPr lang="en-US" smtClean="0"/>
              <a:t>3/7/2013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C793FE-C6FF-4A0C-B15C-F753C6A5F44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59BF8C-2EEB-49A6-8689-3CBC182C4CC9}" type="datetimeFigureOut">
              <a:rPr lang="en-US" smtClean="0"/>
              <a:t>3/7/2013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C793FE-C6FF-4A0C-B15C-F753C6A5F44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59BF8C-2EEB-49A6-8689-3CBC182C4CC9}" type="datetimeFigureOut">
              <a:rPr lang="en-US" smtClean="0"/>
              <a:t>3/7/2013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C793FE-C6FF-4A0C-B15C-F753C6A5F44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59BF8C-2EEB-49A6-8689-3CBC182C4CC9}" type="datetimeFigureOut">
              <a:rPr lang="en-US" smtClean="0"/>
              <a:t>3/7/2013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C793FE-C6FF-4A0C-B15C-F753C6A5F44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59BF8C-2EEB-49A6-8689-3CBC182C4CC9}" type="datetimeFigureOut">
              <a:rPr lang="en-US" smtClean="0"/>
              <a:t>3/7/2013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C793FE-C6FF-4A0C-B15C-F753C6A5F44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59BF8C-2EEB-49A6-8689-3CBC182C4CC9}" type="datetimeFigureOut">
              <a:rPr lang="en-US" smtClean="0"/>
              <a:t>3/7/2013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C793FE-C6FF-4A0C-B15C-F753C6A5F44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59BF8C-2EEB-49A6-8689-3CBC182C4CC9}" type="datetimeFigureOut">
              <a:rPr lang="en-US" smtClean="0"/>
              <a:t>3/7/2013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C793FE-C6FF-4A0C-B15C-F753C6A5F44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59BF8C-2EEB-49A6-8689-3CBC182C4CC9}" type="datetimeFigureOut">
              <a:rPr lang="en-US" smtClean="0"/>
              <a:t>3/7/2013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C793FE-C6FF-4A0C-B15C-F753C6A5F44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9759BF8C-2EEB-49A6-8689-3CBC182C4CC9}" type="datetimeFigureOut">
              <a:rPr lang="en-US" smtClean="0"/>
              <a:t>3/7/2013</a:t>
            </a:fld>
            <a:endParaRPr lang="en-US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86C793FE-C6FF-4A0C-B15C-F753C6A5F44F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 smtClean="0">
                <a:solidFill>
                  <a:schemeClr val="accent1"/>
                </a:solidFill>
              </a:rPr>
              <a:t>Public-Private Partnership</a:t>
            </a:r>
            <a:endParaRPr lang="en-US" sz="54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7304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183880" cy="4187952"/>
          </a:xfrm>
        </p:spPr>
        <p:txBody>
          <a:bodyPr/>
          <a:lstStyle/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PPP is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een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samenwerkingsverband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waarin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het de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bedoeling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is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dat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de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overheid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en de private sector, met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behoud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van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hun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eigen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identiteit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en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verantwoordelijkheid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gezamenlijk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een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projekt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realiseren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.</a:t>
            </a:r>
          </a:p>
          <a:p>
            <a:endParaRPr lang="en-US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“PPP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creert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een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win-win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situatie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.”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88720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143000"/>
            <a:ext cx="8183880" cy="4187952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PPP’s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zijn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samenwerkingsvormen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tussen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de private en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publieke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sector die in het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algemeen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betrekking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hebben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op de:</a:t>
            </a:r>
          </a:p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-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fysieke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infrastructuur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;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telecommunicatie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energie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, water, transport</a:t>
            </a:r>
          </a:p>
          <a:p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Stedelijke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infrastructuur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;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waterdistributie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vuilophaal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openbaar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vervoer</a:t>
            </a:r>
            <a:endParaRPr lang="en-US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Sociale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infrastructuur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; </a:t>
            </a:r>
            <a:r>
              <a:rPr lang="en-US" dirty="0" err="1">
                <a:solidFill>
                  <a:schemeClr val="accent1">
                    <a:lumMod val="50000"/>
                  </a:schemeClr>
                </a:solidFill>
              </a:rPr>
              <a:t>g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ezondheidszorg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onderwijs,volkshuisvesting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3874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Wat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wil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de Competitiveness Unit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hiermee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bereiken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?</a:t>
            </a:r>
          </a:p>
          <a:p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Particuliere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financiering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mobiliseren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om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zodoende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de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kosten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van de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staat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te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verminderen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.</a:t>
            </a:r>
          </a:p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Private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initiatieven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aanmoedigen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voor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de levering van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kwalitatief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hoogwaardige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diensten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openbare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werken</a:t>
            </a:r>
            <a:endParaRPr lang="en-US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Verhogen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van de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technische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capaciteit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en de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werkgelegenheid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.</a:t>
            </a:r>
          </a:p>
          <a:p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Creeren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van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een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optimale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verdeling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van het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risico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dat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gepaard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gaat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met het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investeren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van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projekten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tussen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resp. de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publieke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en private partners.</a:t>
            </a:r>
          </a:p>
          <a:p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Verbetering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van de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concurrentiepositie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van het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bedrijfsleven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.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004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52600" y="990598"/>
            <a:ext cx="5943600" cy="452431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u="sng" dirty="0" err="1" smtClean="0">
                <a:solidFill>
                  <a:schemeClr val="accent1">
                    <a:lumMod val="50000"/>
                  </a:schemeClr>
                </a:solidFill>
              </a:rPr>
              <a:t>Acties</a:t>
            </a:r>
            <a:r>
              <a:rPr lang="en-US" u="sng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u="sng" dirty="0">
                <a:solidFill>
                  <a:schemeClr val="accent1">
                    <a:lumMod val="50000"/>
                  </a:schemeClr>
                </a:solidFill>
              </a:rPr>
              <a:t>van de </a:t>
            </a:r>
            <a:r>
              <a:rPr lang="en-US" u="sng" dirty="0" err="1">
                <a:solidFill>
                  <a:schemeClr val="accent1">
                    <a:lumMod val="50000"/>
                  </a:schemeClr>
                </a:solidFill>
              </a:rPr>
              <a:t>werkgroep</a:t>
            </a:r>
            <a:r>
              <a:rPr lang="en-US" u="sng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u="sng" dirty="0" err="1">
                <a:solidFill>
                  <a:schemeClr val="accent1">
                    <a:lumMod val="50000"/>
                  </a:schemeClr>
                </a:solidFill>
              </a:rPr>
              <a:t>moeten</a:t>
            </a:r>
            <a:r>
              <a:rPr lang="en-US" u="sng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u="sng" dirty="0" err="1">
                <a:solidFill>
                  <a:schemeClr val="accent1">
                    <a:lumMod val="50000"/>
                  </a:schemeClr>
                </a:solidFill>
              </a:rPr>
              <a:t>resulteren</a:t>
            </a:r>
            <a:r>
              <a:rPr lang="en-US" u="sng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u="sng" dirty="0" smtClean="0">
                <a:solidFill>
                  <a:schemeClr val="accent1">
                    <a:lumMod val="50000"/>
                  </a:schemeClr>
                </a:solidFill>
              </a:rPr>
              <a:t>in:</a:t>
            </a:r>
          </a:p>
          <a:p>
            <a:pPr marL="285750" indent="-285750">
              <a:buFont typeface="Arial" pitchFamily="34" charset="0"/>
              <a:buChar char="•"/>
            </a:pP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  <a:p>
            <a:pPr marL="285750" indent="-285750" algn="ctr">
              <a:buFont typeface="Arial" pitchFamily="34" charset="0"/>
              <a:buChar char="•"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Het </a:t>
            </a:r>
            <a:r>
              <a:rPr lang="en-US" dirty="0" err="1">
                <a:solidFill>
                  <a:schemeClr val="accent1">
                    <a:lumMod val="50000"/>
                  </a:schemeClr>
                </a:solidFill>
              </a:rPr>
              <a:t>ontwikkelen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 van </a:t>
            </a:r>
            <a:r>
              <a:rPr lang="en-US" dirty="0" err="1">
                <a:solidFill>
                  <a:schemeClr val="accent1">
                    <a:lumMod val="50000"/>
                  </a:schemeClr>
                </a:solidFill>
              </a:rPr>
              <a:t>een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 PPS </a:t>
            </a:r>
            <a:r>
              <a:rPr lang="en-US" dirty="0" err="1">
                <a:solidFill>
                  <a:schemeClr val="accent1">
                    <a:lumMod val="50000"/>
                  </a:schemeClr>
                </a:solidFill>
              </a:rPr>
              <a:t>beleid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(Public-Private </a:t>
            </a:r>
            <a:r>
              <a:rPr lang="en-US" dirty="0" err="1">
                <a:solidFill>
                  <a:schemeClr val="accent1">
                    <a:lumMod val="50000"/>
                  </a:schemeClr>
                </a:solidFill>
              </a:rPr>
              <a:t>Samenwerking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) en </a:t>
            </a:r>
            <a:r>
              <a:rPr lang="en-US" dirty="0" err="1">
                <a:solidFill>
                  <a:schemeClr val="accent1">
                    <a:lumMod val="50000"/>
                  </a:schemeClr>
                </a:solidFill>
              </a:rPr>
              <a:t>wettelijk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1">
                    <a:lumMod val="50000"/>
                  </a:schemeClr>
                </a:solidFill>
              </a:rPr>
              <a:t>kader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(PPP Policy and Legal Framework) </a:t>
            </a:r>
            <a:r>
              <a:rPr lang="en-US" dirty="0" err="1">
                <a:solidFill>
                  <a:schemeClr val="accent1">
                    <a:lumMod val="50000"/>
                  </a:schemeClr>
                </a:solidFill>
              </a:rPr>
              <a:t>voor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 de </a:t>
            </a:r>
            <a:r>
              <a:rPr lang="en-US" dirty="0" err="1">
                <a:solidFill>
                  <a:schemeClr val="accent1">
                    <a:lumMod val="50000"/>
                  </a:schemeClr>
                </a:solidFill>
              </a:rPr>
              <a:t>bescherming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 van de </a:t>
            </a:r>
            <a:r>
              <a:rPr lang="en-US" dirty="0" err="1">
                <a:solidFill>
                  <a:schemeClr val="accent1">
                    <a:lumMod val="50000"/>
                  </a:schemeClr>
                </a:solidFill>
              </a:rPr>
              <a:t>rechten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 van </a:t>
            </a:r>
            <a:r>
              <a:rPr lang="en-US" dirty="0" err="1">
                <a:solidFill>
                  <a:schemeClr val="accent1">
                    <a:lumMod val="50000"/>
                  </a:schemeClr>
                </a:solidFill>
              </a:rPr>
              <a:t>investeerders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 en </a:t>
            </a:r>
            <a:r>
              <a:rPr lang="en-US" dirty="0" err="1">
                <a:solidFill>
                  <a:schemeClr val="accent1">
                    <a:lumMod val="50000"/>
                  </a:schemeClr>
                </a:solidFill>
              </a:rPr>
              <a:t>consumenten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.</a:t>
            </a:r>
          </a:p>
          <a:p>
            <a:pPr marL="742950" lvl="1" indent="-285750">
              <a:buFont typeface="Arial" pitchFamily="34" charset="0"/>
              <a:buChar char="•"/>
            </a:pPr>
            <a:endParaRPr lang="en-US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742950" lvl="1" indent="-285750" algn="ctr">
              <a:buFont typeface="Arial" pitchFamily="34" charset="0"/>
              <a:buChar char="•"/>
            </a:pP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Een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1">
                    <a:lumMod val="50000"/>
                  </a:schemeClr>
                </a:solidFill>
              </a:rPr>
              <a:t>stimulerende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1">
                    <a:lumMod val="50000"/>
                  </a:schemeClr>
                </a:solidFill>
              </a:rPr>
              <a:t>omgeving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1">
                    <a:lumMod val="50000"/>
                  </a:schemeClr>
                </a:solidFill>
              </a:rPr>
              <a:t>voor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 PPP’s </a:t>
            </a:r>
            <a:r>
              <a:rPr lang="en-US" dirty="0" err="1">
                <a:solidFill>
                  <a:schemeClr val="accent1">
                    <a:lumMod val="50000"/>
                  </a:schemeClr>
                </a:solidFill>
              </a:rPr>
              <a:t>creeren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 op </a:t>
            </a:r>
            <a:r>
              <a:rPr lang="en-US" dirty="0" err="1">
                <a:solidFill>
                  <a:schemeClr val="accent1">
                    <a:lumMod val="50000"/>
                  </a:schemeClr>
                </a:solidFill>
              </a:rPr>
              <a:t>institutioneel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en-US" dirty="0" err="1">
                <a:solidFill>
                  <a:schemeClr val="accent1">
                    <a:lumMod val="50000"/>
                  </a:schemeClr>
                </a:solidFill>
              </a:rPr>
              <a:t>wettelijk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 en </a:t>
            </a:r>
            <a:r>
              <a:rPr lang="en-US" dirty="0" err="1">
                <a:solidFill>
                  <a:schemeClr val="accent1">
                    <a:lumMod val="50000"/>
                  </a:schemeClr>
                </a:solidFill>
              </a:rPr>
              <a:t>financieel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1">
                    <a:lumMod val="50000"/>
                  </a:schemeClr>
                </a:solidFill>
              </a:rPr>
              <a:t>gebied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1">
                    <a:lumMod val="50000"/>
                  </a:schemeClr>
                </a:solidFill>
              </a:rPr>
              <a:t>m.n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. het </a:t>
            </a:r>
            <a:r>
              <a:rPr lang="en-US" dirty="0" err="1">
                <a:solidFill>
                  <a:schemeClr val="accent1">
                    <a:lumMod val="50000"/>
                  </a:schemeClr>
                </a:solidFill>
              </a:rPr>
              <a:t>opzetten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 van </a:t>
            </a:r>
            <a:r>
              <a:rPr lang="en-US" dirty="0" err="1">
                <a:solidFill>
                  <a:schemeClr val="accent1">
                    <a:lumMod val="50000"/>
                  </a:schemeClr>
                </a:solidFill>
              </a:rPr>
              <a:t>een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 PPS-</a:t>
            </a:r>
            <a:r>
              <a:rPr lang="en-US" dirty="0" err="1">
                <a:solidFill>
                  <a:schemeClr val="accent1">
                    <a:lumMod val="50000"/>
                  </a:schemeClr>
                </a:solidFill>
              </a:rPr>
              <a:t>Fonds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530114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</a:rPr>
              <a:t>Een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</a:rPr>
              <a:t>gestructureerde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 PPP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</a:rPr>
              <a:t>moet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</a:rPr>
              <a:t>leiden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 tot:</a:t>
            </a:r>
          </a:p>
          <a:p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Hervorming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van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beleid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en van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instituten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van de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overheid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.</a:t>
            </a:r>
          </a:p>
          <a:p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Vergroting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van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transparantie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m.b.t.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overheidshandelen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en de mate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waarin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zij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rekenschap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aflegt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.</a:t>
            </a:r>
          </a:p>
          <a:p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Toename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van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vertrouwen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en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begrip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tussen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de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overheid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en het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bedrijfsleven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.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954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en-US" b="1" dirty="0" smtClean="0">
              <a:solidFill>
                <a:schemeClr val="accent1"/>
              </a:solidFill>
            </a:endParaRPr>
          </a:p>
          <a:p>
            <a:pPr marL="0" indent="0" algn="ctr">
              <a:buNone/>
            </a:pPr>
            <a:endParaRPr lang="en-US" b="1" dirty="0">
              <a:solidFill>
                <a:schemeClr val="accent1"/>
              </a:solidFill>
            </a:endParaRPr>
          </a:p>
          <a:p>
            <a:pPr marL="0" indent="0" algn="ctr">
              <a:buNone/>
            </a:pPr>
            <a:endParaRPr lang="en-US" b="1" dirty="0" smtClean="0">
              <a:solidFill>
                <a:schemeClr val="accent1"/>
              </a:solidFill>
            </a:endParaRPr>
          </a:p>
          <a:p>
            <a:pPr marL="0" indent="0" algn="ctr">
              <a:buNone/>
            </a:pPr>
            <a:r>
              <a:rPr lang="en-US" sz="4000" b="1" dirty="0" err="1" smtClean="0">
                <a:solidFill>
                  <a:schemeClr val="accent1"/>
                </a:solidFill>
              </a:rPr>
              <a:t>Tenslotte</a:t>
            </a:r>
            <a:r>
              <a:rPr lang="en-US" sz="4000" b="1" dirty="0" smtClean="0">
                <a:solidFill>
                  <a:schemeClr val="accent1"/>
                </a:solidFill>
              </a:rPr>
              <a:t>: </a:t>
            </a:r>
          </a:p>
          <a:p>
            <a:pPr marL="0" indent="0" algn="ctr">
              <a:buNone/>
            </a:pPr>
            <a:r>
              <a:rPr lang="en-US" sz="4000" b="1" dirty="0" smtClean="0">
                <a:solidFill>
                  <a:schemeClr val="accent1"/>
                </a:solidFill>
              </a:rPr>
              <a:t>Employment and productivity must be increased before competitiveness</a:t>
            </a:r>
            <a:endParaRPr lang="en-US" sz="40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802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248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99</TotalTime>
  <Words>268</Words>
  <Application>Microsoft Office PowerPoint</Application>
  <PresentationFormat>On-screen Show (4:3)</PresentationFormat>
  <Paragraphs>28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Aspect</vt:lpstr>
      <vt:lpstr>Public-Private Partnership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Public-Private Partnership</dc:title>
  <dc:creator>user</dc:creator>
  <cp:lastModifiedBy>user</cp:lastModifiedBy>
  <cp:revision>13</cp:revision>
  <cp:lastPrinted>2013-03-07T16:07:04Z</cp:lastPrinted>
  <dcterms:created xsi:type="dcterms:W3CDTF">2013-03-07T13:10:31Z</dcterms:created>
  <dcterms:modified xsi:type="dcterms:W3CDTF">2013-03-07T17:37:02Z</dcterms:modified>
</cp:coreProperties>
</file>