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6.xml" ContentType="application/vnd.openxmlformats-officedocument.drawingml.chart+xml"/>
  <Override PartName="/ppt/notesSlides/notesSlide16.xml" ContentType="application/vnd.openxmlformats-officedocument.presentationml.notesSlide+xml"/>
  <Override PartName="/ppt/charts/chart7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2" r:id="rId1"/>
  </p:sldMasterIdLst>
  <p:notesMasterIdLst>
    <p:notesMasterId r:id="rId20"/>
  </p:notesMasterIdLst>
  <p:sldIdLst>
    <p:sldId id="299" r:id="rId2"/>
    <p:sldId id="392" r:id="rId3"/>
    <p:sldId id="343" r:id="rId4"/>
    <p:sldId id="344" r:id="rId5"/>
    <p:sldId id="345" r:id="rId6"/>
    <p:sldId id="393" r:id="rId7"/>
    <p:sldId id="357" r:id="rId8"/>
    <p:sldId id="361" r:id="rId9"/>
    <p:sldId id="358" r:id="rId10"/>
    <p:sldId id="378" r:id="rId11"/>
    <p:sldId id="400" r:id="rId12"/>
    <p:sldId id="374" r:id="rId13"/>
    <p:sldId id="398" r:id="rId14"/>
    <p:sldId id="385" r:id="rId15"/>
    <p:sldId id="388" r:id="rId16"/>
    <p:sldId id="401" r:id="rId17"/>
    <p:sldId id="367" r:id="rId18"/>
    <p:sldId id="33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henning58" initials="REH" lastIdx="18" clrIdx="0"/>
  <p:cmAuthor id="1" name="JHKAHN" initials="JHK" lastIdx="1" clrIdx="1"/>
  <p:cmAuthor id="2" name="Rob Henning" initials="RH" lastIdx="1" clrIdx="2"/>
  <p:cmAuthor id="3" name="Charity Kabango" initials="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406"/>
    <a:srgbClr val="FF8615"/>
    <a:srgbClr val="508D23"/>
    <a:srgbClr val="ECF1F4"/>
    <a:srgbClr val="BCC5C9"/>
    <a:srgbClr val="5F6D79"/>
    <a:srgbClr val="1B22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3" autoAdjust="0"/>
    <p:restoredTop sz="98129" autoAdjust="0"/>
  </p:normalViewPr>
  <p:slideViewPr>
    <p:cSldViewPr>
      <p:cViewPr>
        <p:scale>
          <a:sx n="50" d="100"/>
          <a:sy n="50" d="100"/>
        </p:scale>
        <p:origin x="-1291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HKAHN\Desktop\Suriname%20Bubbles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henning58\AppData\Local\Microsoft\Windows\INetCache\Content.Outlook\8TI74FX9\20141120%20Suriname%20Visual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henning58\AppData\Local\Microsoft\Windows\INetCache\Content.Outlook\8TI74FX9\20141120%20Suriname%20Visual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GDP Per </a:t>
            </a:r>
            <a:r>
              <a:rPr lang="it-IT" dirty="0" smtClean="0"/>
              <a:t>Capita in</a:t>
            </a:r>
            <a:r>
              <a:rPr lang="it-IT" baseline="0" dirty="0" smtClean="0"/>
              <a:t> Suriname</a:t>
            </a:r>
            <a:r>
              <a:rPr lang="it-IT" dirty="0" smtClean="0"/>
              <a:t> </a:t>
            </a:r>
            <a:r>
              <a:rPr lang="it-IT" dirty="0"/>
              <a:t>(</a:t>
            </a:r>
            <a:r>
              <a:rPr lang="it-IT" dirty="0" smtClean="0"/>
              <a:t>Constant $USD, </a:t>
            </a:r>
            <a:r>
              <a:rPr lang="it-IT" dirty="0"/>
              <a:t>2005)</a:t>
            </a:r>
          </a:p>
        </c:rich>
      </c:tx>
      <c:layout>
        <c:manualLayout>
          <c:xMode val="edge"/>
          <c:yMode val="edge"/>
          <c:x val="0.14060528400931016"/>
          <c:y val="7.1428571428571426E-3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GDP Per Capita (Constant, 2005)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8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1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1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1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17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18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19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2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2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2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2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2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2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26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27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28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29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30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31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32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33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34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35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36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37"/>
            <c:invertIfNegative val="0"/>
            <c:bubble3D val="0"/>
            <c:spPr>
              <a:solidFill>
                <a:srgbClr val="0070C0"/>
              </a:solidFill>
            </c:spPr>
          </c:dPt>
          <c:cat>
            <c:strRef>
              <c:f>Sheet1!$B$1:$AM$1</c:f>
              <c:strCache>
                <c:ptCount val="3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  <c:pt idx="31">
                  <c:v>2006</c:v>
                </c:pt>
                <c:pt idx="32">
                  <c:v>2007</c:v>
                </c:pt>
                <c:pt idx="33">
                  <c:v>2008</c:v>
                </c:pt>
                <c:pt idx="34">
                  <c:v>2009</c:v>
                </c:pt>
                <c:pt idx="35">
                  <c:v>2010</c:v>
                </c:pt>
                <c:pt idx="36">
                  <c:v>2011</c:v>
                </c:pt>
                <c:pt idx="37">
                  <c:v>2012</c:v>
                </c:pt>
              </c:strCache>
            </c:strRef>
          </c:cat>
          <c:val>
            <c:numRef>
              <c:f>Sheet1!$B$2:$AM$2</c:f>
              <c:numCache>
                <c:formatCode>General</c:formatCode>
                <c:ptCount val="38"/>
                <c:pt idx="0">
                  <c:v>3829.933833142718</c:v>
                </c:pt>
                <c:pt idx="1">
                  <c:v>3704.5516687753161</c:v>
                </c:pt>
                <c:pt idx="2">
                  <c:v>4080.2967063364417</c:v>
                </c:pt>
                <c:pt idx="3">
                  <c:v>4383.8992069919814</c:v>
                </c:pt>
                <c:pt idx="4">
                  <c:v>4109.2220439977946</c:v>
                </c:pt>
                <c:pt idx="5">
                  <c:v>3884.8381949327545</c:v>
                </c:pt>
                <c:pt idx="6">
                  <c:v>3883.8940303623931</c:v>
                </c:pt>
                <c:pt idx="7">
                  <c:v>3792.5346333543298</c:v>
                </c:pt>
                <c:pt idx="8">
                  <c:v>3659.6521250291339</c:v>
                </c:pt>
                <c:pt idx="9">
                  <c:v>3492.0356468996329</c:v>
                </c:pt>
                <c:pt idx="10">
                  <c:v>3393.3653030843111</c:v>
                </c:pt>
                <c:pt idx="11">
                  <c:v>3230.8541810094257</c:v>
                </c:pt>
                <c:pt idx="12">
                  <c:v>2730.5136761048143</c:v>
                </c:pt>
                <c:pt idx="13">
                  <c:v>2919.9935443242239</c:v>
                </c:pt>
                <c:pt idx="14">
                  <c:v>3186.9176562939838</c:v>
                </c:pt>
                <c:pt idx="15">
                  <c:v>3120.566426838519</c:v>
                </c:pt>
                <c:pt idx="16">
                  <c:v>3159.8423661793813</c:v>
                </c:pt>
                <c:pt idx="17">
                  <c:v>3109.6737590801495</c:v>
                </c:pt>
                <c:pt idx="18">
                  <c:v>2845.839650560732</c:v>
                </c:pt>
                <c:pt idx="19">
                  <c:v>2899.6936511171702</c:v>
                </c:pt>
                <c:pt idx="20">
                  <c:v>2892.4176859108329</c:v>
                </c:pt>
                <c:pt idx="21">
                  <c:v>2889.7686402013974</c:v>
                </c:pt>
                <c:pt idx="22">
                  <c:v>3014.3441802884727</c:v>
                </c:pt>
                <c:pt idx="23">
                  <c:v>3020.0222174676314</c:v>
                </c:pt>
                <c:pt idx="24">
                  <c:v>2952.766879209496</c:v>
                </c:pt>
                <c:pt idx="25">
                  <c:v>2909.9364117064811</c:v>
                </c:pt>
                <c:pt idx="26">
                  <c:v>2999.7207677900642</c:v>
                </c:pt>
                <c:pt idx="27">
                  <c:v>3084.4775558048086</c:v>
                </c:pt>
                <c:pt idx="28">
                  <c:v>3224.4047092903734</c:v>
                </c:pt>
                <c:pt idx="29">
                  <c:v>3476.2535646882043</c:v>
                </c:pt>
                <c:pt idx="30">
                  <c:v>3590.5410423330095</c:v>
                </c:pt>
                <c:pt idx="31">
                  <c:v>3686.6991545921856</c:v>
                </c:pt>
                <c:pt idx="32">
                  <c:v>3835.3097560449651</c:v>
                </c:pt>
                <c:pt idx="33">
                  <c:v>3955.9441256091886</c:v>
                </c:pt>
                <c:pt idx="34">
                  <c:v>4037.552134194872</c:v>
                </c:pt>
                <c:pt idx="35">
                  <c:v>4169.5907084279788</c:v>
                </c:pt>
                <c:pt idx="36">
                  <c:v>4350.4731980852994</c:v>
                </c:pt>
                <c:pt idx="37">
                  <c:v>4478.7627783212774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9750144"/>
        <c:axId val="149751680"/>
      </c:barChart>
      <c:catAx>
        <c:axId val="149750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900"/>
            </a:pPr>
            <a:endParaRPr lang="en-US"/>
          </a:p>
        </c:txPr>
        <c:crossAx val="149751680"/>
        <c:crosses val="autoZero"/>
        <c:auto val="1"/>
        <c:lblAlgn val="ctr"/>
        <c:lblOffset val="100"/>
        <c:noMultiLvlLbl val="0"/>
      </c:catAx>
      <c:valAx>
        <c:axId val="1497516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49750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Economic Growth, Size</a:t>
            </a:r>
            <a:r>
              <a:rPr lang="en-US" baseline="0" dirty="0" smtClean="0"/>
              <a:t> and Disparity: LAC</a:t>
            </a:r>
            <a:endParaRPr lang="en-US" dirty="0"/>
          </a:p>
        </c:rich>
      </c:tx>
      <c:layout>
        <c:manualLayout>
          <c:xMode val="edge"/>
          <c:yMode val="edge"/>
          <c:x val="0.21480498143525986"/>
          <c:y val="3.4115138592750532E-2"/>
        </c:manualLayout>
      </c:layout>
      <c:overlay val="0"/>
    </c:title>
    <c:autoTitleDeleted val="0"/>
    <c:plotArea>
      <c:layout/>
      <c:bubbleChart>
        <c:varyColors val="0"/>
        <c:ser>
          <c:idx val="0"/>
          <c:order val="0"/>
          <c:tx>
            <c:strRef>
              <c:f>'bubble chart - multiple series'!$B$5</c:f>
              <c:strCache>
                <c:ptCount val="1"/>
                <c:pt idx="0">
                  <c:v>Suriname</c:v>
                </c:pt>
              </c:strCache>
            </c:strRef>
          </c:tx>
          <c:spPr>
            <a:solidFill>
              <a:srgbClr val="FFC000"/>
            </a:solidFill>
            <a:ln w="12700">
              <a:noFill/>
            </a:ln>
          </c:spPr>
          <c:invertIfNegative val="0"/>
          <c:dLbls>
            <c:dLbl>
              <c:idx val="0"/>
              <c:layout>
                <c:manualLayout>
                  <c:x val="-0.14371356687056838"/>
                  <c:y val="2.8429282160625444E-3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series'!$C$5</c:f>
              <c:numCache>
                <c:formatCode>0.00%</c:formatCode>
                <c:ptCount val="1"/>
                <c:pt idx="0">
                  <c:v>4.5900000000000003E-2</c:v>
                </c:pt>
              </c:numCache>
            </c:numRef>
          </c:xVal>
          <c:yVal>
            <c:numRef>
              <c:f>'bubble chart - multiple series'!$D$5</c:f>
              <c:numCache>
                <c:formatCode>_(* #,##0.00_);_(* \(#,##0.00\);_(* "-"??_);_(@_)</c:formatCode>
                <c:ptCount val="1"/>
                <c:pt idx="0">
                  <c:v>52.88</c:v>
                </c:pt>
              </c:numCache>
            </c:numRef>
          </c:yVal>
          <c:bubbleSize>
            <c:numRef>
              <c:f>'bubble chart - multiple series'!$E$5</c:f>
              <c:numCache>
                <c:formatCode>_(* #,##0.00_);_(* \(#,##0.00\);_(* "-"??_);_(@_)</c:formatCode>
                <c:ptCount val="1"/>
                <c:pt idx="0">
                  <c:v>5.0570000000000004</c:v>
                </c:pt>
              </c:numCache>
            </c:numRef>
          </c:bubbleSize>
          <c:bubble3D val="0"/>
        </c:ser>
        <c:ser>
          <c:idx val="2"/>
          <c:order val="1"/>
          <c:tx>
            <c:strRef>
              <c:f>'bubble chart - multiple series'!$B$6</c:f>
              <c:strCache>
                <c:ptCount val="1"/>
                <c:pt idx="0">
                  <c:v>Colombia</c:v>
                </c:pt>
              </c:strCache>
            </c:strRef>
          </c:tx>
          <c:spPr>
            <a:solidFill>
              <a:srgbClr val="4F81BD">
                <a:alpha val="55000"/>
              </a:srgbClr>
            </a:solidFill>
            <a:ln w="12700">
              <a:noFill/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series'!$C$6</c:f>
              <c:numCache>
                <c:formatCode>0.00%</c:formatCode>
                <c:ptCount val="1"/>
                <c:pt idx="0">
                  <c:v>4.7100000000000003E-2</c:v>
                </c:pt>
              </c:numCache>
            </c:numRef>
          </c:xVal>
          <c:yVal>
            <c:numRef>
              <c:f>'bubble chart - multiple series'!$D$6</c:f>
              <c:numCache>
                <c:formatCode>_(* #,##0.00_);_(* \(#,##0.00\);_(* "-"??_);_(@_)</c:formatCode>
                <c:ptCount val="1"/>
                <c:pt idx="0">
                  <c:v>55.91</c:v>
                </c:pt>
              </c:numCache>
            </c:numRef>
          </c:yVal>
          <c:bubbleSize>
            <c:numRef>
              <c:f>'bubble chart - multiple series'!$E$6</c:f>
              <c:numCache>
                <c:formatCode>_(* #,##0.00_);_(* \(#,##0.00\);_(* "-"??_);_(@_)</c:formatCode>
                <c:ptCount val="1"/>
                <c:pt idx="0">
                  <c:v>381.822</c:v>
                </c:pt>
              </c:numCache>
            </c:numRef>
          </c:bubbleSize>
          <c:bubble3D val="0"/>
        </c:ser>
        <c:ser>
          <c:idx val="3"/>
          <c:order val="2"/>
          <c:tx>
            <c:strRef>
              <c:f>'bubble chart - multiple series'!$B$7</c:f>
              <c:strCache>
                <c:ptCount val="1"/>
                <c:pt idx="0">
                  <c:v>Venezuela</c:v>
                </c:pt>
              </c:strCache>
            </c:strRef>
          </c:tx>
          <c:spPr>
            <a:solidFill>
              <a:srgbClr val="4F81BD">
                <a:alpha val="55000"/>
              </a:srgbClr>
            </a:solidFill>
            <a:ln w="12700">
              <a:noFill/>
            </a:ln>
          </c:spPr>
          <c:invertIfNegative val="0"/>
          <c:dLbls>
            <c:spPr>
              <a:noFill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series'!$C$7</c:f>
              <c:numCache>
                <c:formatCode>0.00%</c:formatCode>
                <c:ptCount val="1"/>
                <c:pt idx="0">
                  <c:v>1.7600000000000001E-2</c:v>
                </c:pt>
              </c:numCache>
            </c:numRef>
          </c:xVal>
          <c:yVal>
            <c:numRef>
              <c:f>'bubble chart - multiple series'!$D$7</c:f>
              <c:numCache>
                <c:formatCode>_(* #,##0.00_);_(* \(#,##0.00\);_(* "-"??_);_(@_)</c:formatCode>
                <c:ptCount val="1"/>
                <c:pt idx="0">
                  <c:v>44.77</c:v>
                </c:pt>
              </c:numCache>
            </c:numRef>
          </c:yVal>
          <c:bubbleSize>
            <c:numRef>
              <c:f>'bubble chart - multiple series'!$E$7</c:f>
              <c:numCache>
                <c:formatCode>_(* #,##0.00_);_(* \(#,##0.00\);_(* "-"??_);_(@_)</c:formatCode>
                <c:ptCount val="1"/>
                <c:pt idx="0">
                  <c:v>373.97</c:v>
                </c:pt>
              </c:numCache>
            </c:numRef>
          </c:bubbleSize>
          <c:bubble3D val="0"/>
        </c:ser>
        <c:ser>
          <c:idx val="4"/>
          <c:order val="3"/>
          <c:tx>
            <c:strRef>
              <c:f>'bubble chart - multiple series'!$B$8</c:f>
              <c:strCache>
                <c:ptCount val="1"/>
                <c:pt idx="0">
                  <c:v>Guyana</c:v>
                </c:pt>
              </c:strCache>
            </c:strRef>
          </c:tx>
          <c:spPr>
            <a:solidFill>
              <a:srgbClr val="4F81BD">
                <a:alpha val="55000"/>
              </a:srgbClr>
            </a:solidFill>
            <a:ln w="12700"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series'!$C$8</c:f>
              <c:numCache>
                <c:formatCode>0.00%</c:formatCode>
                <c:ptCount val="1"/>
                <c:pt idx="0">
                  <c:v>4.7399999999999998E-2</c:v>
                </c:pt>
              </c:numCache>
            </c:numRef>
          </c:xVal>
          <c:yVal>
            <c:numRef>
              <c:f>'bubble chart - multiple series'!$D$8</c:f>
              <c:numCache>
                <c:formatCode>_(* #,##0.00_);_(* \(#,##0.00\);_(* "-"??_);_(@_)</c:formatCode>
                <c:ptCount val="1"/>
                <c:pt idx="0">
                  <c:v>44.54</c:v>
                </c:pt>
              </c:numCache>
            </c:numRef>
          </c:yVal>
          <c:bubbleSize>
            <c:numRef>
              <c:f>'bubble chart - multiple series'!$E$8</c:f>
              <c:numCache>
                <c:formatCode>_(* #,##0.00_);_(* \(#,##0.00\);_(* "-"??_);_(@_)</c:formatCode>
                <c:ptCount val="1"/>
                <c:pt idx="0">
                  <c:v>2.97</c:v>
                </c:pt>
              </c:numCache>
            </c:numRef>
          </c:bubbleSize>
          <c:bubble3D val="0"/>
        </c:ser>
        <c:ser>
          <c:idx val="5"/>
          <c:order val="4"/>
          <c:tx>
            <c:strRef>
              <c:f>'bubble chart - multiple series'!$B$9</c:f>
              <c:strCache>
                <c:ptCount val="1"/>
                <c:pt idx="0">
                  <c:v>Ecuador</c:v>
                </c:pt>
              </c:strCache>
            </c:strRef>
          </c:tx>
          <c:spPr>
            <a:solidFill>
              <a:srgbClr val="4F81BD">
                <a:alpha val="55000"/>
              </a:srgbClr>
            </a:solidFill>
            <a:ln w="12700">
              <a:noFill/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series'!$C$9</c:f>
              <c:numCache>
                <c:formatCode>0.00%</c:formatCode>
                <c:ptCount val="1"/>
                <c:pt idx="0">
                  <c:v>4.9700000000000001E-2</c:v>
                </c:pt>
              </c:numCache>
            </c:numRef>
          </c:xVal>
          <c:yVal>
            <c:numRef>
              <c:f>'bubble chart - multiple series'!$D$9</c:f>
              <c:numCache>
                <c:formatCode>_(* #,##0.00_);_(* \(#,##0.00\);_(* "-"??_);_(@_)</c:formatCode>
                <c:ptCount val="1"/>
                <c:pt idx="0">
                  <c:v>49.26</c:v>
                </c:pt>
              </c:numCache>
            </c:numRef>
          </c:yVal>
          <c:bubbleSize>
            <c:numRef>
              <c:f>'bubble chart - multiple series'!$E$9</c:f>
              <c:numCache>
                <c:formatCode>_(* #,##0.00_);_(* \(#,##0.00\);_(* "-"??_);_(@_)</c:formatCode>
                <c:ptCount val="1"/>
                <c:pt idx="0">
                  <c:v>94.144000000000005</c:v>
                </c:pt>
              </c:numCache>
            </c:numRef>
          </c:bubbleSize>
          <c:bubble3D val="0"/>
        </c:ser>
        <c:ser>
          <c:idx val="6"/>
          <c:order val="5"/>
          <c:tx>
            <c:strRef>
              <c:f>'bubble chart - multiple series'!$B$10</c:f>
              <c:strCache>
                <c:ptCount val="1"/>
                <c:pt idx="0">
                  <c:v>Trinidad and Tobago</c:v>
                </c:pt>
              </c:strCache>
            </c:strRef>
          </c:tx>
          <c:spPr>
            <a:solidFill>
              <a:srgbClr val="4F81BD">
                <a:alpha val="55000"/>
              </a:srgbClr>
            </a:solidFill>
            <a:ln w="12700">
              <a:noFill/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series'!$C$10</c:f>
              <c:numCache>
                <c:formatCode>0.00%</c:formatCode>
                <c:ptCount val="1"/>
                <c:pt idx="0">
                  <c:v>5.3E-3</c:v>
                </c:pt>
              </c:numCache>
            </c:numRef>
          </c:xVal>
          <c:yVal>
            <c:numRef>
              <c:f>'bubble chart - multiple series'!$D$10</c:f>
              <c:numCache>
                <c:formatCode>_(* #,##0.00_);_(* \(#,##0.00\);_(* "-"??_);_(@_)</c:formatCode>
                <c:ptCount val="1"/>
                <c:pt idx="0">
                  <c:v>40.270000000000003</c:v>
                </c:pt>
              </c:numCache>
            </c:numRef>
          </c:yVal>
          <c:bubbleSize>
            <c:numRef>
              <c:f>'bubble chart - multiple series'!$E$10</c:f>
              <c:numCache>
                <c:formatCode>_(* #,##0.00_);_(* \(#,##0.00\);_(* "-"??_);_(@_)</c:formatCode>
                <c:ptCount val="1"/>
                <c:pt idx="0">
                  <c:v>27.7</c:v>
                </c:pt>
              </c:numCache>
            </c:numRef>
          </c:bubbleSize>
          <c:bubble3D val="0"/>
        </c:ser>
        <c:ser>
          <c:idx val="7"/>
          <c:order val="6"/>
          <c:tx>
            <c:strRef>
              <c:f>'bubble chart - multiple series'!$B$11</c:f>
              <c:strCache>
                <c:ptCount val="1"/>
                <c:pt idx="0">
                  <c:v>Barbados</c:v>
                </c:pt>
              </c:strCache>
            </c:strRef>
          </c:tx>
          <c:spPr>
            <a:solidFill>
              <a:srgbClr val="4F81BD">
                <a:alpha val="55000"/>
              </a:srgbClr>
            </a:solidFill>
            <a:ln w="12700"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series'!$C$11</c:f>
              <c:numCache>
                <c:formatCode>0.00%</c:formatCode>
                <c:ptCount val="1"/>
                <c:pt idx="0">
                  <c:v>-1.776E-3</c:v>
                </c:pt>
              </c:numCache>
            </c:numRef>
          </c:xVal>
          <c:yVal>
            <c:numRef>
              <c:f>'bubble chart - multiple series'!$D$11</c:f>
              <c:numCache>
                <c:formatCode>_(* #,##0.00_);_(* \(#,##0.00\);_(* "-"??_);_(@_)</c:formatCode>
                <c:ptCount val="1"/>
                <c:pt idx="0">
                  <c:v>47</c:v>
                </c:pt>
              </c:numCache>
            </c:numRef>
          </c:yVal>
          <c:bubbleSize>
            <c:numRef>
              <c:f>'bubble chart - multiple series'!$E$11</c:f>
              <c:numCache>
                <c:formatCode>_(* #,##0.00_);_(* \(#,##0.00\);_(* "-"??_);_(@_)</c:formatCode>
                <c:ptCount val="1"/>
                <c:pt idx="0">
                  <c:v>4.2839999999999998</c:v>
                </c:pt>
              </c:numCache>
            </c:numRef>
          </c:bubbleSize>
          <c:bubble3D val="0"/>
        </c:ser>
        <c:ser>
          <c:idx val="8"/>
          <c:order val="7"/>
          <c:tx>
            <c:strRef>
              <c:f>'bubble chart - multiple series'!$B$12</c:f>
              <c:strCache>
                <c:ptCount val="1"/>
                <c:pt idx="0">
                  <c:v>Honduras</c:v>
                </c:pt>
              </c:strCache>
            </c:strRef>
          </c:tx>
          <c:spPr>
            <a:solidFill>
              <a:srgbClr val="4F81BD">
                <a:alpha val="55000"/>
              </a:srgbClr>
            </a:solidFill>
            <a:ln w="12700">
              <a:noFill/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series'!$C$12</c:f>
              <c:numCache>
                <c:formatCode>0.00%</c:formatCode>
                <c:ptCount val="1"/>
                <c:pt idx="0">
                  <c:v>3.39E-2</c:v>
                </c:pt>
              </c:numCache>
            </c:numRef>
          </c:xVal>
          <c:yVal>
            <c:numRef>
              <c:f>'bubble chart - multiple series'!$D$12</c:f>
              <c:numCache>
                <c:formatCode>_(* #,##0.00_);_(* \(#,##0.00\);_(* "-"??_);_(@_)</c:formatCode>
                <c:ptCount val="1"/>
                <c:pt idx="0">
                  <c:v>56.95</c:v>
                </c:pt>
              </c:numCache>
            </c:numRef>
          </c:yVal>
          <c:bubbleSize>
            <c:numRef>
              <c:f>'bubble chart - multiple series'!$E$12</c:f>
              <c:numCache>
                <c:formatCode>_(* #,##0.00_);_(* \(#,##0.00\);_(* "-"??_);_(@_)</c:formatCode>
                <c:ptCount val="1"/>
                <c:pt idx="0">
                  <c:v>18.812999999999999</c:v>
                </c:pt>
              </c:numCache>
            </c:numRef>
          </c:bubbleSize>
          <c:bubble3D val="0"/>
        </c:ser>
        <c:ser>
          <c:idx val="9"/>
          <c:order val="8"/>
          <c:tx>
            <c:strRef>
              <c:f>'bubble chart - multiple series'!$B$13</c:f>
              <c:strCache>
                <c:ptCount val="1"/>
                <c:pt idx="0">
                  <c:v>Jamaica</c:v>
                </c:pt>
              </c:strCache>
            </c:strRef>
          </c:tx>
          <c:spPr>
            <a:solidFill>
              <a:srgbClr val="4F81BD">
                <a:alpha val="55000"/>
              </a:srgbClr>
            </a:solidFill>
            <a:ln w="12700">
              <a:noFill/>
            </a:ln>
          </c:spPr>
          <c:invertIfNegative val="0"/>
          <c:dLbls>
            <c:spPr>
              <a:ln>
                <a:noFill/>
              </a:ln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series'!$C$13</c:f>
              <c:numCache>
                <c:formatCode>0.00%</c:formatCode>
                <c:ptCount val="1"/>
                <c:pt idx="0">
                  <c:v>2.3999999999999998E-3</c:v>
                </c:pt>
              </c:numCache>
            </c:numRef>
          </c:xVal>
          <c:yVal>
            <c:numRef>
              <c:f>'bubble chart - multiple series'!$D$13</c:f>
              <c:numCache>
                <c:formatCode>_(* #,##0.00_);_(* \(#,##0.00\);_(* "-"??_);_(@_)</c:formatCode>
                <c:ptCount val="1"/>
                <c:pt idx="0">
                  <c:v>45.51</c:v>
                </c:pt>
              </c:numCache>
            </c:numRef>
          </c:yVal>
          <c:bubbleSize>
            <c:numRef>
              <c:f>'bubble chart - multiple series'!$E$13</c:f>
              <c:numCache>
                <c:formatCode>_(* #,##0.00_);_(* \(#,##0.00\);_(* "-"??_);_(@_)</c:formatCode>
                <c:ptCount val="1"/>
                <c:pt idx="0">
                  <c:v>14.28</c:v>
                </c:pt>
              </c:numCache>
            </c:numRef>
          </c:bubbleSize>
          <c:bubble3D val="0"/>
        </c:ser>
        <c:ser>
          <c:idx val="10"/>
          <c:order val="9"/>
          <c:tx>
            <c:strRef>
              <c:f>'bubble chart - multiple series'!$B$14</c:f>
              <c:strCache>
                <c:ptCount val="1"/>
                <c:pt idx="0">
                  <c:v>Costa Rica</c:v>
                </c:pt>
              </c:strCache>
            </c:strRef>
          </c:tx>
          <c:spPr>
            <a:solidFill>
              <a:srgbClr val="4F81BD">
                <a:alpha val="55000"/>
              </a:srgbClr>
            </a:solidFill>
            <a:ln w="12700">
              <a:noFill/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series'!$C$14</c:f>
              <c:numCache>
                <c:formatCode>0.00%</c:formatCode>
                <c:ptCount val="1"/>
                <c:pt idx="0">
                  <c:v>4.3700000000000003E-2</c:v>
                </c:pt>
              </c:numCache>
            </c:numRef>
          </c:xVal>
          <c:yVal>
            <c:numRef>
              <c:f>'bubble chart - multiple series'!$D$14</c:f>
              <c:numCache>
                <c:formatCode>_(* #,##0.00_);_(* \(#,##0.00\);_(* "-"??_);_(@_)</c:formatCode>
                <c:ptCount val="1"/>
                <c:pt idx="0">
                  <c:v>50.73</c:v>
                </c:pt>
              </c:numCache>
            </c:numRef>
          </c:yVal>
          <c:bubbleSize>
            <c:numRef>
              <c:f>'bubble chart - multiple series'!$E$14</c:f>
              <c:numCache>
                <c:formatCode>_(* #,##0.00_);_(* \(#,##0.00\);_(* "-"??_);_(@_)</c:formatCode>
                <c:ptCount val="1"/>
                <c:pt idx="0">
                  <c:v>49.62</c:v>
                </c:pt>
              </c:numCache>
            </c:numRef>
          </c:bubbleSize>
          <c:bubble3D val="0"/>
        </c:ser>
        <c:ser>
          <c:idx val="11"/>
          <c:order val="10"/>
          <c:tx>
            <c:strRef>
              <c:f>'bubble chart - multiple series'!$B$15</c:f>
              <c:strCache>
                <c:ptCount val="1"/>
              </c:strCache>
            </c:strRef>
          </c:tx>
          <c:spPr>
            <a:solidFill>
              <a:srgbClr val="4F81BD">
                <a:alpha val="55000"/>
              </a:srgbClr>
            </a:solidFill>
            <a:ln w="12700">
              <a:solidFill>
                <a:srgbClr val="FF0000"/>
              </a:solidFill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series'!$C$15</c:f>
              <c:numCache>
                <c:formatCode>0</c:formatCode>
                <c:ptCount val="1"/>
              </c:numCache>
            </c:numRef>
          </c:xVal>
          <c:yVal>
            <c:numRef>
              <c:f>'bubble chart - multiple series'!$D$15</c:f>
              <c:numCache>
                <c:formatCode>0</c:formatCode>
                <c:ptCount val="1"/>
              </c:numCache>
            </c:numRef>
          </c:yVal>
          <c:bubbleSize>
            <c:numRef>
              <c:f>'bubble chart - multiple series'!$E$15</c:f>
              <c:numCache>
                <c:formatCode>_(* #,##0.00_);_(* \(#,##0.00\);_(* "-"??_);_(@_)</c:formatCode>
                <c:ptCount val="1"/>
              </c:numCache>
            </c:numRef>
          </c:bubbleSize>
          <c:bubble3D val="0"/>
        </c:ser>
        <c:ser>
          <c:idx val="12"/>
          <c:order val="11"/>
          <c:tx>
            <c:strRef>
              <c:f>'bubble chart - multiple series'!$B$16</c:f>
              <c:strCache>
                <c:ptCount val="1"/>
              </c:strCache>
            </c:strRef>
          </c:tx>
          <c:spPr>
            <a:solidFill>
              <a:srgbClr val="4F81BD">
                <a:alpha val="55000"/>
              </a:srgbClr>
            </a:solidFill>
            <a:ln w="12700">
              <a:solidFill>
                <a:srgbClr val="FF0000"/>
              </a:solidFill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series'!$C$16</c:f>
              <c:numCache>
                <c:formatCode>0</c:formatCode>
                <c:ptCount val="1"/>
              </c:numCache>
            </c:numRef>
          </c:xVal>
          <c:yVal>
            <c:numRef>
              <c:f>'bubble chart - multiple series'!$D$16</c:f>
              <c:numCache>
                <c:formatCode>0</c:formatCode>
                <c:ptCount val="1"/>
              </c:numCache>
            </c:numRef>
          </c:yVal>
          <c:bubbleSize>
            <c:numRef>
              <c:f>'bubble chart - multiple series'!$E$16</c:f>
              <c:numCache>
                <c:formatCode>_(* #,##0.00_);_(* \(#,##0.00\);_(* "-"??_);_(@_)</c:formatCode>
                <c:ptCount val="1"/>
              </c:numCache>
            </c:numRef>
          </c:bubbleSize>
          <c:bubble3D val="0"/>
        </c:ser>
        <c:ser>
          <c:idx val="13"/>
          <c:order val="12"/>
          <c:tx>
            <c:strRef>
              <c:f>'bubble chart - multiple series'!$B$17</c:f>
              <c:strCache>
                <c:ptCount val="1"/>
              </c:strCache>
            </c:strRef>
          </c:tx>
          <c:spPr>
            <a:solidFill>
              <a:srgbClr val="4F81BD">
                <a:alpha val="55000"/>
              </a:srgbClr>
            </a:solidFill>
            <a:ln w="12700">
              <a:solidFill>
                <a:srgbClr val="FF0000"/>
              </a:solidFill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series'!$C$17</c:f>
              <c:numCache>
                <c:formatCode>0</c:formatCode>
                <c:ptCount val="1"/>
              </c:numCache>
            </c:numRef>
          </c:xVal>
          <c:yVal>
            <c:numRef>
              <c:f>'bubble chart - multiple series'!$D$17</c:f>
              <c:numCache>
                <c:formatCode>0</c:formatCode>
                <c:ptCount val="1"/>
              </c:numCache>
            </c:numRef>
          </c:yVal>
          <c:bubbleSize>
            <c:numRef>
              <c:f>'bubble chart - multiple series'!$E$17</c:f>
              <c:numCache>
                <c:formatCode>_(* #,##0.00_);_(* \(#,##0.00\);_(* "-"??_);_(@_)</c:formatCode>
                <c:ptCount val="1"/>
              </c:numCache>
            </c:numRef>
          </c:bubbleSize>
          <c:bubble3D val="0"/>
        </c:ser>
        <c:ser>
          <c:idx val="14"/>
          <c:order val="13"/>
          <c:tx>
            <c:strRef>
              <c:f>'bubble chart - multiple series'!$B$18</c:f>
              <c:strCache>
                <c:ptCount val="1"/>
              </c:strCache>
            </c:strRef>
          </c:tx>
          <c:spPr>
            <a:solidFill>
              <a:srgbClr val="4F81BD">
                <a:alpha val="55000"/>
              </a:srgbClr>
            </a:solidFill>
            <a:ln w="12700">
              <a:solidFill>
                <a:srgbClr val="FF0000"/>
              </a:solidFill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series'!$C$18</c:f>
              <c:numCache>
                <c:formatCode>0</c:formatCode>
                <c:ptCount val="1"/>
              </c:numCache>
            </c:numRef>
          </c:xVal>
          <c:yVal>
            <c:numRef>
              <c:f>'bubble chart - multiple series'!$D$18</c:f>
              <c:numCache>
                <c:formatCode>0</c:formatCode>
                <c:ptCount val="1"/>
              </c:numCache>
            </c:numRef>
          </c:yVal>
          <c:bubbleSize>
            <c:numRef>
              <c:f>'bubble chart - multiple series'!$E$18</c:f>
              <c:numCache>
                <c:formatCode>_(* #,##0.00_);_(* \(#,##0.00\);_(* "-"??_);_(@_)</c:formatCode>
                <c:ptCount val="1"/>
              </c:numCache>
            </c:numRef>
          </c:bubbleSize>
          <c:bubble3D val="0"/>
        </c:ser>
        <c:ser>
          <c:idx val="15"/>
          <c:order val="14"/>
          <c:tx>
            <c:strRef>
              <c:f>'bubble chart - multiple series'!$B$19</c:f>
              <c:strCache>
                <c:ptCount val="1"/>
              </c:strCache>
            </c:strRef>
          </c:tx>
          <c:spPr>
            <a:solidFill>
              <a:srgbClr val="4F81BD">
                <a:alpha val="55000"/>
              </a:srgbClr>
            </a:solidFill>
            <a:ln w="12700">
              <a:solidFill>
                <a:srgbClr val="FF0000"/>
              </a:solidFill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series'!$C$19</c:f>
              <c:numCache>
                <c:formatCode>0</c:formatCode>
                <c:ptCount val="1"/>
              </c:numCache>
            </c:numRef>
          </c:xVal>
          <c:yVal>
            <c:numRef>
              <c:f>'bubble chart - multiple series'!$D$19</c:f>
              <c:numCache>
                <c:formatCode>0</c:formatCode>
                <c:ptCount val="1"/>
              </c:numCache>
            </c:numRef>
          </c:yVal>
          <c:bubbleSize>
            <c:numRef>
              <c:f>'bubble chart - multiple series'!$E$19</c:f>
              <c:numCache>
                <c:formatCode>_(* #,##0.00_);_(* \(#,##0.00\);_(* "-"??_);_(@_)</c:formatCode>
                <c:ptCount val="1"/>
              </c:numCache>
            </c:numRef>
          </c:bubbleSize>
          <c:bubble3D val="0"/>
        </c:ser>
        <c:ser>
          <c:idx val="16"/>
          <c:order val="15"/>
          <c:tx>
            <c:strRef>
              <c:f>'bubble chart - multiple series'!$B$20</c:f>
              <c:strCache>
                <c:ptCount val="1"/>
              </c:strCache>
            </c:strRef>
          </c:tx>
          <c:spPr>
            <a:solidFill>
              <a:srgbClr val="4F81BD">
                <a:alpha val="55000"/>
              </a:srgbClr>
            </a:solidFill>
            <a:ln w="12700">
              <a:solidFill>
                <a:srgbClr val="FF0000"/>
              </a:solidFill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series'!$C$20</c:f>
              <c:numCache>
                <c:formatCode>0</c:formatCode>
                <c:ptCount val="1"/>
              </c:numCache>
            </c:numRef>
          </c:xVal>
          <c:yVal>
            <c:numRef>
              <c:f>'bubble chart - multiple series'!$D$20</c:f>
              <c:numCache>
                <c:formatCode>0</c:formatCode>
                <c:ptCount val="1"/>
              </c:numCache>
            </c:numRef>
          </c:yVal>
          <c:bubbleSize>
            <c:numRef>
              <c:f>'bubble chart - multiple series'!$E$20</c:f>
              <c:numCache>
                <c:formatCode>_(* #,##0.00_);_(* \(#,##0.00\);_(* "-"??_);_(@_)</c:formatCode>
                <c:ptCount val="1"/>
              </c:numCache>
            </c:numRef>
          </c:bubbleSize>
          <c:bubble3D val="0"/>
        </c:ser>
        <c:ser>
          <c:idx val="17"/>
          <c:order val="16"/>
          <c:tx>
            <c:strRef>
              <c:f>'bubble chart - multiple series'!$B$21</c:f>
              <c:strCache>
                <c:ptCount val="1"/>
              </c:strCache>
            </c:strRef>
          </c:tx>
          <c:spPr>
            <a:solidFill>
              <a:srgbClr val="4F81BD">
                <a:alpha val="55000"/>
              </a:srgbClr>
            </a:solidFill>
            <a:ln w="12700">
              <a:solidFill>
                <a:srgbClr val="FF0000"/>
              </a:solidFill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series'!$C$21</c:f>
              <c:numCache>
                <c:formatCode>0</c:formatCode>
                <c:ptCount val="1"/>
              </c:numCache>
            </c:numRef>
          </c:xVal>
          <c:yVal>
            <c:numRef>
              <c:f>'bubble chart - multiple series'!$D$21</c:f>
              <c:numCache>
                <c:formatCode>0</c:formatCode>
                <c:ptCount val="1"/>
              </c:numCache>
            </c:numRef>
          </c:yVal>
          <c:bubbleSize>
            <c:numRef>
              <c:f>'bubble chart - multiple series'!$E$21</c:f>
              <c:numCache>
                <c:formatCode>_(* #,##0.00_);_(* \(#,##0.00\);_(* "-"??_);_(@_)</c:formatCode>
                <c:ptCount val="1"/>
              </c:numCache>
            </c:numRef>
          </c:bubbleSize>
          <c:bubble3D val="0"/>
        </c:ser>
        <c:ser>
          <c:idx val="18"/>
          <c:order val="17"/>
          <c:tx>
            <c:strRef>
              <c:f>'bubble chart - multiple series'!$B$22</c:f>
              <c:strCache>
                <c:ptCount val="1"/>
              </c:strCache>
            </c:strRef>
          </c:tx>
          <c:spPr>
            <a:solidFill>
              <a:srgbClr val="4F81BD">
                <a:alpha val="55000"/>
              </a:srgbClr>
            </a:solidFill>
            <a:ln w="12700">
              <a:solidFill>
                <a:srgbClr val="FF0000"/>
              </a:solidFill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series'!$C$22</c:f>
              <c:numCache>
                <c:formatCode>0</c:formatCode>
                <c:ptCount val="1"/>
              </c:numCache>
            </c:numRef>
          </c:xVal>
          <c:yVal>
            <c:numRef>
              <c:f>'bubble chart - multiple series'!$D$22</c:f>
              <c:numCache>
                <c:formatCode>0</c:formatCode>
                <c:ptCount val="1"/>
              </c:numCache>
            </c:numRef>
          </c:yVal>
          <c:bubbleSize>
            <c:numRef>
              <c:f>'bubble chart - multiple series'!$E$22</c:f>
              <c:numCache>
                <c:formatCode>_(* #,##0.00_);_(* \(#,##0.00\);_(* "-"??_);_(@_)</c:formatCode>
                <c:ptCount val="1"/>
              </c:numCache>
            </c:numRef>
          </c:bubbleSize>
          <c:bubble3D val="0"/>
        </c:ser>
        <c:ser>
          <c:idx val="20"/>
          <c:order val="18"/>
          <c:tx>
            <c:strRef>
              <c:f>'bubble chart - multiple series'!$B$24</c:f>
              <c:strCache>
                <c:ptCount val="1"/>
              </c:strCache>
            </c:strRef>
          </c:tx>
          <c:spPr>
            <a:solidFill>
              <a:srgbClr val="4F81BD">
                <a:alpha val="55000"/>
              </a:srgbClr>
            </a:solidFill>
            <a:ln w="12700">
              <a:solidFill>
                <a:srgbClr val="FF0000"/>
              </a:solidFill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series'!$C$24</c:f>
              <c:numCache>
                <c:formatCode>0</c:formatCode>
                <c:ptCount val="1"/>
              </c:numCache>
            </c:numRef>
          </c:xVal>
          <c:yVal>
            <c:numRef>
              <c:f>'bubble chart - multiple series'!$D$24</c:f>
              <c:numCache>
                <c:formatCode>0</c:formatCode>
                <c:ptCount val="1"/>
              </c:numCache>
            </c:numRef>
          </c:yVal>
          <c:bubbleSize>
            <c:numRef>
              <c:f>'bubble chart - multiple series'!$E$24</c:f>
              <c:numCache>
                <c:formatCode>_(* #,##0.00_);_(* \(#,##0.00\);_(* "-"??_);_(@_)</c:formatCode>
                <c:ptCount val="1"/>
              </c:numCache>
            </c:numRef>
          </c:bubbleSize>
          <c:bubble3D val="0"/>
        </c:ser>
        <c:ser>
          <c:idx val="1"/>
          <c:order val="19"/>
          <c:tx>
            <c:strRef>
              <c:f>'bubble chart - multiple series'!$B$3</c:f>
              <c:strCache>
                <c:ptCount val="1"/>
                <c:pt idx="0">
                  <c:v>Dominican Republic</c:v>
                </c:pt>
              </c:strCache>
            </c:strRef>
          </c:tx>
          <c:spPr>
            <a:solidFill>
              <a:srgbClr val="4F81BD">
                <a:alpha val="50000"/>
              </a:srgbClr>
            </a:solidFill>
            <a:ln w="12700">
              <a:noFill/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series'!$C$3</c:f>
              <c:numCache>
                <c:formatCode>0.00%</c:formatCode>
                <c:ptCount val="1"/>
                <c:pt idx="0">
                  <c:v>5.3999999999999999E-2</c:v>
                </c:pt>
              </c:numCache>
            </c:numRef>
          </c:xVal>
          <c:yVal>
            <c:numRef>
              <c:f>'bubble chart - multiple series'!$D$3</c:f>
              <c:numCache>
                <c:formatCode>_(* #,##0.00_);_(* \(#,##0.00\);_(* "-"??_);_(@_)</c:formatCode>
                <c:ptCount val="1"/>
                <c:pt idx="0">
                  <c:v>47.2</c:v>
                </c:pt>
              </c:numCache>
            </c:numRef>
          </c:yVal>
          <c:bubbleSize>
            <c:numRef>
              <c:f>'bubble chart - multiple series'!$E$3</c:f>
              <c:numCache>
                <c:formatCode>_(* #,##0.00_);_(* \(#,##0.00\);_(* "-"??_);_(@_)</c:formatCode>
                <c:ptCount val="1"/>
                <c:pt idx="0">
                  <c:v>60.76</c:v>
                </c:pt>
              </c:numCache>
            </c:numRef>
          </c:bubbleSize>
          <c:bubble3D val="0"/>
        </c:ser>
        <c:ser>
          <c:idx val="21"/>
          <c:order val="20"/>
          <c:tx>
            <c:strRef>
              <c:f>'bubble chart - multiple series'!$B$4</c:f>
              <c:strCache>
                <c:ptCount val="1"/>
                <c:pt idx="0">
                  <c:v>Haiti</c:v>
                </c:pt>
              </c:strCache>
            </c:strRef>
          </c:tx>
          <c:spPr>
            <a:solidFill>
              <a:srgbClr val="4F81BD">
                <a:alpha val="50000"/>
              </a:srgbClr>
            </a:solidFill>
            <a:ln w="12700"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series'!$C$4</c:f>
              <c:numCache>
                <c:formatCode>0.00%</c:formatCode>
                <c:ptCount val="1"/>
                <c:pt idx="0">
                  <c:v>2.24E-2</c:v>
                </c:pt>
              </c:numCache>
            </c:numRef>
          </c:xVal>
          <c:yVal>
            <c:numRef>
              <c:f>'bubble chart - multiple series'!$D$4</c:f>
              <c:numCache>
                <c:formatCode>_(* #,##0.00_);_(* \(#,##0.00\);_(* "-"??_);_(@_)</c:formatCode>
                <c:ptCount val="1"/>
                <c:pt idx="0">
                  <c:v>59.21</c:v>
                </c:pt>
              </c:numCache>
            </c:numRef>
          </c:yVal>
          <c:bubbleSize>
            <c:numRef>
              <c:f>'bubble chart - multiple series'!$E$4</c:f>
              <c:numCache>
                <c:formatCode>_(* #,##0.00_);_(* \(#,##0.00\);_(* "-"??_);_(@_)</c:formatCode>
                <c:ptCount val="1"/>
                <c:pt idx="0">
                  <c:v>8.4499999999999993</c:v>
                </c:pt>
              </c:numCache>
            </c:numRef>
          </c:bubbleSize>
          <c:bubble3D val="0"/>
        </c:ser>
        <c:ser>
          <c:idx val="22"/>
          <c:order val="21"/>
          <c:tx>
            <c:strRef>
              <c:f>'bubble chart - multiple series'!$B$25</c:f>
              <c:strCache>
                <c:ptCount val="1"/>
              </c:strCache>
            </c:strRef>
          </c:tx>
          <c:spPr>
            <a:solidFill>
              <a:srgbClr val="4F81BD">
                <a:alpha val="50000"/>
              </a:srgbClr>
            </a:solidFill>
            <a:ln w="12700">
              <a:solidFill>
                <a:srgbClr val="FF0000"/>
              </a:solidFill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series'!$C$25</c:f>
              <c:numCache>
                <c:formatCode>0</c:formatCode>
                <c:ptCount val="1"/>
              </c:numCache>
            </c:numRef>
          </c:xVal>
          <c:yVal>
            <c:numRef>
              <c:f>'bubble chart - multiple series'!$D$25</c:f>
              <c:numCache>
                <c:formatCode>0</c:formatCode>
                <c:ptCount val="1"/>
              </c:numCache>
            </c:numRef>
          </c:yVal>
          <c:bubbleSize>
            <c:numRef>
              <c:f>'bubble chart - multiple series'!$E$25</c:f>
              <c:numCache>
                <c:formatCode>_(* #,##0.00_);_(* \(#,##0.00\);_(* "-"??_);_(@_)</c:formatCode>
                <c:ptCount val="1"/>
              </c:numCache>
            </c:numRef>
          </c:bubbleSize>
          <c:bubble3D val="0"/>
        </c:ser>
        <c:ser>
          <c:idx val="23"/>
          <c:order val="22"/>
          <c:tx>
            <c:strRef>
              <c:f>'bubble chart - multiple series'!$B$26</c:f>
              <c:strCache>
                <c:ptCount val="1"/>
              </c:strCache>
            </c:strRef>
          </c:tx>
          <c:spPr>
            <a:solidFill>
              <a:srgbClr val="4F81BD">
                <a:alpha val="50000"/>
              </a:srgbClr>
            </a:solidFill>
            <a:ln w="12700">
              <a:solidFill>
                <a:srgbClr val="FF0000"/>
              </a:solidFill>
            </a:ln>
          </c:spPr>
          <c:invertIfNegative val="0"/>
          <c:dLbls>
            <c:spPr>
              <a:ln w="28575"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series'!$C$26</c:f>
              <c:numCache>
                <c:formatCode>0</c:formatCode>
                <c:ptCount val="1"/>
              </c:numCache>
            </c:numRef>
          </c:xVal>
          <c:yVal>
            <c:numRef>
              <c:f>'bubble chart - multiple series'!$D$26</c:f>
              <c:numCache>
                <c:formatCode>0</c:formatCode>
                <c:ptCount val="1"/>
              </c:numCache>
            </c:numRef>
          </c:yVal>
          <c:bubbleSize>
            <c:numRef>
              <c:f>'bubble chart - multiple series'!$E$26</c:f>
              <c:numCache>
                <c:formatCode>_(* #,##0.00_);_(* \(#,##0.00\);_(* "-"??_);_(@_)</c:formatCode>
                <c:ptCount val="1"/>
              </c:numCache>
            </c:numRef>
          </c:bubbleSize>
          <c:bubble3D val="0"/>
        </c:ser>
        <c:ser>
          <c:idx val="24"/>
          <c:order val="23"/>
          <c:tx>
            <c:strRef>
              <c:f>'bubble chart - multiple series'!$B$27</c:f>
              <c:strCache>
                <c:ptCount val="1"/>
              </c:strCache>
            </c:strRef>
          </c:tx>
          <c:spPr>
            <a:solidFill>
              <a:srgbClr val="4F81BD">
                <a:alpha val="50000"/>
              </a:srgbClr>
            </a:solidFill>
            <a:ln w="12700">
              <a:solidFill>
                <a:srgbClr val="FF0000"/>
              </a:solidFill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series'!$C$27</c:f>
              <c:numCache>
                <c:formatCode>0</c:formatCode>
                <c:ptCount val="1"/>
              </c:numCache>
            </c:numRef>
          </c:xVal>
          <c:yVal>
            <c:numRef>
              <c:f>'bubble chart - multiple series'!$D$27</c:f>
              <c:numCache>
                <c:formatCode>0</c:formatCode>
                <c:ptCount val="1"/>
              </c:numCache>
            </c:numRef>
          </c:yVal>
          <c:bubbleSize>
            <c:numRef>
              <c:f>'bubble chart - multiple series'!$E$27</c:f>
              <c:numCache>
                <c:formatCode>_(* #,##0.00_);_(* \(#,##0.00\);_(* "-"??_);_(@_)</c:formatCode>
                <c:ptCount val="1"/>
              </c:numCache>
            </c:numRef>
          </c:bubbleSize>
          <c:bubble3D val="0"/>
        </c:ser>
        <c:ser>
          <c:idx val="25"/>
          <c:order val="24"/>
          <c:tx>
            <c:strRef>
              <c:f>'bubble chart - multiple series'!$B$28</c:f>
              <c:strCache>
                <c:ptCount val="1"/>
              </c:strCache>
            </c:strRef>
          </c:tx>
          <c:spPr>
            <a:solidFill>
              <a:srgbClr val="4F81BD">
                <a:alpha val="50000"/>
              </a:srgbClr>
            </a:solidFill>
            <a:ln w="12700">
              <a:solidFill>
                <a:srgbClr val="FF0000"/>
              </a:solidFill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series'!$C$28</c:f>
              <c:numCache>
                <c:formatCode>0</c:formatCode>
                <c:ptCount val="1"/>
              </c:numCache>
            </c:numRef>
          </c:xVal>
          <c:yVal>
            <c:numRef>
              <c:f>'bubble chart - multiple series'!$D$28</c:f>
              <c:numCache>
                <c:formatCode>0</c:formatCode>
                <c:ptCount val="1"/>
              </c:numCache>
            </c:numRef>
          </c:yVal>
          <c:bubbleSize>
            <c:numRef>
              <c:f>'bubble chart - multiple series'!$E$28</c:f>
              <c:numCache>
                <c:formatCode>_(* #,##0.00_);_(* \(#,##0.00\);_(* "-"??_);_(@_)</c:formatCode>
                <c:ptCount val="1"/>
              </c:numCache>
            </c:numRef>
          </c:bubbleSize>
          <c:bubble3D val="0"/>
        </c:ser>
        <c:ser>
          <c:idx val="26"/>
          <c:order val="25"/>
          <c:tx>
            <c:strRef>
              <c:f>'bubble chart - multiple series'!$B$29</c:f>
              <c:strCache>
                <c:ptCount val="1"/>
              </c:strCache>
            </c:strRef>
          </c:tx>
          <c:spPr>
            <a:solidFill>
              <a:srgbClr val="4F81BD">
                <a:alpha val="50000"/>
              </a:srgbClr>
            </a:solidFill>
            <a:ln w="12700">
              <a:solidFill>
                <a:srgbClr val="FF0000"/>
              </a:solidFill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series'!$C$29</c:f>
              <c:numCache>
                <c:formatCode>0</c:formatCode>
                <c:ptCount val="1"/>
              </c:numCache>
            </c:numRef>
          </c:xVal>
          <c:yVal>
            <c:numRef>
              <c:f>'bubble chart - multiple series'!$D$29</c:f>
              <c:numCache>
                <c:formatCode>0</c:formatCode>
                <c:ptCount val="1"/>
              </c:numCache>
            </c:numRef>
          </c:yVal>
          <c:bubbleSize>
            <c:numRef>
              <c:f>'bubble chart - multiple series'!$E$29</c:f>
              <c:numCache>
                <c:formatCode>_(* #,##0.00_);_(* \(#,##0.00\);_(* "-"??_);_(@_)</c:formatCode>
                <c:ptCount val="1"/>
              </c:numCache>
            </c:numRef>
          </c:bubbleSize>
          <c:bubble3D val="0"/>
        </c:ser>
        <c:ser>
          <c:idx val="27"/>
          <c:order val="26"/>
          <c:tx>
            <c:strRef>
              <c:f>'bubble chart - multiple series'!$B$30</c:f>
              <c:strCache>
                <c:ptCount val="1"/>
              </c:strCache>
            </c:strRef>
          </c:tx>
          <c:spPr>
            <a:solidFill>
              <a:srgbClr val="4F81BD">
                <a:alpha val="50000"/>
              </a:srgbClr>
            </a:solidFill>
            <a:ln w="12700">
              <a:solidFill>
                <a:srgbClr val="FF0000"/>
              </a:solidFill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series'!$C$30</c:f>
              <c:numCache>
                <c:formatCode>0</c:formatCode>
                <c:ptCount val="1"/>
              </c:numCache>
            </c:numRef>
          </c:xVal>
          <c:yVal>
            <c:numRef>
              <c:f>'bubble chart - multiple series'!$D$30</c:f>
              <c:numCache>
                <c:formatCode>0</c:formatCode>
                <c:ptCount val="1"/>
              </c:numCache>
            </c:numRef>
          </c:yVal>
          <c:bubbleSize>
            <c:numRef>
              <c:f>'bubble chart - multiple series'!$E$30</c:f>
              <c:numCache>
                <c:formatCode>_(* #,##0.00_);_(* \(#,##0.00\);_(* "-"??_);_(@_)</c:formatCode>
                <c:ptCount val="1"/>
              </c:numCache>
            </c:numRef>
          </c:bubbleSize>
          <c:bubble3D val="0"/>
        </c:ser>
        <c:ser>
          <c:idx val="28"/>
          <c:order val="27"/>
          <c:tx>
            <c:strRef>
              <c:f>'bubble chart - multiple series'!$B$31</c:f>
              <c:strCache>
                <c:ptCount val="1"/>
              </c:strCache>
            </c:strRef>
          </c:tx>
          <c:spPr>
            <a:solidFill>
              <a:srgbClr val="4F81BD">
                <a:alpha val="50000"/>
              </a:srgbClr>
            </a:solidFill>
            <a:ln w="12700">
              <a:solidFill>
                <a:srgbClr val="FF0000"/>
              </a:solidFill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series'!$C$31</c:f>
              <c:numCache>
                <c:formatCode>0</c:formatCode>
                <c:ptCount val="1"/>
              </c:numCache>
            </c:numRef>
          </c:xVal>
          <c:yVal>
            <c:numRef>
              <c:f>'bubble chart - multiple series'!$D$31</c:f>
              <c:numCache>
                <c:formatCode>0</c:formatCode>
                <c:ptCount val="1"/>
              </c:numCache>
            </c:numRef>
          </c:yVal>
          <c:bubbleSize>
            <c:numRef>
              <c:f>'bubble chart - multiple series'!$E$31</c:f>
              <c:numCache>
                <c:formatCode>_(* #,##0.00_);_(* \(#,##0.00\);_(* "-"??_);_(@_)</c:formatCode>
                <c:ptCount val="1"/>
              </c:numCache>
            </c:numRef>
          </c:bubbleSize>
          <c:bubble3D val="0"/>
        </c:ser>
        <c:ser>
          <c:idx val="29"/>
          <c:order val="28"/>
          <c:tx>
            <c:strRef>
              <c:f>'bubble chart - multiple series'!$B$32</c:f>
              <c:strCache>
                <c:ptCount val="1"/>
              </c:strCache>
            </c:strRef>
          </c:tx>
          <c:spPr>
            <a:solidFill>
              <a:srgbClr val="4F81BD">
                <a:alpha val="50000"/>
              </a:srgbClr>
            </a:solidFill>
            <a:ln w="12700">
              <a:solidFill>
                <a:srgbClr val="FF0000"/>
              </a:solidFill>
            </a:ln>
          </c:spPr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'bubble chart - multiple series'!$C$32</c:f>
              <c:numCache>
                <c:formatCode>0</c:formatCode>
                <c:ptCount val="1"/>
              </c:numCache>
            </c:numRef>
          </c:xVal>
          <c:yVal>
            <c:numRef>
              <c:f>'bubble chart - multiple series'!$D$32</c:f>
              <c:numCache>
                <c:formatCode>0</c:formatCode>
                <c:ptCount val="1"/>
              </c:numCache>
            </c:numRef>
          </c:yVal>
          <c:bubbleSize>
            <c:numRef>
              <c:f>'bubble chart - multiple series'!$E$32</c:f>
              <c:numCache>
                <c:formatCode>_(* #,##0.00_);_(* \(#,##0.00\);_(* "-"??_);_(@_)</c:formatCode>
                <c:ptCount val="1"/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49362176"/>
        <c:axId val="149364096"/>
      </c:bubbleChart>
      <c:valAx>
        <c:axId val="149362176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GDP</a:t>
                </a:r>
                <a:r>
                  <a:rPr lang="en-US" baseline="0"/>
                  <a:t> Growth % (2010 - 2014) </a:t>
                </a:r>
                <a:endParaRPr lang="en-US"/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49364096"/>
        <c:crosses val="max"/>
        <c:crossBetween val="midCat"/>
      </c:valAx>
      <c:valAx>
        <c:axId val="149364096"/>
        <c:scaling>
          <c:orientation val="maxMin"/>
          <c:max val="60"/>
          <c:min val="4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Gini Coefficient</a:t>
                </a:r>
              </a:p>
            </c:rich>
          </c:tx>
          <c:layout>
            <c:manualLayout>
              <c:xMode val="edge"/>
              <c:yMode val="edge"/>
              <c:x val="6.2800144720543474E-3"/>
              <c:y val="0.35351207964676057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49362176"/>
        <c:crosses val="autoZero"/>
        <c:crossBetween val="midCat"/>
      </c:valAx>
      <c:spPr>
        <a:noFill/>
      </c:spPr>
    </c:plotArea>
    <c:plotVisOnly val="1"/>
    <c:dispBlanksAs val="gap"/>
    <c:showDLblsOverMax val="0"/>
  </c:chart>
  <c:spPr>
    <a:ln w="12700"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dPt>
            <c:idx val="33"/>
            <c:marker>
              <c:spPr>
                <a:solidFill>
                  <a:srgbClr val="FFC000"/>
                </a:solidFill>
              </c:spPr>
            </c:marker>
            <c:bubble3D val="0"/>
          </c:dPt>
          <c:dLbls>
            <c:dLbl>
              <c:idx val="0"/>
              <c:tx>
                <c:strRef>
                  <c:f>Data!$A$3</c:f>
                  <c:strCache>
                    <c:ptCount val="1"/>
                    <c:pt idx="0">
                      <c:v>Congo, Dem. Rep.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strRef>
                  <c:f>Data!$A$4</c:f>
                  <c:strCache>
                    <c:ptCount val="1"/>
                    <c:pt idx="0">
                      <c:v>Liberia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strRef>
                  <c:f>Data!$A$5</c:f>
                  <c:strCache>
                    <c:ptCount val="1"/>
                    <c:pt idx="0">
                      <c:v>Burkina Faso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strRef>
                  <c:f>Data!$A$6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strRef>
                  <c:f>Data!$A$7</c:f>
                  <c:strCache>
                    <c:ptCount val="1"/>
                    <c:pt idx="0">
                      <c:v>Solomon Islands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strRef>
                  <c:f>Data!$A$8</c:f>
                  <c:strCache>
                    <c:ptCount val="1"/>
                    <c:pt idx="0">
                      <c:v>Chad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strRef>
                  <c:f>Data!$A$9</c:f>
                  <c:strCache>
                    <c:ptCount val="1"/>
                    <c:pt idx="0">
                      <c:v>Papua New Guinea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strRef>
                  <c:f>Data!$A$10</c:f>
                  <c:strCache>
                    <c:ptCount val="1"/>
                    <c:pt idx="0">
                      <c:v>Mauritania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tx>
                <c:strRef>
                  <c:f>Data!$A$11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strRef>
                  <c:f>Data!$A$12</c:f>
                  <c:strCache>
                    <c:ptCount val="1"/>
                    <c:pt idx="0">
                      <c:v>Ghana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strRef>
                  <c:f>Data!$A$13</c:f>
                  <c:strCache>
                    <c:ptCount val="1"/>
                    <c:pt idx="0">
                      <c:v>Yemen, Rep.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strRef>
                  <c:f>Data!$A$14</c:f>
                  <c:strCache>
                    <c:ptCount val="1"/>
                    <c:pt idx="0">
                      <c:v>Lao PDR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strRef>
                  <c:f>Data!$A$15</c:f>
                  <c:strCache>
                    <c:ptCount val="1"/>
                    <c:pt idx="0">
                      <c:v>Uzbekistan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strRef>
                  <c:f>Data!$A$16</c:f>
                  <c:strCache>
                    <c:ptCount val="1"/>
                    <c:pt idx="0">
                      <c:v>Nigeria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tx>
                <c:strRef>
                  <c:f>Data!$A$17</c:f>
                  <c:strCache>
                    <c:ptCount val="1"/>
                    <c:pt idx="0">
                      <c:v>Congo, Rep.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tx>
                <c:strRef>
                  <c:f>Data!$A$18</c:f>
                  <c:strCache>
                    <c:ptCount val="1"/>
                    <c:pt idx="0">
                      <c:v>Bolivia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/>
              <c:tx>
                <c:strRef>
                  <c:f>Data!$A$19</c:f>
                  <c:strCache>
                    <c:ptCount val="1"/>
                    <c:pt idx="0">
                      <c:v>Guyana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/>
              <c:tx>
                <c:strRef>
                  <c:f>Data!$A$20</c:f>
                  <c:strCache>
                    <c:ptCount val="1"/>
                    <c:pt idx="0">
                      <c:v>Angola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/>
              <c:tx>
                <c:strRef>
                  <c:f>Data!$A$21</c:f>
                  <c:strCache>
                    <c:ptCount val="1"/>
                    <c:pt idx="0">
                      <c:v>Bhutan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tx>
                <c:strRef>
                  <c:f>Data!$A$22</c:f>
                  <c:strCache>
                    <c:ptCount val="1"/>
                    <c:pt idx="0">
                      <c:v>Mongolia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/>
              <c:tx>
                <c:strRef>
                  <c:f>Data!$A$23</c:f>
                  <c:strCache>
                    <c:ptCount val="1"/>
                    <c:pt idx="0">
                      <c:v>Ecuador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/>
              <c:tx>
                <c:strRef>
                  <c:f>Data!$A$24</c:f>
                  <c:strCache>
                    <c:ptCount val="1"/>
                    <c:pt idx="0">
                      <c:v>Tunisia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/>
              <c:tx>
                <c:strRef>
                  <c:f>Data!$A$25</c:f>
                  <c:strCache>
                    <c:ptCount val="1"/>
                    <c:pt idx="0">
                      <c:v>Egypt, Arab Rep.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/>
              <c:tx>
                <c:strRef>
                  <c:f>Data!$A$26</c:f>
                  <c:strCache>
                    <c:ptCount val="1"/>
                    <c:pt idx="0">
                      <c:v>China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/>
              <c:tx>
                <c:strRef>
                  <c:f>Data!$A$27</c:f>
                  <c:strCache>
                    <c:ptCount val="1"/>
                    <c:pt idx="0">
                      <c:v>Peru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/>
              <c:tx>
                <c:strRef>
                  <c:f>Data!$A$28</c:f>
                  <c:strCache>
                    <c:ptCount val="1"/>
                    <c:pt idx="0">
                      <c:v>Colombia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tx>
                <c:strRef>
                  <c:f>Data!$A$29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layout/>
              <c:tx>
                <c:strRef>
                  <c:f>Data!$A$30</c:f>
                  <c:strCache>
                    <c:ptCount val="1"/>
                    <c:pt idx="0">
                      <c:v>Turkmenistan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tx>
                <c:strRef>
                  <c:f>Data!$A$31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layout/>
              <c:tx>
                <c:strRef>
                  <c:f>Data!$A$32</c:f>
                  <c:strCache>
                    <c:ptCount val="1"/>
                    <c:pt idx="0">
                      <c:v>Costa Rica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/>
              <c:tx>
                <c:strRef>
                  <c:f>Data!$A$33</c:f>
                  <c:strCache>
                    <c:ptCount val="1"/>
                    <c:pt idx="0">
                      <c:v>Thailand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layout/>
              <c:tx>
                <c:strRef>
                  <c:f>Data!$A$34</c:f>
                  <c:strCache>
                    <c:ptCount val="1"/>
                    <c:pt idx="0">
                      <c:v>Brazil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2"/>
              <c:layout/>
              <c:tx>
                <c:strRef>
                  <c:f>Data!$A$35</c:f>
                  <c:strCache>
                    <c:ptCount val="1"/>
                    <c:pt idx="0">
                      <c:v>Iraq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3"/>
              <c:layout/>
              <c:tx>
                <c:strRef>
                  <c:f>Data!$A$36</c:f>
                  <c:strCache>
                    <c:ptCount val="1"/>
                    <c:pt idx="0">
                      <c:v>Suriname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4"/>
              <c:tx>
                <c:strRef>
                  <c:f>Data!$A$37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5"/>
              <c:layout/>
              <c:tx>
                <c:strRef>
                  <c:f>Data!$A$38</c:f>
                  <c:strCache>
                    <c:ptCount val="1"/>
                    <c:pt idx="0">
                      <c:v>Bulgaria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6"/>
              <c:layout/>
              <c:tx>
                <c:strRef>
                  <c:f>Data!$A$39</c:f>
                  <c:strCache>
                    <c:ptCount val="1"/>
                    <c:pt idx="0">
                      <c:v>Azerbaijan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7"/>
              <c:layout/>
              <c:tx>
                <c:strRef>
                  <c:f>Data!$A$40</c:f>
                  <c:strCache>
                    <c:ptCount val="1"/>
                    <c:pt idx="0">
                      <c:v>Mexico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8"/>
              <c:layout/>
              <c:tx>
                <c:strRef>
                  <c:f>Data!$A$41</c:f>
                  <c:strCache>
                    <c:ptCount val="1"/>
                    <c:pt idx="0">
                      <c:v>Panama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"/>
              <c:tx>
                <c:strRef>
                  <c:f>Data!$A$42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0"/>
              <c:layout/>
              <c:tx>
                <c:strRef>
                  <c:f>Data!$A$43</c:f>
                  <c:strCache>
                    <c:ptCount val="1"/>
                    <c:pt idx="0">
                      <c:v>Venezuela, RB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1"/>
              <c:tx>
                <c:strRef>
                  <c:f>Data!$A$44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"/>
              <c:layout/>
              <c:tx>
                <c:strRef>
                  <c:f>Data!$A$45</c:f>
                  <c:strCache>
                    <c:ptCount val="1"/>
                    <c:pt idx="0">
                      <c:v>Gabon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3"/>
              <c:layout/>
              <c:tx>
                <c:strRef>
                  <c:f>Data!$A$46</c:f>
                  <c:strCache>
                    <c:ptCount val="1"/>
                    <c:pt idx="0">
                      <c:v>Chile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4"/>
              <c:layout/>
              <c:tx>
                <c:strRef>
                  <c:f>Data!$A$47</c:f>
                  <c:strCache>
                    <c:ptCount val="1"/>
                    <c:pt idx="0">
                      <c:v>Kazakhstan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5"/>
              <c:layout/>
              <c:tx>
                <c:strRef>
                  <c:f>Data!$A$48</c:f>
                  <c:strCache>
                    <c:ptCount val="1"/>
                    <c:pt idx="0">
                      <c:v>Malaysia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6"/>
              <c:layout/>
              <c:tx>
                <c:strRef>
                  <c:f>Data!$A$49</c:f>
                  <c:strCache>
                    <c:ptCount val="1"/>
                    <c:pt idx="0">
                      <c:v>Bahamas, The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7"/>
              <c:layout/>
              <c:tx>
                <c:strRef>
                  <c:f>Data!$A$50</c:f>
                  <c:strCache>
                    <c:ptCount val="1"/>
                    <c:pt idx="0">
                      <c:v>Russian Federation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8"/>
              <c:layout/>
              <c:tx>
                <c:strRef>
                  <c:f>Data!$A$51</c:f>
                  <c:strCache>
                    <c:ptCount val="1"/>
                    <c:pt idx="0">
                      <c:v>Estonia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9"/>
              <c:tx>
                <c:strRef>
                  <c:f>Data!$A$52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0"/>
              <c:tx>
                <c:strRef>
                  <c:f>Data!$A$53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1"/>
              <c:layout/>
              <c:tx>
                <c:strRef>
                  <c:f>Data!$A$54</c:f>
                  <c:strCache>
                    <c:ptCount val="1"/>
                    <c:pt idx="0">
                      <c:v>Trinidad and Tobago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2"/>
              <c:layout/>
              <c:tx>
                <c:strRef>
                  <c:f>Data!$A$55</c:f>
                  <c:strCache>
                    <c:ptCount val="1"/>
                    <c:pt idx="0">
                      <c:v>Korea, Rep.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3"/>
              <c:layout/>
              <c:tx>
                <c:strRef>
                  <c:f>Data!$A$56</c:f>
                  <c:strCache>
                    <c:ptCount val="1"/>
                    <c:pt idx="0">
                      <c:v>Israel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4"/>
              <c:tx>
                <c:strRef>
                  <c:f>Data!$A$57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5"/>
              <c:tx>
                <c:strRef>
                  <c:f>Data!$A$58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6"/>
              <c:tx>
                <c:strRef>
                  <c:f>Data!$A$59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7"/>
              <c:layout/>
              <c:tx>
                <c:strRef>
                  <c:f>Data!$A$60</c:f>
                  <c:strCache>
                    <c:ptCount val="1"/>
                    <c:pt idx="0">
                      <c:v>United Kingdom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8"/>
              <c:layout/>
              <c:tx>
                <c:strRef>
                  <c:f>Data!$A$61</c:f>
                  <c:strCache>
                    <c:ptCount val="1"/>
                    <c:pt idx="0">
                      <c:v>Japan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9"/>
              <c:layout/>
              <c:tx>
                <c:strRef>
                  <c:f>Data!$A$62</c:f>
                  <c:strCache>
                    <c:ptCount val="1"/>
                    <c:pt idx="0">
                      <c:v>France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0"/>
              <c:layout/>
              <c:tx>
                <c:strRef>
                  <c:f>Data!$A$63</c:f>
                  <c:strCache>
                    <c:ptCount val="1"/>
                    <c:pt idx="0">
                      <c:v>Equatorial Guinea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1"/>
              <c:layout/>
              <c:tx>
                <c:strRef>
                  <c:f>Data!$A$64</c:f>
                  <c:strCache>
                    <c:ptCount val="1"/>
                    <c:pt idx="0">
                      <c:v>Finland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2"/>
              <c:tx>
                <c:strRef>
                  <c:f>Data!$A$65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3"/>
              <c:layout/>
              <c:tx>
                <c:strRef>
                  <c:f>Data!$A$66</c:f>
                  <c:strCache>
                    <c:ptCount val="1"/>
                    <c:pt idx="0">
                      <c:v>Canada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4"/>
              <c:layout/>
              <c:tx>
                <c:strRef>
                  <c:f>Data!$A$67</c:f>
                  <c:strCache>
                    <c:ptCount val="1"/>
                    <c:pt idx="0">
                      <c:v>Bahrain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5"/>
              <c:tx>
                <c:strRef>
                  <c:f>Data!$A$68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6"/>
              <c:tx>
                <c:strRef>
                  <c:f>Data!$A$69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7"/>
              <c:tx>
                <c:strRef>
                  <c:f>Data!$A$70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8"/>
              <c:tx>
                <c:strRef>
                  <c:f>Data!$A$71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9"/>
              <c:layout/>
              <c:tx>
                <c:strRef>
                  <c:f>Data!$A$72</c:f>
                  <c:strCache>
                    <c:ptCount val="1"/>
                    <c:pt idx="0">
                      <c:v>Netherlands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0"/>
              <c:tx>
                <c:strRef>
                  <c:f>Data!$A$73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1"/>
              <c:tx>
                <c:strRef>
                  <c:f>Data!$A$74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2"/>
              <c:layout/>
              <c:tx>
                <c:strRef>
                  <c:f>Data!$A$75</c:f>
                  <c:strCache>
                    <c:ptCount val="1"/>
                    <c:pt idx="0">
                      <c:v>Saudi Arabia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3"/>
              <c:layout/>
              <c:tx>
                <c:strRef>
                  <c:f>Data!$A$76</c:f>
                  <c:strCache>
                    <c:ptCount val="1"/>
                    <c:pt idx="0">
                      <c:v>United States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4"/>
              <c:layout/>
              <c:tx>
                <c:strRef>
                  <c:f>Data!$A$77</c:f>
                  <c:strCache>
                    <c:ptCount val="1"/>
                    <c:pt idx="0">
                      <c:v>United Arab Emirates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5"/>
              <c:layout/>
              <c:tx>
                <c:strRef>
                  <c:f>Data!$A$78</c:f>
                  <c:strCache>
                    <c:ptCount val="1"/>
                    <c:pt idx="0">
                      <c:v>Norway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6"/>
              <c:layout/>
              <c:tx>
                <c:strRef>
                  <c:f>Data!$A$79</c:f>
                  <c:strCache>
                    <c:ptCount val="1"/>
                    <c:pt idx="0">
                      <c:v>Brunei Darussalam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7"/>
              <c:layout/>
              <c:tx>
                <c:strRef>
                  <c:f>Data!$A$80</c:f>
                  <c:strCache>
                    <c:ptCount val="1"/>
                    <c:pt idx="0">
                      <c:v>Singapore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8"/>
              <c:tx>
                <c:strRef>
                  <c:f>Data!$A$81</c:f>
                  <c:strCache>
                    <c:ptCount val="1"/>
                    <c:pt idx="0">
                      <c:v>Kuwait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9"/>
              <c:tx>
                <c:strRef>
                  <c:f>Data!$A$82</c:f>
                  <c:strCache>
                    <c:ptCount val="1"/>
                    <c:pt idx="0">
                      <c:v>Luxembourg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0"/>
              <c:tx>
                <c:strRef>
                  <c:f>Data!$A$83</c:f>
                  <c:strCache>
                    <c:ptCount val="1"/>
                    <c:pt idx="0">
                      <c:v>Qatar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1"/>
              <c:tx>
                <c:strRef>
                  <c:f>Data!$A$84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2"/>
              <c:tx>
                <c:strRef>
                  <c:f>Data!$A$85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3"/>
              <c:tx>
                <c:strRef>
                  <c:f>Data!$A$86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4"/>
              <c:tx>
                <c:strRef>
                  <c:f>Data!$A$87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5"/>
              <c:tx>
                <c:strRef>
                  <c:f>Data!$A$88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6"/>
              <c:tx>
                <c:strRef>
                  <c:f>Data!$A$89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7"/>
              <c:tx>
                <c:strRef>
                  <c:f>Data!$A$90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8"/>
              <c:tx>
                <c:strRef>
                  <c:f>Data!$A$91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9"/>
              <c:tx>
                <c:strRef>
                  <c:f>Data!$A$92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0"/>
              <c:tx>
                <c:strRef>
                  <c:f>Data!$A$93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1"/>
              <c:tx>
                <c:strRef>
                  <c:f>Data!$A$94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2"/>
              <c:tx>
                <c:strRef>
                  <c:f>Data!$A$95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3"/>
              <c:tx>
                <c:strRef>
                  <c:f>Data!$A$96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4"/>
              <c:tx>
                <c:strRef>
                  <c:f>Data!$A$97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5"/>
              <c:tx>
                <c:strRef>
                  <c:f>Data!$A$98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6"/>
              <c:tx>
                <c:strRef>
                  <c:f>Data!$A$99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7"/>
              <c:tx>
                <c:strRef>
                  <c:f>Data!$A$100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8"/>
              <c:tx>
                <c:strRef>
                  <c:f>Data!$A$101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9"/>
              <c:tx>
                <c:strRef>
                  <c:f>Data!$A$102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0"/>
              <c:tx>
                <c:strRef>
                  <c:f>Data!$A$103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1"/>
              <c:tx>
                <c:strRef>
                  <c:f>Data!$A$104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2"/>
              <c:tx>
                <c:strRef>
                  <c:f>Data!$A$105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3"/>
              <c:tx>
                <c:strRef>
                  <c:f>Data!$A$106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4"/>
              <c:tx>
                <c:strRef>
                  <c:f>Data!$A$107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5"/>
              <c:tx>
                <c:strRef>
                  <c:f>Data!$A$108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6"/>
              <c:tx>
                <c:strRef>
                  <c:f>Data!$A$109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7"/>
              <c:tx>
                <c:strRef>
                  <c:f>Data!$A$110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8"/>
              <c:tx>
                <c:strRef>
                  <c:f>Data!$A$111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9"/>
              <c:tx>
                <c:strRef>
                  <c:f>Data!$A$112</c:f>
                  <c:strCache>
                    <c:ptCount val="1"/>
                  </c:strCache>
                </c:strRef>
              </c:tx>
              <c:spPr/>
              <c:txPr>
                <a:bodyPr/>
                <a:lstStyle/>
                <a:p>
                  <a:pPr>
                    <a:defRPr sz="1100" b="0" i="0" strike="noStrike">
                      <a:latin typeface="Calibri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Data!$B$3:$B$112</c:f>
              <c:numCache>
                <c:formatCode>0.00%</c:formatCode>
                <c:ptCount val="110"/>
                <c:pt idx="0">
                  <c:v>0.53291080135060287</c:v>
                </c:pt>
                <c:pt idx="1">
                  <c:v>0.2617774783919668</c:v>
                </c:pt>
                <c:pt idx="2">
                  <c:v>0.22123504748816369</c:v>
                </c:pt>
                <c:pt idx="4">
                  <c:v>0.3219384034754737</c:v>
                </c:pt>
                <c:pt idx="5">
                  <c:v>0.29856192088104772</c:v>
                </c:pt>
                <c:pt idx="6">
                  <c:v>0.3016743751775558</c:v>
                </c:pt>
                <c:pt idx="7">
                  <c:v>0.49416859959792608</c:v>
                </c:pt>
                <c:pt idx="9">
                  <c:v>0.19178423152118179</c:v>
                </c:pt>
                <c:pt idx="10">
                  <c:v>0.16301239017654087</c:v>
                </c:pt>
                <c:pt idx="11">
                  <c:v>0.19503321224388429</c:v>
                </c:pt>
                <c:pt idx="12">
                  <c:v>0.20860799040254308</c:v>
                </c:pt>
                <c:pt idx="13">
                  <c:v>0.30283488189067587</c:v>
                </c:pt>
                <c:pt idx="14">
                  <c:v>0.73401324302600046</c:v>
                </c:pt>
                <c:pt idx="15">
                  <c:v>0.18416778894326563</c:v>
                </c:pt>
                <c:pt idx="16">
                  <c:v>0.2043326819862854</c:v>
                </c:pt>
                <c:pt idx="17">
                  <c:v>0.42904109489906633</c:v>
                </c:pt>
                <c:pt idx="18">
                  <c:v>0.17703590532698399</c:v>
                </c:pt>
                <c:pt idx="19">
                  <c:v>0.28714600026379172</c:v>
                </c:pt>
                <c:pt idx="20">
                  <c:v>0.19963374920418459</c:v>
                </c:pt>
                <c:pt idx="21">
                  <c:v>7.3787519512245645E-2</c:v>
                </c:pt>
                <c:pt idx="22">
                  <c:v>0.11852379496508507</c:v>
                </c:pt>
                <c:pt idx="23">
                  <c:v>5.7941895148269591E-2</c:v>
                </c:pt>
                <c:pt idx="24">
                  <c:v>0.11324266446580891</c:v>
                </c:pt>
                <c:pt idx="25">
                  <c:v>0.10838806303657396</c:v>
                </c:pt>
                <c:pt idx="27">
                  <c:v>0.34392837619258498</c:v>
                </c:pt>
                <c:pt idx="29">
                  <c:v>8.95926023194904E-3</c:v>
                </c:pt>
                <c:pt idx="30">
                  <c:v>4.3129027932027046E-2</c:v>
                </c:pt>
                <c:pt idx="31">
                  <c:v>6.2587624260087515E-2</c:v>
                </c:pt>
                <c:pt idx="32">
                  <c:v>0.45955561032612396</c:v>
                </c:pt>
                <c:pt idx="33">
                  <c:v>0.2289440297806784</c:v>
                </c:pt>
                <c:pt idx="35">
                  <c:v>2.8172925082506014E-2</c:v>
                </c:pt>
                <c:pt idx="36">
                  <c:v>0.39766292687617361</c:v>
                </c:pt>
                <c:pt idx="37">
                  <c:v>8.5588660125547611E-2</c:v>
                </c:pt>
                <c:pt idx="38">
                  <c:v>8.6346261156900594E-3</c:v>
                </c:pt>
                <c:pt idx="40">
                  <c:v>0.28780000170365849</c:v>
                </c:pt>
                <c:pt idx="42">
                  <c:v>0.45301554002160116</c:v>
                </c:pt>
                <c:pt idx="43">
                  <c:v>0.17319396135321996</c:v>
                </c:pt>
                <c:pt idx="44">
                  <c:v>0.32142343321001687</c:v>
                </c:pt>
                <c:pt idx="45">
                  <c:v>9.802052802687275E-2</c:v>
                </c:pt>
                <c:pt idx="46">
                  <c:v>3.4376458342690497E-4</c:v>
                </c:pt>
                <c:pt idx="47">
                  <c:v>0.18728502444132183</c:v>
                </c:pt>
                <c:pt idx="48">
                  <c:v>2.592102841094087E-2</c:v>
                </c:pt>
                <c:pt idx="51">
                  <c:v>0.3183547805318197</c:v>
                </c:pt>
                <c:pt idx="52">
                  <c:v>5.7984149807438457E-4</c:v>
                </c:pt>
                <c:pt idx="53">
                  <c:v>2.8616724457712832E-3</c:v>
                </c:pt>
                <c:pt idx="57">
                  <c:v>1.2379794275445586E-2</c:v>
                </c:pt>
                <c:pt idx="58">
                  <c:v>2.9049814977012548E-4</c:v>
                </c:pt>
                <c:pt idx="59">
                  <c:v>1.9386691724464695E-3</c:v>
                </c:pt>
                <c:pt idx="60">
                  <c:v>0.48329349230366303</c:v>
                </c:pt>
                <c:pt idx="61">
                  <c:v>1.398344171777546E-2</c:v>
                </c:pt>
                <c:pt idx="63">
                  <c:v>4.4825814923162108E-2</c:v>
                </c:pt>
                <c:pt idx="64">
                  <c:v>0.23737887571331284</c:v>
                </c:pt>
                <c:pt idx="69">
                  <c:v>1.0259126138965725E-2</c:v>
                </c:pt>
                <c:pt idx="72">
                  <c:v>0.49733298143929461</c:v>
                </c:pt>
                <c:pt idx="73">
                  <c:v>1.2613019988359415E-2</c:v>
                </c:pt>
                <c:pt idx="74">
                  <c:v>0.23833307630673908</c:v>
                </c:pt>
                <c:pt idx="75">
                  <c:v>0.11952411663754811</c:v>
                </c:pt>
                <c:pt idx="76">
                  <c:v>0.35991108504147074</c:v>
                </c:pt>
                <c:pt idx="77">
                  <c:v>0</c:v>
                </c:pt>
                <c:pt idx="78">
                  <c:v>0.55134100171970524</c:v>
                </c:pt>
                <c:pt idx="79">
                  <c:v>1.6143457650042309E-3</c:v>
                </c:pt>
                <c:pt idx="80">
                  <c:v>0.24232375489735467</c:v>
                </c:pt>
              </c:numCache>
            </c:numRef>
          </c:xVal>
          <c:yVal>
            <c:numRef>
              <c:f>Data!$C$3:$C$112</c:f>
              <c:numCache>
                <c:formatCode>_("$"* #,##0_);_("$"* \(#,##0\);_("$"* "-"??_);_(@_)</c:formatCode>
                <c:ptCount val="110"/>
                <c:pt idx="0">
                  <c:v>451.12770596843524</c:v>
                </c:pt>
                <c:pt idx="1">
                  <c:v>782.38725425071016</c:v>
                </c:pt>
                <c:pt idx="2">
                  <c:v>1527.8559085991408</c:v>
                </c:pt>
                <c:pt idx="4">
                  <c:v>1963.9006443307669</c:v>
                </c:pt>
                <c:pt idx="5">
                  <c:v>2003.3960144419846</c:v>
                </c:pt>
                <c:pt idx="6">
                  <c:v>2381.8979184701225</c:v>
                </c:pt>
                <c:pt idx="7">
                  <c:v>2938.1480932828322</c:v>
                </c:pt>
                <c:pt idx="9">
                  <c:v>3638.4727393388985</c:v>
                </c:pt>
                <c:pt idx="10">
                  <c:v>3996.3936742372657</c:v>
                </c:pt>
                <c:pt idx="11">
                  <c:v>4388.1701920652113</c:v>
                </c:pt>
                <c:pt idx="12">
                  <c:v>4704.5292531573759</c:v>
                </c:pt>
                <c:pt idx="13">
                  <c:v>5439.6205858639923</c:v>
                </c:pt>
                <c:pt idx="14">
                  <c:v>5631.3015184235437</c:v>
                </c:pt>
                <c:pt idx="15">
                  <c:v>5650.4307502116544</c:v>
                </c:pt>
                <c:pt idx="16">
                  <c:v>6053.6587107180894</c:v>
                </c:pt>
                <c:pt idx="17">
                  <c:v>7345.6819745256453</c:v>
                </c:pt>
                <c:pt idx="18">
                  <c:v>7490.4842102340945</c:v>
                </c:pt>
                <c:pt idx="19">
                  <c:v>8288.3629851625665</c:v>
                </c:pt>
                <c:pt idx="20">
                  <c:v>9900.0752122068789</c:v>
                </c:pt>
                <c:pt idx="21">
                  <c:v>10611.902744403335</c:v>
                </c:pt>
                <c:pt idx="22">
                  <c:v>10685.046008678966</c:v>
                </c:pt>
                <c:pt idx="23">
                  <c:v>10771.18924346894</c:v>
                </c:pt>
                <c:pt idx="24">
                  <c:v>11602.584393071302</c:v>
                </c:pt>
                <c:pt idx="25">
                  <c:v>11687.245366380163</c:v>
                </c:pt>
                <c:pt idx="27">
                  <c:v>12459.851483679298</c:v>
                </c:pt>
                <c:pt idx="29">
                  <c:v>13091.09386130088</c:v>
                </c:pt>
                <c:pt idx="30">
                  <c:v>13586.083422205022</c:v>
                </c:pt>
                <c:pt idx="31">
                  <c:v>14300.581135839097</c:v>
                </c:pt>
                <c:pt idx="32">
                  <c:v>14527.309490992322</c:v>
                </c:pt>
                <c:pt idx="33">
                  <c:v>15174.458363568709</c:v>
                </c:pt>
                <c:pt idx="35">
                  <c:v>15738.340143420475</c:v>
                </c:pt>
                <c:pt idx="36">
                  <c:v>15888.217965793956</c:v>
                </c:pt>
                <c:pt idx="37">
                  <c:v>16143.789735475975</c:v>
                </c:pt>
                <c:pt idx="38">
                  <c:v>16655.206679571278</c:v>
                </c:pt>
                <c:pt idx="40">
                  <c:v>17642.397005779039</c:v>
                </c:pt>
                <c:pt idx="42">
                  <c:v>17996.715517954923</c:v>
                </c:pt>
                <c:pt idx="43">
                  <c:v>21099.213788403518</c:v>
                </c:pt>
                <c:pt idx="44">
                  <c:v>21505.651217332554</c:v>
                </c:pt>
                <c:pt idx="45">
                  <c:v>21897.320805389314</c:v>
                </c:pt>
                <c:pt idx="46">
                  <c:v>22705.219224912442</c:v>
                </c:pt>
                <c:pt idx="47">
                  <c:v>23183.98716750331</c:v>
                </c:pt>
                <c:pt idx="48">
                  <c:v>24194.652816530332</c:v>
                </c:pt>
                <c:pt idx="51">
                  <c:v>29085.822080004546</c:v>
                </c:pt>
                <c:pt idx="52">
                  <c:v>29494.910204547257</c:v>
                </c:pt>
                <c:pt idx="53">
                  <c:v>30599.770727650102</c:v>
                </c:pt>
                <c:pt idx="57">
                  <c:v>34693.91066573828</c:v>
                </c:pt>
                <c:pt idx="58">
                  <c:v>35006.22227389452</c:v>
                </c:pt>
                <c:pt idx="59">
                  <c:v>36073.628399808033</c:v>
                </c:pt>
                <c:pt idx="60">
                  <c:v>37478.846244586908</c:v>
                </c:pt>
                <c:pt idx="61">
                  <c:v>38103.753109388075</c:v>
                </c:pt>
                <c:pt idx="63">
                  <c:v>40588.044934281592</c:v>
                </c:pt>
                <c:pt idx="64">
                  <c:v>40657.999673434337</c:v>
                </c:pt>
                <c:pt idx="69">
                  <c:v>42452.580651511504</c:v>
                </c:pt>
                <c:pt idx="72">
                  <c:v>50790.682378936443</c:v>
                </c:pt>
                <c:pt idx="73">
                  <c:v>50859.394208178506</c:v>
                </c:pt>
                <c:pt idx="74">
                  <c:v>57044.577654875902</c:v>
                </c:pt>
                <c:pt idx="75">
                  <c:v>62858.008946273279</c:v>
                </c:pt>
                <c:pt idx="76">
                  <c:v>71080.225701908639</c:v>
                </c:pt>
                <c:pt idx="77">
                  <c:v>71474.888175561253</c:v>
                </c:pt>
                <c:pt idx="78">
                  <c:v>84187.706901119716</c:v>
                </c:pt>
                <c:pt idx="79">
                  <c:v>86587.416632439432</c:v>
                </c:pt>
                <c:pt idx="80">
                  <c:v>133712.78095568973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3835392"/>
        <c:axId val="153853952"/>
      </c:scatterChart>
      <c:valAx>
        <c:axId val="153835392"/>
        <c:scaling>
          <c:orientation val="minMax"/>
          <c:max val="0.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Total natural resources rents (% of GDP) </a:t>
                </a:r>
                <a:endParaRPr lang="en-US" dirty="0"/>
              </a:p>
            </c:rich>
          </c:tx>
          <c:layout/>
          <c:overlay val="0"/>
        </c:title>
        <c:numFmt formatCode="0.00%" sourceLinked="1"/>
        <c:majorTickMark val="out"/>
        <c:minorTickMark val="none"/>
        <c:tickLblPos val="nextTo"/>
        <c:crossAx val="153853952"/>
        <c:crosses val="autoZero"/>
        <c:crossBetween val="midCat"/>
      </c:valAx>
      <c:valAx>
        <c:axId val="153853952"/>
        <c:scaling>
          <c:orientation val="minMax"/>
          <c:max val="800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GDP per capita, PPP (constant 2011 international $)</a:t>
                </a:r>
                <a:endParaRPr lang="en-US" dirty="0"/>
              </a:p>
            </c:rich>
          </c:tx>
          <c:layout/>
          <c:overlay val="0"/>
        </c:title>
        <c:numFmt formatCode="_(&quot;$&quot;* #,##0_);_(&quot;$&quot;* \(#,##0\);_(&quot;$&quot;* &quot;-&quot;??_);_(@_)" sourceLinked="1"/>
        <c:majorTickMark val="out"/>
        <c:minorTickMark val="none"/>
        <c:tickLblPos val="nextTo"/>
        <c:crossAx val="153835392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Shortlisted Products</a:t>
            </a:r>
          </a:p>
        </c:rich>
      </c:tx>
      <c:layout>
        <c:manualLayout>
          <c:xMode val="edge"/>
          <c:yMode val="edge"/>
          <c:x val="0.38883185626901201"/>
          <c:y val="2.0618556701030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189415177592001"/>
          <c:y val="0.125274725274725"/>
          <c:w val="0.62702871699860996"/>
          <c:h val="0.74266433801038001"/>
        </c:manualLayout>
      </c:layout>
      <c:bubbleChart>
        <c:varyColors val="0"/>
        <c:ser>
          <c:idx val="2"/>
          <c:order val="0"/>
          <c:tx>
            <c:strRef>
              <c:f>'[20141120 Suriname Visuals.xlsx]Shortlisted Products (1)'!$G$13</c:f>
              <c:strCache>
                <c:ptCount val="1"/>
                <c:pt idx="0">
                  <c:v> Fish fillets and pieces, fresh, chilled or frozen 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2.7894002789400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Fish fillets and pieces, </a:t>
                    </a:r>
                  </a:p>
                  <a:p>
                    <a:r>
                      <a:rPr lang="en-US"/>
                      <a:t>fresh, chilled or frozen 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'[20141120 Suriname Visuals.xlsx]Shortlisted Products (1)'!$J$13</c:f>
              <c:numCache>
                <c:formatCode>#,##0</c:formatCode>
                <c:ptCount val="1"/>
                <c:pt idx="0">
                  <c:v>10177</c:v>
                </c:pt>
              </c:numCache>
            </c:numRef>
          </c:xVal>
          <c:yVal>
            <c:numRef>
              <c:f>'[20141120 Suriname Visuals.xlsx]Shortlisted Products (1)'!$I$13</c:f>
              <c:numCache>
                <c:formatCode>0.00%</c:formatCode>
                <c:ptCount val="1"/>
                <c:pt idx="0">
                  <c:v>2.5110000000000001</c:v>
                </c:pt>
              </c:numCache>
            </c:numRef>
          </c:yVal>
          <c:bubbleSize>
            <c:numRef>
              <c:f>'[20141120 Suriname Visuals.xlsx]Shortlisted Products (1)'!$H$13</c:f>
              <c:numCache>
                <c:formatCode>#,##0</c:formatCode>
                <c:ptCount val="1"/>
                <c:pt idx="0">
                  <c:v>14306</c:v>
                </c:pt>
              </c:numCache>
            </c:numRef>
          </c:bubbleSize>
          <c:bubble3D val="0"/>
        </c:ser>
        <c:ser>
          <c:idx val="3"/>
          <c:order val="1"/>
          <c:tx>
            <c:strRef>
              <c:f>'[20141120 Suriname Visuals.xlsx]Shortlisted Products (1)'!$G$12</c:f>
              <c:strCache>
                <c:ptCount val="1"/>
                <c:pt idx="0">
                  <c:v> Crustaceans 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4.46304044630405E-2"/>
                  <c:y val="-5.5138041955281901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'[20141120 Suriname Visuals.xlsx]Shortlisted Products (1)'!$J$12</c:f>
              <c:numCache>
                <c:formatCode>#,##0</c:formatCode>
                <c:ptCount val="1"/>
                <c:pt idx="0">
                  <c:v>2139</c:v>
                </c:pt>
              </c:numCache>
            </c:numRef>
          </c:xVal>
          <c:yVal>
            <c:numRef>
              <c:f>'[20141120 Suriname Visuals.xlsx]Shortlisted Products (1)'!$I$12</c:f>
              <c:numCache>
                <c:formatCode>0.00%</c:formatCode>
                <c:ptCount val="1"/>
                <c:pt idx="0">
                  <c:v>3.05</c:v>
                </c:pt>
              </c:numCache>
            </c:numRef>
          </c:yVal>
          <c:bubbleSize>
            <c:numRef>
              <c:f>'[20141120 Suriname Visuals.xlsx]Shortlisted Products (1)'!$H$12</c:f>
              <c:numCache>
                <c:formatCode>#,##0</c:formatCode>
                <c:ptCount val="1"/>
                <c:pt idx="0">
                  <c:v>23588</c:v>
                </c:pt>
              </c:numCache>
            </c:numRef>
          </c:bubbleSize>
          <c:bubble3D val="0"/>
        </c:ser>
        <c:ser>
          <c:idx val="0"/>
          <c:order val="2"/>
          <c:tx>
            <c:strRef>
              <c:f>'[20141120 Suriname Visuals.xlsx]Shortlisted Products (1)'!$G$10</c:f>
              <c:strCache>
                <c:ptCount val="1"/>
                <c:pt idx="0">
                  <c:v> Wood sawn/chipped lengthwise, sliced/peeled 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1.1157601115760101E-2"/>
                  <c:y val="-6.015057328360259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Wood sawn / chipped lengthwise, sliced/peeled 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'[20141120 Suriname Visuals.xlsx]Shortlisted Products (1)'!$J$10</c:f>
              <c:numCache>
                <c:formatCode>#,##0</c:formatCode>
                <c:ptCount val="1"/>
                <c:pt idx="0">
                  <c:v>9121</c:v>
                </c:pt>
              </c:numCache>
            </c:numRef>
          </c:xVal>
          <c:yVal>
            <c:numRef>
              <c:f>'[20141120 Suriname Visuals.xlsx]Shortlisted Products (1)'!$I$10</c:f>
              <c:numCache>
                <c:formatCode>0.00%</c:formatCode>
                <c:ptCount val="1"/>
                <c:pt idx="0">
                  <c:v>2.7989999999999999</c:v>
                </c:pt>
              </c:numCache>
            </c:numRef>
          </c:yVal>
          <c:bubbleSize>
            <c:numRef>
              <c:f>'[20141120 Suriname Visuals.xlsx]Shortlisted Products (1)'!$H$10</c:f>
              <c:numCache>
                <c:formatCode>#,##0</c:formatCode>
                <c:ptCount val="1"/>
                <c:pt idx="0">
                  <c:v>16517</c:v>
                </c:pt>
              </c:numCache>
            </c:numRef>
          </c:bubbleSize>
          <c:bubble3D val="0"/>
        </c:ser>
        <c:ser>
          <c:idx val="1"/>
          <c:order val="3"/>
          <c:tx>
            <c:strRef>
              <c:f>'[20141120 Suriname Visuals.xlsx]Shortlisted Products (1)'!$G$11</c:f>
              <c:strCache>
                <c:ptCount val="1"/>
                <c:pt idx="0">
                  <c:v> Fish, fresh, whole 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4.0446304044630399E-2"/>
                  <c:y val="-5.7644110275689199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'[20141120 Suriname Visuals.xlsx]Shortlisted Products (1)'!$J$11</c:f>
              <c:numCache>
                <c:formatCode>#,##0</c:formatCode>
                <c:ptCount val="1"/>
                <c:pt idx="0">
                  <c:v>6535</c:v>
                </c:pt>
              </c:numCache>
            </c:numRef>
          </c:xVal>
          <c:yVal>
            <c:numRef>
              <c:f>'[20141120 Suriname Visuals.xlsx]Shortlisted Products (1)'!$I$11</c:f>
              <c:numCache>
                <c:formatCode>0.00%</c:formatCode>
                <c:ptCount val="1"/>
                <c:pt idx="0">
                  <c:v>3.3119999999999998</c:v>
                </c:pt>
              </c:numCache>
            </c:numRef>
          </c:yVal>
          <c:bubbleSize>
            <c:numRef>
              <c:f>'[20141120 Suriname Visuals.xlsx]Shortlisted Products (1)'!$H$11</c:f>
              <c:numCache>
                <c:formatCode>#,##0</c:formatCode>
                <c:ptCount val="1"/>
                <c:pt idx="0">
                  <c:v>16069</c:v>
                </c:pt>
              </c:numCache>
            </c:numRef>
          </c:bubbleSize>
          <c:bubble3D val="0"/>
        </c:ser>
        <c:ser>
          <c:idx val="4"/>
          <c:order val="4"/>
          <c:tx>
            <c:strRef>
              <c:f>'[20141120 Suriname Visuals.xlsx]Shortlisted Products (1)'!$G$9</c:f>
              <c:strCache>
                <c:ptCount val="1"/>
                <c:pt idx="0">
                  <c:v> Wood in the rough 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3.06834030683403E-2"/>
                  <c:y val="5.2631381603615301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'[20141120 Suriname Visuals.xlsx]Shortlisted Products (1)'!$J$9</c:f>
              <c:numCache>
                <c:formatCode>#,##0</c:formatCode>
                <c:ptCount val="1"/>
                <c:pt idx="0">
                  <c:v>9254</c:v>
                </c:pt>
              </c:numCache>
            </c:numRef>
          </c:xVal>
          <c:yVal>
            <c:numRef>
              <c:f>'[20141120 Suriname Visuals.xlsx]Shortlisted Products (1)'!$I$9</c:f>
              <c:numCache>
                <c:formatCode>0.00%</c:formatCode>
                <c:ptCount val="1"/>
                <c:pt idx="0">
                  <c:v>2.0470000000000002</c:v>
                </c:pt>
              </c:numCache>
            </c:numRef>
          </c:yVal>
          <c:bubbleSize>
            <c:numRef>
              <c:f>'[20141120 Suriname Visuals.xlsx]Shortlisted Products (1)'!$H$9</c:f>
              <c:numCache>
                <c:formatCode>#,##0</c:formatCode>
                <c:ptCount val="1"/>
                <c:pt idx="0">
                  <c:v>37967</c:v>
                </c:pt>
              </c:numCache>
            </c:numRef>
          </c:bubbleSize>
          <c:bubble3D val="0"/>
        </c:ser>
        <c:ser>
          <c:idx val="5"/>
          <c:order val="5"/>
          <c:tx>
            <c:strRef>
              <c:f>'[20141120 Suriname Visuals.xlsx]Shortlisted Products (1)'!$G$14</c:f>
              <c:strCache>
                <c:ptCount val="1"/>
                <c:pt idx="0">
                  <c:v> Other Other Sea Transport 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1.9525801952580201E-2"/>
                  <c:y val="1.7543859649122799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'[20141120 Suriname Visuals.xlsx]Shortlisted Products (1)'!$J$14</c:f>
              <c:numCache>
                <c:formatCode>#,##0</c:formatCode>
                <c:ptCount val="1"/>
                <c:pt idx="0">
                  <c:v>10798</c:v>
                </c:pt>
              </c:numCache>
            </c:numRef>
          </c:xVal>
          <c:yVal>
            <c:numRef>
              <c:f>'[20141120 Suriname Visuals.xlsx]Shortlisted Products (1)'!$I$14</c:f>
              <c:numCache>
                <c:formatCode>0.00%</c:formatCode>
                <c:ptCount val="1"/>
                <c:pt idx="0">
                  <c:v>0.99399999999999999</c:v>
                </c:pt>
              </c:numCache>
            </c:numRef>
          </c:yVal>
          <c:bubbleSize>
            <c:numRef>
              <c:f>'[20141120 Suriname Visuals.xlsx]Shortlisted Products (1)'!$H$14</c:f>
              <c:numCache>
                <c:formatCode>#,##0</c:formatCode>
                <c:ptCount val="1"/>
                <c:pt idx="0">
                  <c:v>7356</c:v>
                </c:pt>
              </c:numCache>
            </c:numRef>
          </c:bubbleSize>
          <c:bubble3D val="0"/>
        </c:ser>
        <c:ser>
          <c:idx val="6"/>
          <c:order val="6"/>
          <c:tx>
            <c:strRef>
              <c:f>'[20141120 Suriname Visuals.xlsx]Shortlisted Products (1)'!$G$15</c:f>
              <c:strCache>
                <c:ptCount val="1"/>
                <c:pt idx="0">
                  <c:v> Bananas and plantains, fresh or dried 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6.8340416652939301E-2"/>
                  <c:y val="4.0100250626566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Bananas </a:t>
                    </a:r>
                  </a:p>
                  <a:p>
                    <a:r>
                      <a:rPr lang="en-US"/>
                      <a:t>and </a:t>
                    </a:r>
                  </a:p>
                  <a:p>
                    <a:r>
                      <a:rPr lang="en-US"/>
                      <a:t>plantains,</a:t>
                    </a:r>
                  </a:p>
                  <a:p>
                    <a:r>
                      <a:rPr lang="en-US"/>
                      <a:t>fresh or</a:t>
                    </a:r>
                  </a:p>
                  <a:p>
                    <a:r>
                      <a:rPr lang="en-US"/>
                      <a:t>dried 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'[20141120 Suriname Visuals.xlsx]Shortlisted Products (1)'!$J$15</c:f>
              <c:numCache>
                <c:formatCode>#,##0</c:formatCode>
                <c:ptCount val="1"/>
                <c:pt idx="0">
                  <c:v>1743</c:v>
                </c:pt>
              </c:numCache>
            </c:numRef>
          </c:xVal>
          <c:yVal>
            <c:numRef>
              <c:f>'[20141120 Suriname Visuals.xlsx]Shortlisted Products (1)'!$I$15</c:f>
              <c:numCache>
                <c:formatCode>0.00%</c:formatCode>
                <c:ptCount val="1"/>
                <c:pt idx="0">
                  <c:v>2.8879999999999999</c:v>
                </c:pt>
              </c:numCache>
            </c:numRef>
          </c:yVal>
          <c:bubbleSize>
            <c:numRef>
              <c:f>'[20141120 Suriname Visuals.xlsx]Shortlisted Products (1)'!$H$15</c:f>
              <c:numCache>
                <c:formatCode>#,##0</c:formatCode>
                <c:ptCount val="1"/>
                <c:pt idx="0">
                  <c:v>69862</c:v>
                </c:pt>
              </c:numCache>
            </c:numRef>
          </c:bubbleSize>
          <c:bubble3D val="0"/>
        </c:ser>
        <c:ser>
          <c:idx val="7"/>
          <c:order val="7"/>
          <c:tx>
            <c:strRef>
              <c:f>'[20141120 Suriname Visuals.xlsx]Shortlisted Products (1)'!$G$16</c:f>
              <c:strCache>
                <c:ptCount val="1"/>
                <c:pt idx="0">
                  <c:v> Organo-sulphur compounds 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0.10181311018131101"/>
                  <c:y val="-3.00751879699248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'[20141120 Suriname Visuals.xlsx]Shortlisted Products (1)'!$J$16</c:f>
              <c:numCache>
                <c:formatCode>#,##0</c:formatCode>
                <c:ptCount val="1"/>
                <c:pt idx="0">
                  <c:v>31045</c:v>
                </c:pt>
              </c:numCache>
            </c:numRef>
          </c:xVal>
          <c:yVal>
            <c:numRef>
              <c:f>'[20141120 Suriname Visuals.xlsx]Shortlisted Products (1)'!$I$16</c:f>
              <c:numCache>
                <c:formatCode>0.00%</c:formatCode>
                <c:ptCount val="1"/>
                <c:pt idx="0">
                  <c:v>5.4870000000000001</c:v>
                </c:pt>
              </c:numCache>
            </c:numRef>
          </c:yVal>
          <c:bubbleSize>
            <c:numRef>
              <c:f>'[20141120 Suriname Visuals.xlsx]Shortlisted Products (1)'!$H$16</c:f>
              <c:numCache>
                <c:formatCode>#,##0</c:formatCode>
                <c:ptCount val="1"/>
                <c:pt idx="0">
                  <c:v>1912</c:v>
                </c:pt>
              </c:numCache>
            </c:numRef>
          </c:bubbleSize>
          <c:bubble3D val="0"/>
        </c:ser>
        <c:ser>
          <c:idx val="8"/>
          <c:order val="8"/>
          <c:tx>
            <c:strRef>
              <c:f>'[20141120 Suriname Visuals.xlsx]Shortlisted Products (1)'!$G$17</c:f>
              <c:strCache>
                <c:ptCount val="1"/>
                <c:pt idx="0">
                  <c:v> Fish, frozen, whole 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7.6708507670850801E-2"/>
                  <c:y val="3.7593787618653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'[20141120 Suriname Visuals.xlsx]Shortlisted Products (1)'!$J$17</c:f>
              <c:numCache>
                <c:formatCode>#,##0</c:formatCode>
                <c:ptCount val="1"/>
                <c:pt idx="0">
                  <c:v>4681</c:v>
                </c:pt>
              </c:numCache>
            </c:numRef>
          </c:xVal>
          <c:yVal>
            <c:numRef>
              <c:f>'[20141120 Suriname Visuals.xlsx]Shortlisted Products (1)'!$I$17</c:f>
              <c:numCache>
                <c:formatCode>0.00%</c:formatCode>
                <c:ptCount val="1"/>
                <c:pt idx="0">
                  <c:v>1.3169999999999999</c:v>
                </c:pt>
              </c:numCache>
            </c:numRef>
          </c:yVal>
          <c:bubbleSize>
            <c:numRef>
              <c:f>'[20141120 Suriname Visuals.xlsx]Shortlisted Products (1)'!$H$17</c:f>
              <c:numCache>
                <c:formatCode>#,##0</c:formatCode>
                <c:ptCount val="1"/>
                <c:pt idx="0">
                  <c:v>16569</c:v>
                </c:pt>
              </c:numCache>
            </c:numRef>
          </c:bubbleSize>
          <c:bubble3D val="0"/>
        </c:ser>
        <c:ser>
          <c:idx val="9"/>
          <c:order val="9"/>
          <c:tx>
            <c:strRef>
              <c:f>'[20141120 Suriname Visuals.xlsx]Shortlisted Products (1)'!$G$18</c:f>
              <c:strCache>
                <c:ptCount val="1"/>
                <c:pt idx="0">
                  <c:v> Aluminium oxide (incl artificial corundum); aluminium hydroxide 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0.108786830516478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Aluminium</a:t>
                    </a:r>
                  </a:p>
                  <a:p>
                    <a:r>
                      <a:rPr lang="en-US"/>
                      <a:t>oxide (incl </a:t>
                    </a:r>
                  </a:p>
                  <a:p>
                    <a:r>
                      <a:rPr lang="en-US"/>
                      <a:t>artificial </a:t>
                    </a:r>
                  </a:p>
                  <a:p>
                    <a:r>
                      <a:rPr lang="en-US"/>
                      <a:t>corundum); </a:t>
                    </a:r>
                  </a:p>
                  <a:p>
                    <a:r>
                      <a:rPr lang="en-US"/>
                      <a:t>aluminium </a:t>
                    </a:r>
                  </a:p>
                  <a:p>
                    <a:r>
                      <a:rPr lang="en-US"/>
                      <a:t>hydroxide 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'[20141120 Suriname Visuals.xlsx]Shortlisted Products (1)'!$J$18</c:f>
              <c:numCache>
                <c:formatCode>#,##0</c:formatCode>
                <c:ptCount val="1"/>
                <c:pt idx="0">
                  <c:v>6370</c:v>
                </c:pt>
              </c:numCache>
            </c:numRef>
          </c:xVal>
          <c:yVal>
            <c:numRef>
              <c:f>'[20141120 Suriname Visuals.xlsx]Shortlisted Products (1)'!$I$18</c:f>
              <c:numCache>
                <c:formatCode>0.00%</c:formatCode>
                <c:ptCount val="1"/>
                <c:pt idx="0">
                  <c:v>2.516</c:v>
                </c:pt>
              </c:numCache>
            </c:numRef>
          </c:yVal>
          <c:bubbleSize>
            <c:numRef>
              <c:f>'[20141120 Suriname Visuals.xlsx]Shortlisted Products (1)'!$H$18</c:f>
              <c:numCache>
                <c:formatCode>#,##0</c:formatCode>
                <c:ptCount val="1"/>
                <c:pt idx="0">
                  <c:v>353158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1"/>
          <c:showPercent val="0"/>
          <c:showBubbleSize val="0"/>
        </c:dLbls>
        <c:bubbleScale val="100"/>
        <c:showNegBubbles val="0"/>
        <c:axId val="149435904"/>
        <c:axId val="149437824"/>
      </c:bubbleChart>
      <c:valAx>
        <c:axId val="149435904"/>
        <c:scaling>
          <c:orientation val="minMax"/>
          <c:max val="350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Sophistication (PRODY)</a:t>
                </a:r>
              </a:p>
            </c:rich>
          </c:tx>
          <c:layout>
            <c:manualLayout>
              <c:xMode val="edge"/>
              <c:yMode val="edge"/>
              <c:x val="0.35273558901371599"/>
              <c:y val="0.941489550648274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crossAx val="149437824"/>
        <c:crosses val="autoZero"/>
        <c:crossBetween val="midCat"/>
      </c:valAx>
      <c:valAx>
        <c:axId val="149437824"/>
        <c:scaling>
          <c:orientation val="minMax"/>
          <c:max val="6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Suriname's</a:t>
                </a:r>
                <a:r>
                  <a:rPr lang="en-US" baseline="0"/>
                  <a:t> Export Growth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9.6759244006633001E-3"/>
              <c:y val="0.35441201428768798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14943590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6804126994585897"/>
          <c:y val="0.124161254971994"/>
          <c:w val="0.231958730054141"/>
          <c:h val="0.8419027518467410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Wood,</a:t>
            </a:r>
            <a:r>
              <a:rPr lang="en-US" baseline="0"/>
              <a:t> articles of wood and wood charcoal</a:t>
            </a:r>
            <a:endParaRPr lang="en-US"/>
          </a:p>
        </c:rich>
      </c:tx>
      <c:layout>
        <c:manualLayout>
          <c:xMode val="edge"/>
          <c:yMode val="edge"/>
          <c:x val="0.28562404594823099"/>
          <c:y val="3.044496487119439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189415177592001"/>
          <c:y val="0.125274725274725"/>
          <c:w val="0.62702871699860996"/>
          <c:h val="0.79780219780219797"/>
        </c:manualLayout>
      </c:layout>
      <c:bubbleChart>
        <c:varyColors val="0"/>
        <c:ser>
          <c:idx val="2"/>
          <c:order val="0"/>
          <c:tx>
            <c:strRef>
              <c:f>'[20141120 Suriname Visuals.xlsx]Wood Cluster Breakdown'!$G$13</c:f>
              <c:strCache>
                <c:ptCount val="1"/>
                <c:pt idx="0">
                  <c:v> Railway or tramway sleepers (cross-ties) of wood 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2.5104602510460299E-2"/>
                  <c:y val="7.962529274004680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Railway or </a:t>
                    </a:r>
                  </a:p>
                  <a:p>
                    <a:r>
                      <a:rPr lang="en-US"/>
                      <a:t>tramway </a:t>
                    </a:r>
                  </a:p>
                  <a:p>
                    <a:r>
                      <a:rPr lang="en-US"/>
                      <a:t>sleepers </a:t>
                    </a:r>
                  </a:p>
                  <a:p>
                    <a:r>
                      <a:rPr lang="en-US"/>
                      <a:t>(cross-ties) </a:t>
                    </a:r>
                  </a:p>
                  <a:p>
                    <a:r>
                      <a:rPr lang="en-US"/>
                      <a:t>of wood 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'[20141120 Suriname Visuals.xlsx]Wood Cluster Breakdown'!$J$13</c:f>
              <c:numCache>
                <c:formatCode>#,##0</c:formatCode>
                <c:ptCount val="1"/>
                <c:pt idx="0">
                  <c:v>4210</c:v>
                </c:pt>
              </c:numCache>
            </c:numRef>
          </c:xVal>
          <c:yVal>
            <c:numRef>
              <c:f>'[20141120 Suriname Visuals.xlsx]Wood Cluster Breakdown'!$I$13</c:f>
              <c:numCache>
                <c:formatCode>0.00%</c:formatCode>
                <c:ptCount val="1"/>
                <c:pt idx="0">
                  <c:v>-7.8E-2</c:v>
                </c:pt>
              </c:numCache>
            </c:numRef>
          </c:yVal>
          <c:bubbleSize>
            <c:numRef>
              <c:f>'[20141120 Suriname Visuals.xlsx]Wood Cluster Breakdown'!$H$13</c:f>
              <c:numCache>
                <c:formatCode>#,##0</c:formatCode>
                <c:ptCount val="1"/>
                <c:pt idx="0">
                  <c:v>299394</c:v>
                </c:pt>
              </c:numCache>
            </c:numRef>
          </c:bubbleSize>
          <c:bubble3D val="0"/>
        </c:ser>
        <c:ser>
          <c:idx val="3"/>
          <c:order val="1"/>
          <c:tx>
            <c:strRef>
              <c:f>'[20141120 Suriname Visuals.xlsx]Wood Cluster Breakdown'!$G$12</c:f>
              <c:strCache>
                <c:ptCount val="1"/>
                <c:pt idx="0">
                  <c:v> Plywood, veneered panels and similar laminated wood 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0.26080892608089301"/>
                  <c:y val="-2.3419203747072998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'[20141120 Suriname Visuals.xlsx]Wood Cluster Breakdown'!$J$12</c:f>
              <c:numCache>
                <c:formatCode>#,##0</c:formatCode>
                <c:ptCount val="1"/>
                <c:pt idx="0">
                  <c:v>8143</c:v>
                </c:pt>
              </c:numCache>
            </c:numRef>
          </c:xVal>
          <c:yVal>
            <c:numRef>
              <c:f>'[20141120 Suriname Visuals.xlsx]Wood Cluster Breakdown'!$I$12</c:f>
              <c:numCache>
                <c:formatCode>0.00%</c:formatCode>
                <c:ptCount val="1"/>
                <c:pt idx="0">
                  <c:v>0.18099999999999999</c:v>
                </c:pt>
              </c:numCache>
            </c:numRef>
          </c:yVal>
          <c:bubbleSize>
            <c:numRef>
              <c:f>'[20141120 Suriname Visuals.xlsx]Wood Cluster Breakdown'!$H$12</c:f>
              <c:numCache>
                <c:formatCode>#,##0</c:formatCode>
                <c:ptCount val="1"/>
                <c:pt idx="0">
                  <c:v>13790870</c:v>
                </c:pt>
              </c:numCache>
            </c:numRef>
          </c:bubbleSize>
          <c:bubble3D val="0"/>
        </c:ser>
        <c:ser>
          <c:idx val="0"/>
          <c:order val="2"/>
          <c:tx>
            <c:strRef>
              <c:f>'[20141120 Suriname Visuals.xlsx]Wood Cluster Breakdown'!$G$10</c:f>
              <c:strCache>
                <c:ptCount val="1"/>
                <c:pt idx="0">
                  <c:v>Wood in the rough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6.4156206415620504E-2"/>
                  <c:y val="-4.4496487119437898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'[20141120 Suriname Visuals.xlsx]Wood Cluster Breakdown'!$J$10</c:f>
              <c:numCache>
                <c:formatCode>#,##0</c:formatCode>
                <c:ptCount val="1"/>
                <c:pt idx="0">
                  <c:v>9254</c:v>
                </c:pt>
              </c:numCache>
            </c:numRef>
          </c:xVal>
          <c:yVal>
            <c:numRef>
              <c:f>'[20141120 Suriname Visuals.xlsx]Wood Cluster Breakdown'!$I$10</c:f>
              <c:numCache>
                <c:formatCode>0.00%</c:formatCode>
                <c:ptCount val="1"/>
                <c:pt idx="0">
                  <c:v>0.25900000000000001</c:v>
                </c:pt>
              </c:numCache>
            </c:numRef>
          </c:yVal>
          <c:bubbleSize>
            <c:numRef>
              <c:f>'[20141120 Suriname Visuals.xlsx]Wood Cluster Breakdown'!$H$10</c:f>
              <c:numCache>
                <c:formatCode>#,##0</c:formatCode>
                <c:ptCount val="1"/>
                <c:pt idx="0">
                  <c:v>19759680</c:v>
                </c:pt>
              </c:numCache>
            </c:numRef>
          </c:bubbleSize>
          <c:bubble3D val="0"/>
        </c:ser>
        <c:ser>
          <c:idx val="1"/>
          <c:order val="3"/>
          <c:tx>
            <c:strRef>
              <c:f>'[20141120 Suriname Visuals.xlsx]Wood Cluster Breakdown'!$G$11</c:f>
              <c:strCache>
                <c:ptCount val="1"/>
                <c:pt idx="0">
                  <c:v> Wood sawn/chipped lengthwise, sliced/peeled 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0.12831241283124101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Wood sawn/</a:t>
                    </a:r>
                  </a:p>
                  <a:p>
                    <a:r>
                      <a:rPr lang="en-US"/>
                      <a:t>chipped </a:t>
                    </a:r>
                  </a:p>
                  <a:p>
                    <a:r>
                      <a:rPr lang="en-US"/>
                      <a:t>lengthwise, sliced/</a:t>
                    </a:r>
                  </a:p>
                  <a:p>
                    <a:r>
                      <a:rPr lang="en-US"/>
                      <a:t>peeled 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'[20141120 Suriname Visuals.xlsx]Wood Cluster Breakdown'!$J$11</c:f>
              <c:numCache>
                <c:formatCode>#,##0</c:formatCode>
                <c:ptCount val="1"/>
                <c:pt idx="0">
                  <c:v>9121</c:v>
                </c:pt>
              </c:numCache>
            </c:numRef>
          </c:xVal>
          <c:yVal>
            <c:numRef>
              <c:f>'[20141120 Suriname Visuals.xlsx]Wood Cluster Breakdown'!$I$11</c:f>
              <c:numCache>
                <c:formatCode>0.00%</c:formatCode>
                <c:ptCount val="1"/>
                <c:pt idx="0">
                  <c:v>0.189</c:v>
                </c:pt>
              </c:numCache>
            </c:numRef>
          </c:yVal>
          <c:bubbleSize>
            <c:numRef>
              <c:f>'[20141120 Suriname Visuals.xlsx]Wood Cluster Breakdown'!$H$11</c:f>
              <c:numCache>
                <c:formatCode>#,##0</c:formatCode>
                <c:ptCount val="1"/>
                <c:pt idx="0">
                  <c:v>36206093</c:v>
                </c:pt>
              </c:numCache>
            </c:numRef>
          </c:bubbleSize>
          <c:bubble3D val="0"/>
        </c:ser>
        <c:ser>
          <c:idx val="4"/>
          <c:order val="4"/>
          <c:tx>
            <c:strRef>
              <c:f>'[20141120 Suriname Visuals.xlsx]Wood Cluster Breakdown'!$G$9</c:f>
              <c:strCache>
                <c:ptCount val="1"/>
                <c:pt idx="0">
                  <c:v> Builders' joinery &amp; carpentry of wood 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9.9023709902370999E-2"/>
                  <c:y val="-2.342104777886370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Builders' joinery </a:t>
                    </a:r>
                  </a:p>
                  <a:p>
                    <a:r>
                      <a:rPr lang="en-US"/>
                      <a:t>&amp; carpentry </a:t>
                    </a:r>
                  </a:p>
                  <a:p>
                    <a:r>
                      <a:rPr lang="en-US"/>
                      <a:t>of wood 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'[20141120 Suriname Visuals.xlsx]Wood Cluster Breakdown'!$J$9</c:f>
              <c:numCache>
                <c:formatCode>#,##0</c:formatCode>
                <c:ptCount val="1"/>
                <c:pt idx="0">
                  <c:v>13757</c:v>
                </c:pt>
              </c:numCache>
            </c:numRef>
          </c:xVal>
          <c:yVal>
            <c:numRef>
              <c:f>'[20141120 Suriname Visuals.xlsx]Wood Cluster Breakdown'!$I$9</c:f>
              <c:numCache>
                <c:formatCode>0.00%</c:formatCode>
                <c:ptCount val="1"/>
                <c:pt idx="0">
                  <c:v>0.17100000000000001</c:v>
                </c:pt>
              </c:numCache>
            </c:numRef>
          </c:yVal>
          <c:bubbleSize>
            <c:numRef>
              <c:f>'[20141120 Suriname Visuals.xlsx]Wood Cluster Breakdown'!$H$9</c:f>
              <c:numCache>
                <c:formatCode>#,##0</c:formatCode>
                <c:ptCount val="1"/>
                <c:pt idx="0">
                  <c:v>13500087</c:v>
                </c:pt>
              </c:numCache>
            </c:numRef>
          </c:bubbleSize>
          <c:bubble3D val="0"/>
        </c:ser>
        <c:ser>
          <c:idx val="5"/>
          <c:order val="5"/>
          <c:tx>
            <c:strRef>
              <c:f>'[20141120 Suriname Visuals.xlsx]Wood Cluster Breakdown'!$G$14</c:f>
              <c:strCache>
                <c:ptCount val="1"/>
                <c:pt idx="0">
                  <c:v> Hoopwood; split poles; piles, pickets, stakes;chipwood 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0.121338912133891"/>
                  <c:y val="1.1709601873536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Hoopwood; </a:t>
                    </a:r>
                  </a:p>
                  <a:p>
                    <a:r>
                      <a:rPr lang="en-US"/>
                      <a:t>split poles; </a:t>
                    </a:r>
                  </a:p>
                  <a:p>
                    <a:r>
                      <a:rPr lang="en-US"/>
                      <a:t>piles, pickets, stakes;</a:t>
                    </a:r>
                  </a:p>
                  <a:p>
                    <a:r>
                      <a:rPr lang="en-US"/>
                      <a:t>chipwood 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'[20141120 Suriname Visuals.xlsx]Wood Cluster Breakdown'!$J$14</c:f>
              <c:numCache>
                <c:formatCode>#,##0</c:formatCode>
                <c:ptCount val="1"/>
                <c:pt idx="0">
                  <c:v>3311</c:v>
                </c:pt>
              </c:numCache>
            </c:numRef>
          </c:xVal>
          <c:yVal>
            <c:numRef>
              <c:f>'[20141120 Suriname Visuals.xlsx]Wood Cluster Breakdown'!$I$14</c:f>
              <c:numCache>
                <c:formatCode>0.00%</c:formatCode>
                <c:ptCount val="1"/>
                <c:pt idx="0">
                  <c:v>-7.1999999999999995E-2</c:v>
                </c:pt>
              </c:numCache>
            </c:numRef>
          </c:yVal>
          <c:bubbleSize>
            <c:numRef>
              <c:f>'[20141120 Suriname Visuals.xlsx]Wood Cluster Breakdown'!$H$14</c:f>
              <c:numCache>
                <c:formatCode>#,##0</c:formatCode>
                <c:ptCount val="1"/>
                <c:pt idx="0">
                  <c:v>192355</c:v>
                </c:pt>
              </c:numCache>
            </c:numRef>
          </c:bubbleSize>
          <c:bubble3D val="0"/>
        </c:ser>
        <c:ser>
          <c:idx val="6"/>
          <c:order val="6"/>
          <c:tx>
            <c:strRef>
              <c:f>'[20141120 Suriname Visuals.xlsx]Wood Cluster Breakdown'!$G$15</c:f>
              <c:strCache>
                <c:ptCount val="1"/>
                <c:pt idx="0">
                  <c:v> Veneer sheets&amp;sheets for plywood &amp;other wood sawn lengthwise 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5.85774058577406E-2"/>
                  <c:y val="-5.1522248243559603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'[20141120 Suriname Visuals.xlsx]Wood Cluster Breakdown'!$J$15</c:f>
              <c:numCache>
                <c:formatCode>#,##0</c:formatCode>
                <c:ptCount val="1"/>
                <c:pt idx="0">
                  <c:v>6603</c:v>
                </c:pt>
              </c:numCache>
            </c:numRef>
          </c:xVal>
          <c:yVal>
            <c:numRef>
              <c:f>'[20141120 Suriname Visuals.xlsx]Wood Cluster Breakdown'!$I$15</c:f>
              <c:numCache>
                <c:formatCode>0.00%</c:formatCode>
                <c:ptCount val="1"/>
                <c:pt idx="0">
                  <c:v>-8.9999999999999993E-3</c:v>
                </c:pt>
              </c:numCache>
            </c:numRef>
          </c:yVal>
          <c:bubbleSize>
            <c:numRef>
              <c:f>'[20141120 Suriname Visuals.xlsx]Wood Cluster Breakdown'!$H$15</c:f>
              <c:numCache>
                <c:formatCode>#,##0</c:formatCode>
                <c:ptCount val="1"/>
                <c:pt idx="0">
                  <c:v>2899478</c:v>
                </c:pt>
              </c:numCache>
            </c:numRef>
          </c:bubbleSize>
          <c:bubble3D val="0"/>
        </c:ser>
        <c:ser>
          <c:idx val="7"/>
          <c:order val="7"/>
          <c:tx>
            <c:strRef>
              <c:f>'[20141120 Suriname Visuals.xlsx]Wood Cluster Breakdown'!$G$16</c:f>
              <c:strCache>
                <c:ptCount val="1"/>
                <c:pt idx="0">
                  <c:v> Wooden frames for paintings,photographs, mirrors or similar objects 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4.7420024379797698E-2"/>
                  <c:y val="4.4496487119437898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'[20141120 Suriname Visuals.xlsx]Wood Cluster Breakdown'!$J$16</c:f>
              <c:numCache>
                <c:formatCode>#,##0</c:formatCode>
                <c:ptCount val="1"/>
                <c:pt idx="0">
                  <c:v>6317</c:v>
                </c:pt>
              </c:numCache>
            </c:numRef>
          </c:xVal>
          <c:yVal>
            <c:numRef>
              <c:f>'[20141120 Suriname Visuals.xlsx]Wood Cluster Breakdown'!$I$16</c:f>
              <c:numCache>
                <c:formatCode>0.00%</c:formatCode>
                <c:ptCount val="1"/>
                <c:pt idx="0">
                  <c:v>-4.3999999999999997E-2</c:v>
                </c:pt>
              </c:numCache>
            </c:numRef>
          </c:yVal>
          <c:bubbleSize>
            <c:numRef>
              <c:f>'[20141120 Suriname Visuals.xlsx]Wood Cluster Breakdown'!$H$16</c:f>
              <c:numCache>
                <c:formatCode>#,##0</c:formatCode>
                <c:ptCount val="1"/>
                <c:pt idx="0">
                  <c:v>884284</c:v>
                </c:pt>
              </c:numCache>
            </c:numRef>
          </c:bubbleSize>
          <c:bubble3D val="0"/>
        </c:ser>
        <c:ser>
          <c:idx val="8"/>
          <c:order val="8"/>
          <c:tx>
            <c:strRef>
              <c:f>'[20141120 Suriname Visuals.xlsx]Wood Cluster Breakdown'!$G$17</c:f>
              <c:strCache>
                <c:ptCount val="1"/>
                <c:pt idx="0">
                  <c:v> Wood marquetry &amp; inlaid wood; caskets &amp; cases or cutlery of wood 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7.1129707112970703E-2"/>
                  <c:y val="-5.15222482435597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'[20141120 Suriname Visuals.xlsx]Wood Cluster Breakdown'!$J$17</c:f>
              <c:numCache>
                <c:formatCode>#,##0</c:formatCode>
                <c:ptCount val="1"/>
                <c:pt idx="0">
                  <c:v>2405</c:v>
                </c:pt>
              </c:numCache>
            </c:numRef>
          </c:xVal>
          <c:yVal>
            <c:numRef>
              <c:f>'[20141120 Suriname Visuals.xlsx]Wood Cluster Breakdown'!$I$17</c:f>
              <c:numCache>
                <c:formatCode>0.00%</c:formatCode>
                <c:ptCount val="1"/>
                <c:pt idx="0">
                  <c:v>4.2000000000000003E-2</c:v>
                </c:pt>
              </c:numCache>
            </c:numRef>
          </c:yVal>
          <c:bubbleSize>
            <c:numRef>
              <c:f>'[20141120 Suriname Visuals.xlsx]Wood Cluster Breakdown'!$H$17</c:f>
              <c:numCache>
                <c:formatCode>#,##0</c:formatCode>
                <c:ptCount val="1"/>
                <c:pt idx="0">
                  <c:v>1657591</c:v>
                </c:pt>
              </c:numCache>
            </c:numRef>
          </c:bubbleSize>
          <c:bubble3D val="0"/>
        </c:ser>
        <c:ser>
          <c:idx val="9"/>
          <c:order val="9"/>
          <c:tx>
            <c:strRef>
              <c:f>'[20141120 Suriname Visuals.xlsx]Wood Cluster Breakdown'!$G$18</c:f>
              <c:strCache>
                <c:ptCount val="1"/>
                <c:pt idx="0">
                  <c:v> Wood wool; wood flour </c:v>
                </c:pt>
              </c:strCache>
            </c:strRef>
          </c:tx>
          <c:spPr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3.6262203626220402E-2"/>
                  <c:y val="-7.025761124121790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Wood </a:t>
                    </a:r>
                  </a:p>
                  <a:p>
                    <a:r>
                      <a:rPr lang="en-US"/>
                      <a:t>wool; </a:t>
                    </a:r>
                  </a:p>
                  <a:p>
                    <a:r>
                      <a:rPr lang="en-US"/>
                      <a:t>wood </a:t>
                    </a:r>
                  </a:p>
                  <a:p>
                    <a:r>
                      <a:rPr lang="en-US"/>
                      <a:t>flour 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'[20141120 Suriname Visuals.xlsx]Wood Cluster Breakdown'!$J$18</c:f>
              <c:numCache>
                <c:formatCode>General</c:formatCode>
                <c:ptCount val="1"/>
                <c:pt idx="0">
                  <c:v>684</c:v>
                </c:pt>
              </c:numCache>
            </c:numRef>
          </c:xVal>
          <c:yVal>
            <c:numRef>
              <c:f>'[20141120 Suriname Visuals.xlsx]Wood Cluster Breakdown'!$I$18</c:f>
              <c:numCache>
                <c:formatCode>0.00%</c:formatCode>
                <c:ptCount val="1"/>
                <c:pt idx="0">
                  <c:v>3.7999999999999999E-2</c:v>
                </c:pt>
              </c:numCache>
            </c:numRef>
          </c:yVal>
          <c:bubbleSize>
            <c:numRef>
              <c:f>'[20141120 Suriname Visuals.xlsx]Wood Cluster Breakdown'!$H$18</c:f>
              <c:numCache>
                <c:formatCode>#,##0</c:formatCode>
                <c:ptCount val="1"/>
                <c:pt idx="0">
                  <c:v>77558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1"/>
          <c:showPercent val="0"/>
          <c:showBubbleSize val="0"/>
        </c:dLbls>
        <c:bubbleScale val="100"/>
        <c:showNegBubbles val="0"/>
        <c:axId val="149554304"/>
        <c:axId val="149556224"/>
      </c:bubbleChart>
      <c:valAx>
        <c:axId val="149554304"/>
        <c:scaling>
          <c:orientation val="minMax"/>
          <c:max val="150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Sophistication</a:t>
                </a:r>
                <a:r>
                  <a:rPr lang="en-US" baseline="0"/>
                  <a:t> (PRODY)</a:t>
                </a:r>
                <a:endParaRPr lang="en-US"/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crossAx val="149556224"/>
        <c:crosses val="autoZero"/>
        <c:crossBetween val="midCat"/>
      </c:valAx>
      <c:valAx>
        <c:axId val="149556224"/>
        <c:scaling>
          <c:orientation val="minMax"/>
          <c:max val="0.35"/>
          <c:min val="-0.2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Global Demand Growth</a:t>
                </a:r>
              </a:p>
            </c:rich>
          </c:tx>
          <c:layout/>
          <c:overlay val="0"/>
        </c:title>
        <c:numFmt formatCode="0.00%" sourceLinked="1"/>
        <c:majorTickMark val="out"/>
        <c:minorTickMark val="none"/>
        <c:tickLblPos val="nextTo"/>
        <c:crossAx val="14955430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4433139187319597"/>
          <c:y val="0.13704789305182999"/>
          <c:w val="0.243284711428425"/>
          <c:h val="0.8307929939155329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0"/>
          <c:order val="0"/>
          <c:invertIfNegative val="0"/>
          <c:xVal>
            <c:numRef>
              <c:f>Sheet1!$A$2:$A$4</c:f>
              <c:numCache>
                <c:formatCode>_-* #,##0_-;\-* #,##0_-;_-* "-"??_-;_-@_-</c:formatCode>
                <c:ptCount val="3"/>
                <c:pt idx="0">
                  <c:v>9253.9920000000002</c:v>
                </c:pt>
                <c:pt idx="1">
                  <c:v>9121.4570000000003</c:v>
                </c:pt>
                <c:pt idx="2">
                  <c:v>13757.14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271</c:v>
                </c:pt>
                <c:pt idx="1">
                  <c:v>894</c:v>
                </c:pt>
                <c:pt idx="2">
                  <c:v>1587</c:v>
                </c:pt>
              </c:numCache>
            </c:numRef>
          </c:yVal>
          <c:bubbleSize>
            <c:numRef>
              <c:f>Sheet1!$C$2:$C$4</c:f>
              <c:numCache>
                <c:formatCode>General</c:formatCode>
                <c:ptCount val="3"/>
                <c:pt idx="0">
                  <c:v>37967</c:v>
                </c:pt>
                <c:pt idx="1">
                  <c:v>16517</c:v>
                </c:pt>
                <c:pt idx="2">
                  <c:v>265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55314816"/>
        <c:axId val="155005312"/>
      </c:bubbleChart>
      <c:valAx>
        <c:axId val="155314816"/>
        <c:scaling>
          <c:orientation val="minMax"/>
          <c:min val="8000"/>
        </c:scaling>
        <c:delete val="0"/>
        <c:axPos val="b"/>
        <c:numFmt formatCode="_-* #,##0_-;\-* #,##0_-;_-* &quot;-&quot;??_-;_-@_-" sourceLinked="1"/>
        <c:majorTickMark val="out"/>
        <c:minorTickMark val="none"/>
        <c:tickLblPos val="nextTo"/>
        <c:crossAx val="155005312"/>
        <c:crosses val="autoZero"/>
        <c:crossBetween val="midCat"/>
      </c:valAx>
      <c:valAx>
        <c:axId val="15500531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531481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976436656873763E-2"/>
          <c:y val="0.10783017125865882"/>
          <c:w val="0.90152801358234302"/>
          <c:h val="0.7568922305764409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Base</c:v>
                </c:pt>
              </c:strCache>
            </c:strRef>
          </c:tx>
          <c:spPr>
            <a:solidFill>
              <a:schemeClr val="accent1"/>
            </a:solidFill>
            <a:ln w="17544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8080"/>
              </a:solidFill>
              <a:ln w="4386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noFill/>
              <a:ln w="35088">
                <a:noFill/>
              </a:ln>
            </c:spPr>
          </c:dPt>
          <c:dPt>
            <c:idx val="2"/>
            <c:invertIfNegative val="0"/>
            <c:bubble3D val="0"/>
            <c:spPr>
              <a:noFill/>
              <a:ln w="35088">
                <a:noFill/>
              </a:ln>
            </c:spPr>
          </c:dPt>
          <c:dPt>
            <c:idx val="3"/>
            <c:invertIfNegative val="0"/>
            <c:bubble3D val="0"/>
            <c:spPr>
              <a:noFill/>
              <a:ln w="35088">
                <a:noFill/>
              </a:ln>
            </c:spPr>
          </c:dPt>
          <c:dPt>
            <c:idx val="4"/>
            <c:invertIfNegative val="0"/>
            <c:bubble3D val="0"/>
            <c:spPr>
              <a:noFill/>
              <a:ln w="35088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bg1"/>
              </a:solidFill>
              <a:ln w="35088">
                <a:noFill/>
              </a:ln>
            </c:spPr>
          </c:dPt>
          <c:dPt>
            <c:idx val="6"/>
            <c:invertIfNegative val="0"/>
            <c:bubble3D val="0"/>
            <c:spPr>
              <a:noFill/>
              <a:ln w="35088">
                <a:noFill/>
              </a:ln>
            </c:spPr>
          </c:dPt>
          <c:dPt>
            <c:idx val="7"/>
            <c:invertIfNegative val="0"/>
            <c:bubble3D val="0"/>
            <c:spPr>
              <a:noFill/>
              <a:ln w="35088">
                <a:noFill/>
              </a:ln>
            </c:spPr>
          </c:dPt>
          <c:dPt>
            <c:idx val="8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35088">
                <a:noFill/>
              </a:ln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layout>
                <c:manualLayout>
                  <c:x val="0"/>
                  <c:y val="-0.3713349842093550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&quot;$&quot;#,##0.00" sourceLinked="0"/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Sheet1!$B$1:$J$1</c:f>
              <c:strCache>
                <c:ptCount val="9"/>
                <c:pt idx="0">
                  <c:v>Av. 08-13</c:v>
                </c:pt>
                <c:pt idx="1">
                  <c:v>Expansion of Pisciculture</c:v>
                </c:pt>
                <c:pt idx="2">
                  <c:v>Investment in Cage Farming and Fish Feed Production</c:v>
                </c:pt>
                <c:pt idx="3">
                  <c:v>Formalization of Dried Ndagala</c:v>
                </c:pt>
                <c:pt idx="4">
                  <c:v>Acquisition of Commercial Fishing Vessel</c:v>
                </c:pt>
                <c:pt idx="5">
                  <c:v>Improvement of Standards</c:v>
                </c:pt>
                <c:pt idx="6">
                  <c:v>Processing</c:v>
                </c:pt>
                <c:pt idx="7">
                  <c:v>Packaging &amp; Cold Chain</c:v>
                </c:pt>
                <c:pt idx="8">
                  <c:v>2019</c:v>
                </c:pt>
              </c:strCache>
            </c:strRef>
          </c:cat>
          <c:val>
            <c:numRef>
              <c:f>Sheet1!$B$2:$J$2</c:f>
              <c:numCache>
                <c:formatCode>0.00</c:formatCode>
                <c:ptCount val="9"/>
                <c:pt idx="0" formatCode="General">
                  <c:v>0</c:v>
                </c:pt>
                <c:pt idx="1">
                  <c:v>0.17899999999999999</c:v>
                </c:pt>
                <c:pt idx="2" formatCode="General">
                  <c:v>5.6482148387096762</c:v>
                </c:pt>
                <c:pt idx="3">
                  <c:v>36.658662974193533</c:v>
                </c:pt>
                <c:pt idx="4">
                  <c:v>51.61012903951611</c:v>
                </c:pt>
                <c:pt idx="5">
                  <c:v>75.814309039516104</c:v>
                </c:pt>
                <c:pt idx="6">
                  <c:v>84.433200983870947</c:v>
                </c:pt>
                <c:pt idx="7">
                  <c:v>114.61935100322577</c:v>
                </c:pt>
                <c:pt idx="8">
                  <c:v>128.54923888709675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rgbClr val="008080"/>
            </a:solidFill>
            <a:ln w="17544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7544">
                <a:noFill/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 w="17544">
                <a:noFill/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7544">
                <a:noFill/>
                <a:prstDash val="solid"/>
              </a:ln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 w="17544">
                <a:noFill/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 w="17544">
                <a:noFill/>
                <a:prstDash val="solid"/>
              </a:ln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 w="17544">
                <a:noFill/>
                <a:prstDash val="solid"/>
              </a:ln>
            </c:spPr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 w="17544">
                <a:noFill/>
                <a:prstDash val="solid"/>
              </a:ln>
            </c:spPr>
          </c:dPt>
          <c:dPt>
            <c:idx val="7"/>
            <c:invertIfNegative val="0"/>
            <c:bubble3D val="0"/>
            <c:spPr>
              <a:solidFill>
                <a:srgbClr val="FFC000"/>
              </a:solidFill>
              <a:ln w="17544">
                <a:noFill/>
                <a:prstDash val="solid"/>
              </a:ln>
            </c:spPr>
          </c:dPt>
          <c:dLbls>
            <c:dLbl>
              <c:idx val="0"/>
              <c:layout>
                <c:manualLayout>
                  <c:x val="4.1723895214729701E-3"/>
                  <c:y val="-2.9390959323109301E-2"/>
                </c:manualLayout>
              </c:layout>
              <c:tx>
                <c:rich>
                  <a:bodyPr/>
                  <a:lstStyle/>
                  <a:p>
                    <a:pPr>
                      <a:defRPr sz="1800">
                        <a:solidFill>
                          <a:schemeClr val="tx1"/>
                        </a:solidFill>
                      </a:defRPr>
                    </a:pPr>
                    <a:r>
                      <a:rPr lang="en-US" sz="1800" dirty="0" smtClean="0">
                        <a:solidFill>
                          <a:schemeClr val="tx1"/>
                        </a:solidFill>
                      </a:rPr>
                      <a:t>$0.226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&quot;$&quot;#,##0.00" sourceLinked="0"/>
              <c:spPr>
                <a:noFill/>
                <a:ln w="35088"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7422335909270888E-3"/>
                  <c:y val="-6.104156703803485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4757503853542647E-3"/>
                  <c:y val="-0.1126502241940142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0309545845469402E-3"/>
                  <c:y val="-0.10701123574225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950724468373628E-3"/>
                  <c:y val="-9.87792671436214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3665196300740371E-4"/>
                  <c:y val="-6.64763897898210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49560674351416E-3"/>
                  <c:y val="-6.8707439832197806E-2"/>
                </c:manualLayout>
              </c:layout>
              <c:numFmt formatCode="&quot;$&quot;#,##0.00" sourceLinked="0"/>
              <c:spPr>
                <a:noFill/>
                <a:ln w="35088">
                  <a:noFill/>
                </a:ln>
              </c:spPr>
              <c:txPr>
                <a:bodyPr/>
                <a:lstStyle/>
                <a:p>
                  <a:pPr>
                    <a:defRPr sz="18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4868202305424799E-3"/>
                  <c:y val="-4.8105832832230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&quot;$&quot;#,##0.00" sourceLinked="0"/>
            <c:spPr>
              <a:noFill/>
              <a:ln w="35088">
                <a:noFill/>
              </a:ln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Sheet1!$B$1:$J$1</c:f>
              <c:strCache>
                <c:ptCount val="9"/>
                <c:pt idx="0">
                  <c:v>Av. 08-13</c:v>
                </c:pt>
                <c:pt idx="1">
                  <c:v>Expansion of Pisciculture</c:v>
                </c:pt>
                <c:pt idx="2">
                  <c:v>Investment in Cage Farming and Fish Feed Production</c:v>
                </c:pt>
                <c:pt idx="3">
                  <c:v>Formalization of Dried Ndagala</c:v>
                </c:pt>
                <c:pt idx="4">
                  <c:v>Acquisition of Commercial Fishing Vessel</c:v>
                </c:pt>
                <c:pt idx="5">
                  <c:v>Improvement of Standards</c:v>
                </c:pt>
                <c:pt idx="6">
                  <c:v>Processing</c:v>
                </c:pt>
                <c:pt idx="7">
                  <c:v>Packaging &amp; Cold Chain</c:v>
                </c:pt>
                <c:pt idx="8">
                  <c:v>2019</c:v>
                </c:pt>
              </c:strCache>
            </c:strRef>
          </c:cat>
          <c:val>
            <c:numRef>
              <c:f>Sheet1!$B$3:$J$3</c:f>
              <c:numCache>
                <c:formatCode>0.00</c:formatCode>
                <c:ptCount val="9"/>
                <c:pt idx="0">
                  <c:v>0.17899999999999999</c:v>
                </c:pt>
                <c:pt idx="1">
                  <c:v>5.469214838709676</c:v>
                </c:pt>
                <c:pt idx="2">
                  <c:v>31.010448135483859</c:v>
                </c:pt>
                <c:pt idx="3">
                  <c:v>14.951466065322574</c:v>
                </c:pt>
                <c:pt idx="4">
                  <c:v>24.204180000000001</c:v>
                </c:pt>
                <c:pt idx="5" formatCode="0.0">
                  <c:v>8.6188919443548375</c:v>
                </c:pt>
                <c:pt idx="6" formatCode="0.0">
                  <c:v>30.18615001935483</c:v>
                </c:pt>
                <c:pt idx="7" formatCode="0.0">
                  <c:v>13.929887883870965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55096576"/>
        <c:axId val="155098112"/>
      </c:barChart>
      <c:catAx>
        <c:axId val="155096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43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0"/>
            </a:pPr>
            <a:endParaRPr lang="en-US"/>
          </a:p>
        </c:txPr>
        <c:crossAx val="155098112"/>
        <c:crossesAt val="0"/>
        <c:auto val="0"/>
        <c:lblAlgn val="ctr"/>
        <c:lblOffset val="0"/>
        <c:tickLblSkip val="1"/>
        <c:tickMarkSkip val="1"/>
        <c:noMultiLvlLbl val="0"/>
      </c:catAx>
      <c:valAx>
        <c:axId val="155098112"/>
        <c:scaling>
          <c:orientation val="minMax"/>
          <c:max val="14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Revenus ($US millions)</a:t>
                </a:r>
              </a:p>
            </c:rich>
          </c:tx>
          <c:layout>
            <c:manualLayout>
              <c:xMode val="edge"/>
              <c:yMode val="edge"/>
              <c:x val="4.4868202305424799E-3"/>
              <c:y val="0.31287938977561702"/>
            </c:manualLayout>
          </c:layout>
          <c:overlay val="0"/>
          <c:spPr>
            <a:noFill/>
            <a:ln w="35088">
              <a:noFill/>
            </a:ln>
          </c:spPr>
        </c:title>
        <c:numFmt formatCode="&quot;$&quot;#,##0" sourceLinked="0"/>
        <c:majorTickMark val="out"/>
        <c:minorTickMark val="none"/>
        <c:tickLblPos val="nextTo"/>
        <c:spPr>
          <a:ln w="43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/>
            </a:pPr>
            <a:endParaRPr lang="en-US"/>
          </a:p>
        </c:txPr>
        <c:crossAx val="155096576"/>
        <c:crosses val="autoZero"/>
        <c:crossBetween val="between"/>
        <c:minorUnit val="0.02"/>
      </c:valAx>
      <c:spPr>
        <a:noFill/>
        <a:ln w="3508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99" b="1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A22155-AA72-4BC4-B669-8C9B19A31EFC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9099A5C0-DF0D-4F85-8A6F-625FE02B8000}">
      <dgm:prSet phldrT="[Text]" custT="1"/>
      <dgm:spPr/>
      <dgm:t>
        <a:bodyPr/>
        <a:lstStyle/>
        <a:p>
          <a:r>
            <a:rPr lang="en-US" sz="1800" dirty="0" smtClean="0"/>
            <a:t>Suriname’s Current Export Basket </a:t>
          </a:r>
          <a:endParaRPr lang="en-US" sz="1800" dirty="0"/>
        </a:p>
      </dgm:t>
    </dgm:pt>
    <dgm:pt modelId="{EBCCED4F-DC18-48B3-8C96-5D4FA1652662}" type="parTrans" cxnId="{27912E93-516B-4A73-9AA9-A8379951460E}">
      <dgm:prSet/>
      <dgm:spPr/>
      <dgm:t>
        <a:bodyPr/>
        <a:lstStyle/>
        <a:p>
          <a:endParaRPr lang="en-US"/>
        </a:p>
      </dgm:t>
    </dgm:pt>
    <dgm:pt modelId="{1CCF663B-FDEF-45EE-91F5-72D17185AD53}" type="sibTrans" cxnId="{27912E93-516B-4A73-9AA9-A8379951460E}">
      <dgm:prSet/>
      <dgm:spPr/>
      <dgm:t>
        <a:bodyPr/>
        <a:lstStyle/>
        <a:p>
          <a:endParaRPr lang="en-US"/>
        </a:p>
      </dgm:t>
    </dgm:pt>
    <dgm:pt modelId="{F5FA4E1D-1062-404B-8328-CFFB446C58AE}">
      <dgm:prSet phldrT="[Text]" custT="1"/>
      <dgm:spPr/>
      <dgm:t>
        <a:bodyPr/>
        <a:lstStyle/>
        <a:p>
          <a:r>
            <a:rPr lang="en-US" sz="1800" dirty="0" smtClean="0"/>
            <a:t>Regional Peer Export Basket</a:t>
          </a:r>
          <a:endParaRPr lang="en-US" sz="1800" dirty="0"/>
        </a:p>
      </dgm:t>
    </dgm:pt>
    <dgm:pt modelId="{5A457266-4213-4AAE-BE05-D78B5809CFCC}" type="parTrans" cxnId="{4403E930-9EB2-42D6-B949-A191DD4D028E}">
      <dgm:prSet/>
      <dgm:spPr/>
      <dgm:t>
        <a:bodyPr/>
        <a:lstStyle/>
        <a:p>
          <a:endParaRPr lang="en-US"/>
        </a:p>
      </dgm:t>
    </dgm:pt>
    <dgm:pt modelId="{29E6B90A-623C-42B3-8C5A-99C25BEC4A87}" type="sibTrans" cxnId="{4403E930-9EB2-42D6-B949-A191DD4D028E}">
      <dgm:prSet/>
      <dgm:spPr/>
      <dgm:t>
        <a:bodyPr/>
        <a:lstStyle/>
        <a:p>
          <a:endParaRPr lang="en-US"/>
        </a:p>
      </dgm:t>
    </dgm:pt>
    <dgm:pt modelId="{2785883F-24EC-430D-B916-E8A737555FD4}">
      <dgm:prSet phldrT="[Text]" custT="1"/>
      <dgm:spPr/>
      <dgm:t>
        <a:bodyPr/>
        <a:lstStyle/>
        <a:p>
          <a:r>
            <a:rPr lang="en-US" sz="1800" dirty="0" smtClean="0"/>
            <a:t>Global &amp; CARICOM Import Markets</a:t>
          </a:r>
          <a:endParaRPr lang="en-US" sz="1800" dirty="0"/>
        </a:p>
      </dgm:t>
    </dgm:pt>
    <dgm:pt modelId="{D3723EB7-F397-4015-A427-CE226E844FB1}" type="parTrans" cxnId="{95932B77-B891-467C-9873-EF80D50DAE5E}">
      <dgm:prSet/>
      <dgm:spPr/>
      <dgm:t>
        <a:bodyPr/>
        <a:lstStyle/>
        <a:p>
          <a:endParaRPr lang="en-US"/>
        </a:p>
      </dgm:t>
    </dgm:pt>
    <dgm:pt modelId="{B969089F-8CE6-4562-831C-750DDEA52589}" type="sibTrans" cxnId="{95932B77-B891-467C-9873-EF80D50DAE5E}">
      <dgm:prSet/>
      <dgm:spPr/>
      <dgm:t>
        <a:bodyPr/>
        <a:lstStyle/>
        <a:p>
          <a:endParaRPr lang="en-US"/>
        </a:p>
      </dgm:t>
    </dgm:pt>
    <dgm:pt modelId="{9E7F86DD-8BCC-4169-9D74-4C5AE977A3B5}" type="pres">
      <dgm:prSet presAssocID="{3EA22155-AA72-4BC4-B669-8C9B19A31EFC}" presName="compositeShape" presStyleCnt="0">
        <dgm:presLayoutVars>
          <dgm:chMax val="7"/>
          <dgm:dir/>
          <dgm:resizeHandles val="exact"/>
        </dgm:presLayoutVars>
      </dgm:prSet>
      <dgm:spPr/>
    </dgm:pt>
    <dgm:pt modelId="{7537BA30-8CE2-49DD-8970-B53518609C26}" type="pres">
      <dgm:prSet presAssocID="{9099A5C0-DF0D-4F85-8A6F-625FE02B8000}" presName="circ1" presStyleLbl="vennNode1" presStyleIdx="0" presStyleCnt="3"/>
      <dgm:spPr/>
      <dgm:t>
        <a:bodyPr/>
        <a:lstStyle/>
        <a:p>
          <a:endParaRPr lang="en-US"/>
        </a:p>
      </dgm:t>
    </dgm:pt>
    <dgm:pt modelId="{35ED1F7F-7134-48D5-912A-AE3D297C4F71}" type="pres">
      <dgm:prSet presAssocID="{9099A5C0-DF0D-4F85-8A6F-625FE02B800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803AE1-5364-4A70-9379-4BE4B79DCB4E}" type="pres">
      <dgm:prSet presAssocID="{F5FA4E1D-1062-404B-8328-CFFB446C58AE}" presName="circ2" presStyleLbl="vennNode1" presStyleIdx="1" presStyleCnt="3"/>
      <dgm:spPr/>
      <dgm:t>
        <a:bodyPr/>
        <a:lstStyle/>
        <a:p>
          <a:endParaRPr lang="en-US"/>
        </a:p>
      </dgm:t>
    </dgm:pt>
    <dgm:pt modelId="{A4D5D8DF-1093-40E1-85CA-CF4E14969943}" type="pres">
      <dgm:prSet presAssocID="{F5FA4E1D-1062-404B-8328-CFFB446C58A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F8239D-B39E-4D08-9B9C-B0165DD632CB}" type="pres">
      <dgm:prSet presAssocID="{2785883F-24EC-430D-B916-E8A737555FD4}" presName="circ3" presStyleLbl="vennNode1" presStyleIdx="2" presStyleCnt="3"/>
      <dgm:spPr/>
      <dgm:t>
        <a:bodyPr/>
        <a:lstStyle/>
        <a:p>
          <a:endParaRPr lang="en-US"/>
        </a:p>
      </dgm:t>
    </dgm:pt>
    <dgm:pt modelId="{6410F827-A639-4FEF-A50E-C47367119B42}" type="pres">
      <dgm:prSet presAssocID="{2785883F-24EC-430D-B916-E8A737555FD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40BD50-64B5-4463-865A-7D39774B04C4}" type="presOf" srcId="{9099A5C0-DF0D-4F85-8A6F-625FE02B8000}" destId="{35ED1F7F-7134-48D5-912A-AE3D297C4F71}" srcOrd="1" destOrd="0" presId="urn:microsoft.com/office/officeart/2005/8/layout/venn1"/>
    <dgm:cxn modelId="{17C23377-CD98-4F6A-BAF3-CB2C2EDC97CC}" type="presOf" srcId="{F5FA4E1D-1062-404B-8328-CFFB446C58AE}" destId="{A4D5D8DF-1093-40E1-85CA-CF4E14969943}" srcOrd="1" destOrd="0" presId="urn:microsoft.com/office/officeart/2005/8/layout/venn1"/>
    <dgm:cxn modelId="{754CA74D-BFAB-4CE8-9D35-6122BF9EABAD}" type="presOf" srcId="{9099A5C0-DF0D-4F85-8A6F-625FE02B8000}" destId="{7537BA30-8CE2-49DD-8970-B53518609C26}" srcOrd="0" destOrd="0" presId="urn:microsoft.com/office/officeart/2005/8/layout/venn1"/>
    <dgm:cxn modelId="{EBE753C5-2B9E-41E6-B3E4-12039385D43C}" type="presOf" srcId="{2785883F-24EC-430D-B916-E8A737555FD4}" destId="{ADF8239D-B39E-4D08-9B9C-B0165DD632CB}" srcOrd="0" destOrd="0" presId="urn:microsoft.com/office/officeart/2005/8/layout/venn1"/>
    <dgm:cxn modelId="{27912E93-516B-4A73-9AA9-A8379951460E}" srcId="{3EA22155-AA72-4BC4-B669-8C9B19A31EFC}" destId="{9099A5C0-DF0D-4F85-8A6F-625FE02B8000}" srcOrd="0" destOrd="0" parTransId="{EBCCED4F-DC18-48B3-8C96-5D4FA1652662}" sibTransId="{1CCF663B-FDEF-45EE-91F5-72D17185AD53}"/>
    <dgm:cxn modelId="{4447A3DE-2B7D-4E35-A3A6-C432D045A640}" type="presOf" srcId="{2785883F-24EC-430D-B916-E8A737555FD4}" destId="{6410F827-A639-4FEF-A50E-C47367119B42}" srcOrd="1" destOrd="0" presId="urn:microsoft.com/office/officeart/2005/8/layout/venn1"/>
    <dgm:cxn modelId="{95932B77-B891-467C-9873-EF80D50DAE5E}" srcId="{3EA22155-AA72-4BC4-B669-8C9B19A31EFC}" destId="{2785883F-24EC-430D-B916-E8A737555FD4}" srcOrd="2" destOrd="0" parTransId="{D3723EB7-F397-4015-A427-CE226E844FB1}" sibTransId="{B969089F-8CE6-4562-831C-750DDEA52589}"/>
    <dgm:cxn modelId="{48588589-F7EA-47D5-A408-3BD5EC8F4430}" type="presOf" srcId="{F5FA4E1D-1062-404B-8328-CFFB446C58AE}" destId="{5E803AE1-5364-4A70-9379-4BE4B79DCB4E}" srcOrd="0" destOrd="0" presId="urn:microsoft.com/office/officeart/2005/8/layout/venn1"/>
    <dgm:cxn modelId="{4403E930-9EB2-42D6-B949-A191DD4D028E}" srcId="{3EA22155-AA72-4BC4-B669-8C9B19A31EFC}" destId="{F5FA4E1D-1062-404B-8328-CFFB446C58AE}" srcOrd="1" destOrd="0" parTransId="{5A457266-4213-4AAE-BE05-D78B5809CFCC}" sibTransId="{29E6B90A-623C-42B3-8C5A-99C25BEC4A87}"/>
    <dgm:cxn modelId="{33DDA56F-DC22-4345-99AD-DC94A618D285}" type="presOf" srcId="{3EA22155-AA72-4BC4-B669-8C9B19A31EFC}" destId="{9E7F86DD-8BCC-4169-9D74-4C5AE977A3B5}" srcOrd="0" destOrd="0" presId="urn:microsoft.com/office/officeart/2005/8/layout/venn1"/>
    <dgm:cxn modelId="{9C27992E-FB76-4E68-957E-B93519844E56}" type="presParOf" srcId="{9E7F86DD-8BCC-4169-9D74-4C5AE977A3B5}" destId="{7537BA30-8CE2-49DD-8970-B53518609C26}" srcOrd="0" destOrd="0" presId="urn:microsoft.com/office/officeart/2005/8/layout/venn1"/>
    <dgm:cxn modelId="{4E349F85-9725-4044-8543-58F7E8699FD0}" type="presParOf" srcId="{9E7F86DD-8BCC-4169-9D74-4C5AE977A3B5}" destId="{35ED1F7F-7134-48D5-912A-AE3D297C4F71}" srcOrd="1" destOrd="0" presId="urn:microsoft.com/office/officeart/2005/8/layout/venn1"/>
    <dgm:cxn modelId="{BECF4B33-BDBF-49AA-9152-7526AED8C91F}" type="presParOf" srcId="{9E7F86DD-8BCC-4169-9D74-4C5AE977A3B5}" destId="{5E803AE1-5364-4A70-9379-4BE4B79DCB4E}" srcOrd="2" destOrd="0" presId="urn:microsoft.com/office/officeart/2005/8/layout/venn1"/>
    <dgm:cxn modelId="{3F1DC35F-3143-4989-AF32-ECBC79921516}" type="presParOf" srcId="{9E7F86DD-8BCC-4169-9D74-4C5AE977A3B5}" destId="{A4D5D8DF-1093-40E1-85CA-CF4E14969943}" srcOrd="3" destOrd="0" presId="urn:microsoft.com/office/officeart/2005/8/layout/venn1"/>
    <dgm:cxn modelId="{C5EE475A-4DB4-493D-814C-6FA2BB9C381C}" type="presParOf" srcId="{9E7F86DD-8BCC-4169-9D74-4C5AE977A3B5}" destId="{ADF8239D-B39E-4D08-9B9C-B0165DD632CB}" srcOrd="4" destOrd="0" presId="urn:microsoft.com/office/officeart/2005/8/layout/venn1"/>
    <dgm:cxn modelId="{0947D2C4-8466-4CE8-A9D8-051363C519AE}" type="presParOf" srcId="{9E7F86DD-8BCC-4169-9D74-4C5AE977A3B5}" destId="{6410F827-A639-4FEF-A50E-C47367119B4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7BA30-8CE2-49DD-8970-B53518609C26}">
      <dsp:nvSpPr>
        <dsp:cNvPr id="0" name=""/>
        <dsp:cNvSpPr/>
      </dsp:nvSpPr>
      <dsp:spPr>
        <a:xfrm>
          <a:off x="1828799" y="50799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Suriname’s Current Export Basket </a:t>
          </a:r>
          <a:endParaRPr lang="en-US" sz="1800" kern="1200" dirty="0"/>
        </a:p>
      </dsp:txBody>
      <dsp:txXfrm>
        <a:off x="2153920" y="477519"/>
        <a:ext cx="1788160" cy="1097280"/>
      </dsp:txXfrm>
    </dsp:sp>
    <dsp:sp modelId="{5E803AE1-5364-4A70-9379-4BE4B79DCB4E}">
      <dsp:nvSpPr>
        <dsp:cNvPr id="0" name=""/>
        <dsp:cNvSpPr/>
      </dsp:nvSpPr>
      <dsp:spPr>
        <a:xfrm>
          <a:off x="2708656" y="1574800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Regional Peer Export Basket</a:t>
          </a:r>
          <a:endParaRPr lang="en-US" sz="1800" kern="1200" dirty="0"/>
        </a:p>
      </dsp:txBody>
      <dsp:txXfrm>
        <a:off x="3454400" y="2204719"/>
        <a:ext cx="1463040" cy="1341120"/>
      </dsp:txXfrm>
    </dsp:sp>
    <dsp:sp modelId="{ADF8239D-B39E-4D08-9B9C-B0165DD632CB}">
      <dsp:nvSpPr>
        <dsp:cNvPr id="0" name=""/>
        <dsp:cNvSpPr/>
      </dsp:nvSpPr>
      <dsp:spPr>
        <a:xfrm>
          <a:off x="948943" y="1574800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Global &amp; CARICOM Import Markets</a:t>
          </a:r>
          <a:endParaRPr lang="en-US" sz="1800" kern="1200" dirty="0"/>
        </a:p>
      </dsp:txBody>
      <dsp:txXfrm>
        <a:off x="1178560" y="2204719"/>
        <a:ext cx="1463040" cy="1341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3B0C7-9582-47F5-BAF8-1E0F554A3842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FC4DCA-7EE7-4E32-8C66-39450B1E9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334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25DEE-711E-4675-85DF-7F4C4F16DB6A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4296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328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328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328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328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328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328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D691E-9DC3-43F4-81F1-AAC6FF6033F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429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7752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25DEE-711E-4675-85DF-7F4C4F16DB6A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429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32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32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21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6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38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32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32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Build long list</a:t>
            </a:r>
            <a:r>
              <a:rPr lang="en-US" baseline="0" dirty="0" smtClean="0"/>
              <a:t> of clusters</a:t>
            </a:r>
          </a:p>
          <a:p>
            <a:r>
              <a:rPr lang="en-US" baseline="0" dirty="0" smtClean="0"/>
              <a:t>Prioritize 10-15 clusters based on xyz</a:t>
            </a:r>
          </a:p>
          <a:p>
            <a:r>
              <a:rPr lang="en-US" baseline="0" dirty="0" smtClean="0"/>
              <a:t>Develop long list of products at 4-digit or 6-digit code level</a:t>
            </a:r>
          </a:p>
          <a:p>
            <a:r>
              <a:rPr lang="en-US" baseline="0" dirty="0" smtClean="0"/>
              <a:t>Use the following to </a:t>
            </a:r>
            <a:r>
              <a:rPr lang="en-US" baseline="0" dirty="0" err="1" smtClean="0"/>
              <a:t>widdle</a:t>
            </a:r>
            <a:r>
              <a:rPr lang="en-US" baseline="0" dirty="0" smtClean="0"/>
              <a:t> down to 6 prioritized products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C4DCA-7EE7-4E32-8C66-39450B1E92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85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F690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666" y="228600"/>
            <a:ext cx="1547934" cy="533400"/>
          </a:xfrm>
          <a:prstGeom prst="rect">
            <a:avLst/>
          </a:prstGeom>
        </p:spPr>
      </p:pic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70008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4343400" y="6599238"/>
            <a:ext cx="381000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FEFE30D-5639-4296-BDBB-41B69947A6E5}" type="slidenum">
              <a:rPr lang="en-US" sz="800" smtClean="0"/>
              <a:pPr algn="ctr"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748576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Slide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F690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90525" y="0"/>
            <a:ext cx="8372475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T1 &amp; T2</a:t>
            </a:r>
          </a:p>
        </p:txBody>
      </p:sp>
    </p:spTree>
    <p:extLst>
      <p:ext uri="{BB962C8B-B14F-4D97-AF65-F5344CB8AC3E}">
        <p14:creationId xmlns:p14="http://schemas.microsoft.com/office/powerpoint/2010/main" val="734594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EFE30D-5639-4296-BDBB-41B69947A6E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F690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666" y="228600"/>
            <a:ext cx="1547934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459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8120931" y="6648684"/>
            <a:ext cx="104547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dirty="0" smtClean="0"/>
              <a:t>© 2015 - ESPartners </a:t>
            </a:r>
            <a:endParaRPr lang="en-US" sz="800" b="0" dirty="0"/>
          </a:p>
        </p:txBody>
      </p:sp>
    </p:spTree>
    <p:extLst>
      <p:ext uri="{BB962C8B-B14F-4D97-AF65-F5344CB8AC3E}">
        <p14:creationId xmlns:p14="http://schemas.microsoft.com/office/powerpoint/2010/main" val="311033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98" r:id="rId2"/>
    <p:sldLayoutId id="2147483799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rhenning@espartners.co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038600"/>
            <a:ext cx="9144000" cy="1447800"/>
          </a:xfrm>
          <a:prstGeom prst="rect">
            <a:avLst/>
          </a:prstGeom>
          <a:solidFill>
            <a:srgbClr val="F690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2438401"/>
            <a:ext cx="2743200" cy="932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28600" y="4274403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From Potential to Prosperity Part 2 – 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3 </a:t>
            </a:r>
            <a:r>
              <a:rPr lang="en-US" sz="2800" b="1" dirty="0" smtClean="0">
                <a:solidFill>
                  <a:schemeClr val="bg1"/>
                </a:solidFill>
              </a:rPr>
              <a:t>Strategies &amp; 5 Sectors to Drive </a:t>
            </a:r>
            <a:r>
              <a:rPr lang="en-US" sz="2800" b="1" dirty="0" smtClean="0">
                <a:solidFill>
                  <a:schemeClr val="bg1"/>
                </a:solidFill>
              </a:rPr>
              <a:t>Diversification</a:t>
            </a:r>
            <a:r>
              <a:rPr lang="en-US" sz="2400" b="1" i="1" dirty="0" smtClean="0">
                <a:solidFill>
                  <a:schemeClr val="bg1"/>
                </a:solidFill>
              </a:rPr>
              <a:t> 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  <p:sp>
        <p:nvSpPr>
          <p:cNvPr id="5" name="Rectangle 14"/>
          <p:cNvSpPr txBox="1">
            <a:spLocks noChangeArrowheads="1"/>
          </p:cNvSpPr>
          <p:nvPr/>
        </p:nvSpPr>
        <p:spPr>
          <a:xfrm>
            <a:off x="446087" y="5791200"/>
            <a:ext cx="8335963" cy="635000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en-US" sz="1600" b="1" dirty="0" smtClean="0">
                <a:latin typeface="+mn-lt"/>
              </a:rPr>
              <a:t>2</a:t>
            </a:r>
            <a:r>
              <a:rPr lang="en-US" altLang="en-US" sz="1600" b="1" baseline="30000" dirty="0" smtClean="0">
                <a:latin typeface="+mn-lt"/>
              </a:rPr>
              <a:t>nd</a:t>
            </a:r>
            <a:r>
              <a:rPr lang="en-US" altLang="en-US" sz="1600" b="1" dirty="0" smtClean="0">
                <a:latin typeface="+mn-lt"/>
              </a:rPr>
              <a:t> Competitiveness Forum Suriname</a:t>
            </a:r>
          </a:p>
          <a:p>
            <a:pPr algn="r"/>
            <a:r>
              <a:rPr lang="en-US" altLang="en-US" sz="1600" b="1" dirty="0" smtClean="0">
                <a:solidFill>
                  <a:srgbClr val="F69406"/>
                </a:solidFill>
                <a:latin typeface="+mn-lt"/>
              </a:rPr>
              <a:t>March 12</a:t>
            </a:r>
            <a:r>
              <a:rPr lang="en-US" altLang="en-US" sz="1600" b="1" baseline="30000" dirty="0" smtClean="0">
                <a:solidFill>
                  <a:srgbClr val="F69406"/>
                </a:solidFill>
                <a:latin typeface="+mn-lt"/>
              </a:rPr>
              <a:t>th</a:t>
            </a:r>
            <a:r>
              <a:rPr lang="en-US" altLang="en-US" sz="1600" b="1" dirty="0" smtClean="0">
                <a:solidFill>
                  <a:srgbClr val="F69406"/>
                </a:solidFill>
                <a:latin typeface="+mn-lt"/>
              </a:rPr>
              <a:t>, 2015</a:t>
            </a:r>
            <a:endParaRPr lang="en-US" altLang="en-US" sz="1600" b="1" dirty="0">
              <a:solidFill>
                <a:srgbClr val="F69406"/>
              </a:solidFill>
              <a:latin typeface="+mn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200" y="304800"/>
            <a:ext cx="8198069" cy="1600200"/>
          </a:xfrm>
          <a:prstGeom prst="rect">
            <a:avLst/>
          </a:prstGeom>
        </p:spPr>
      </p:pic>
      <p:pic>
        <p:nvPicPr>
          <p:cNvPr id="10" name="Picture 9" descr="Inter-American Development Bank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5057" y="2590801"/>
            <a:ext cx="436174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455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90525" y="0"/>
            <a:ext cx="7229475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A Targeted Set of Export Niches</a:t>
            </a:r>
          </a:p>
          <a:p>
            <a:r>
              <a:rPr lang="en-US" b="0" dirty="0" smtClean="0"/>
              <a:t>Top 20 Products/Services from Shortlisted Clusters</a:t>
            </a:r>
            <a:endParaRPr lang="en-US" b="0" dirty="0"/>
          </a:p>
        </p:txBody>
      </p:sp>
      <p:sp>
        <p:nvSpPr>
          <p:cNvPr id="6" name="AutoShape 2" descr="Image result for wild car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90600" y="3048000"/>
            <a:ext cx="2133600" cy="1752600"/>
          </a:xfrm>
          <a:prstGeom prst="rect">
            <a:avLst/>
          </a:prstGeom>
          <a:noFill/>
          <a:ln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13"/>
          <p:cNvSpPr>
            <a:spLocks noChangeArrowheads="1"/>
          </p:cNvSpPr>
          <p:nvPr/>
        </p:nvSpPr>
        <p:spPr bwMode="auto">
          <a:xfrm>
            <a:off x="4441825" y="6019800"/>
            <a:ext cx="358775" cy="228600"/>
          </a:xfrm>
          <a:prstGeom prst="downArrow">
            <a:avLst>
              <a:gd name="adj1" fmla="val 49815"/>
              <a:gd name="adj2" fmla="val 54667"/>
            </a:avLst>
          </a:prstGeom>
          <a:solidFill>
            <a:schemeClr val="tx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Placeholder 6"/>
          <p:cNvSpPr txBox="1">
            <a:spLocks/>
          </p:cNvSpPr>
          <p:nvPr/>
        </p:nvSpPr>
        <p:spPr>
          <a:xfrm>
            <a:off x="381000" y="6172200"/>
            <a:ext cx="8382000" cy="3048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Suriname’s growth requires the strengthening emerging export products and moving stable products toward sophistication.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91200" y="1600200"/>
            <a:ext cx="609600" cy="533400"/>
          </a:xfrm>
          <a:prstGeom prst="rect">
            <a:avLst/>
          </a:prstGeom>
          <a:noFill/>
          <a:ln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>
          <a:xfrm>
            <a:off x="4346643" y="6523038"/>
            <a:ext cx="381000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FEFE30D-5639-4296-BDBB-41B69947A6E5}" type="slidenum">
              <a:rPr lang="en-US" sz="800" smtClean="0"/>
              <a:pPr algn="ctr"/>
              <a:t>10</a:t>
            </a:fld>
            <a:endParaRPr lang="en-US" sz="800" dirty="0"/>
          </a:p>
        </p:txBody>
      </p:sp>
      <p:graphicFrame>
        <p:nvGraphicFramePr>
          <p:cNvPr id="12" name="Chart 11"/>
          <p:cNvGraphicFramePr>
            <a:graphicFrameLocks/>
          </p:cNvGraphicFramePr>
          <p:nvPr/>
        </p:nvGraphicFramePr>
        <p:xfrm>
          <a:off x="-10160" y="789940"/>
          <a:ext cx="9164320" cy="5278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ounded Rectangular Callout 2"/>
          <p:cNvSpPr/>
          <p:nvPr/>
        </p:nvSpPr>
        <p:spPr>
          <a:xfrm>
            <a:off x="4114800" y="1866900"/>
            <a:ext cx="1524000" cy="952500"/>
          </a:xfrm>
          <a:prstGeom prst="wedgeRoundRectCallout">
            <a:avLst>
              <a:gd name="adj1" fmla="val 59881"/>
              <a:gd name="adj2" fmla="val -5135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Byproduct of refining, so not likely to create additional private sector activity.  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180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90525" y="0"/>
            <a:ext cx="7229475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A Targeted Set of Export Niches</a:t>
            </a:r>
          </a:p>
          <a:p>
            <a:r>
              <a:rPr lang="en-US" b="0" dirty="0" smtClean="0"/>
              <a:t>Unveiling Winning Products</a:t>
            </a:r>
            <a:endParaRPr lang="en-US" b="0" dirty="0"/>
          </a:p>
        </p:txBody>
      </p:sp>
      <p:sp>
        <p:nvSpPr>
          <p:cNvPr id="6" name="AutoShape 2" descr="Image result for wild car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657600" y="1676400"/>
            <a:ext cx="3048000" cy="1752600"/>
          </a:xfrm>
          <a:prstGeom prst="rect">
            <a:avLst/>
          </a:prstGeom>
          <a:noFill/>
          <a:ln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13"/>
          <p:cNvSpPr>
            <a:spLocks noChangeArrowheads="1"/>
          </p:cNvSpPr>
          <p:nvPr/>
        </p:nvSpPr>
        <p:spPr bwMode="auto">
          <a:xfrm>
            <a:off x="4441825" y="5943600"/>
            <a:ext cx="358775" cy="228600"/>
          </a:xfrm>
          <a:prstGeom prst="downArrow">
            <a:avLst>
              <a:gd name="adj1" fmla="val 49815"/>
              <a:gd name="adj2" fmla="val 54667"/>
            </a:avLst>
          </a:prstGeom>
          <a:solidFill>
            <a:schemeClr val="tx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Placeholder 6"/>
          <p:cNvSpPr txBox="1">
            <a:spLocks/>
          </p:cNvSpPr>
          <p:nvPr/>
        </p:nvSpPr>
        <p:spPr>
          <a:xfrm>
            <a:off x="381000" y="6096000"/>
            <a:ext cx="8382000" cy="3048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The attractiveness of clusters are often driven by a select few products with growing global demand and relative sophistication.</a:t>
            </a:r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4346643" y="6523038"/>
            <a:ext cx="381000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FEFE30D-5639-4296-BDBB-41B69947A6E5}" type="slidenum">
              <a:rPr lang="en-US" sz="800" smtClean="0"/>
              <a:pPr algn="ctr"/>
              <a:t>11</a:t>
            </a:fld>
            <a:endParaRPr lang="en-US" sz="8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-6350" y="711200"/>
          <a:ext cx="9156700" cy="543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4460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90525" y="0"/>
            <a:ext cx="7229475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The Solution</a:t>
            </a:r>
          </a:p>
          <a:p>
            <a:r>
              <a:rPr lang="en-US" b="0" dirty="0" smtClean="0"/>
              <a:t>1 – 3 – 5 to Drive Diversification</a:t>
            </a:r>
            <a:endParaRPr lang="en-US" b="0" dirty="0"/>
          </a:p>
        </p:txBody>
      </p:sp>
      <p:sp>
        <p:nvSpPr>
          <p:cNvPr id="6" name="AutoShape 2" descr="Image result for wild car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ounded Rectangle 17"/>
          <p:cNvSpPr/>
          <p:nvPr/>
        </p:nvSpPr>
        <p:spPr bwMode="auto">
          <a:xfrm>
            <a:off x="876300" y="4894402"/>
            <a:ext cx="7810500" cy="4953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25000"/>
              <a:tabLst/>
            </a:pPr>
            <a:r>
              <a:rPr lang="en-US" sz="2400" b="1" dirty="0" smtClean="0">
                <a:solidFill>
                  <a:schemeClr val="bg1"/>
                </a:solidFill>
              </a:rPr>
              <a:t>Export Niches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914400" y="2979726"/>
            <a:ext cx="7810500" cy="49530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25000"/>
              <a:tabLst/>
            </a:pPr>
            <a:r>
              <a:rPr lang="en-US" sz="2400" b="1" dirty="0" smtClean="0"/>
              <a:t>Cross-Cutting Strategies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990600" y="1199258"/>
            <a:ext cx="7810500" cy="4953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25000"/>
              <a:buFontTx/>
              <a:buChar char=" "/>
              <a:tabLst/>
            </a:pPr>
            <a:r>
              <a:rPr lang="en-US" sz="2400" b="1" dirty="0" smtClean="0"/>
              <a:t>Vision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171450" y="1008758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25000"/>
              <a:tabLst/>
            </a:pPr>
            <a:r>
              <a:rPr lang="en-US" sz="3200" b="1" dirty="0"/>
              <a:t>1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71450" y="2751126"/>
            <a:ext cx="914400" cy="9144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25000"/>
              <a:tabLst/>
            </a:pPr>
            <a:r>
              <a:rPr lang="en-US" sz="3200" b="1" dirty="0"/>
              <a:t>3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71450" y="4703902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25000"/>
              <a:tabLst/>
            </a:pPr>
            <a:r>
              <a:rPr lang="en-US" sz="3200" b="1" dirty="0" smtClean="0">
                <a:solidFill>
                  <a:schemeClr val="bg1"/>
                </a:solidFill>
              </a:rPr>
              <a:t>5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990600" y="1866008"/>
            <a:ext cx="7810499" cy="78049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25000"/>
              <a:tabLst/>
            </a:pPr>
            <a:r>
              <a:rPr lang="en-US" sz="2000" b="1" dirty="0" smtClean="0"/>
              <a:t>A diversified, prosperous and competitive Suriname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>
            <a:off x="946244" y="5600700"/>
            <a:ext cx="1266970" cy="5715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25000"/>
              <a:tabLst/>
            </a:pPr>
            <a:r>
              <a:rPr lang="en-US" sz="1400" b="1" dirty="0" smtClean="0">
                <a:solidFill>
                  <a:schemeClr val="bg1"/>
                </a:solidFill>
              </a:rPr>
              <a:t>Fish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2601036" y="5600700"/>
            <a:ext cx="1132764" cy="5715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25000"/>
              <a:tabLst/>
            </a:pPr>
            <a:r>
              <a:rPr lang="en-US" sz="1400" b="1" dirty="0" smtClean="0">
                <a:solidFill>
                  <a:schemeClr val="bg1"/>
                </a:solidFill>
              </a:rPr>
              <a:t>Wood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4171665" y="5600700"/>
            <a:ext cx="1132764" cy="5715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25000"/>
              <a:tabLst/>
            </a:pPr>
            <a:r>
              <a:rPr lang="en-US" sz="1400" b="1" dirty="0" smtClean="0">
                <a:solidFill>
                  <a:schemeClr val="bg1"/>
                </a:solidFill>
              </a:rPr>
              <a:t>Tourism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7440304" y="5600700"/>
            <a:ext cx="1212375" cy="5715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25000"/>
              <a:tabLst/>
            </a:pPr>
            <a:r>
              <a:rPr lang="en-US" sz="1400" b="1" dirty="0" smtClean="0">
                <a:solidFill>
                  <a:schemeClr val="bg1"/>
                </a:solidFill>
              </a:rPr>
              <a:t>Vegetables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>
            <a:off x="5826457" y="5600700"/>
            <a:ext cx="1204412" cy="5715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25000"/>
              <a:tabLst/>
            </a:pPr>
            <a:r>
              <a:rPr lang="en-US" sz="1400" b="1" dirty="0" smtClean="0">
                <a:solidFill>
                  <a:schemeClr val="bg1"/>
                </a:solidFill>
              </a:rPr>
              <a:t>Gold (Shared Value)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>
            <a:off x="983776" y="3730080"/>
            <a:ext cx="2333866" cy="74522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25000"/>
              <a:tabLst/>
            </a:pPr>
            <a:r>
              <a:rPr lang="en-US" sz="1600" b="1" dirty="0" smtClean="0"/>
              <a:t>Deepen trade with the Netherlands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>
            <a:off x="3604684" y="3730080"/>
            <a:ext cx="2404836" cy="74522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25000"/>
              <a:tabLst/>
            </a:pPr>
            <a:r>
              <a:rPr lang="en-US" sz="1600" b="1" dirty="0" smtClean="0"/>
              <a:t>Open the US Market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6281964" y="3732352"/>
            <a:ext cx="2404836" cy="74522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25000"/>
              <a:tabLst/>
            </a:pPr>
            <a:r>
              <a:rPr lang="en-US" sz="1600" b="1" dirty="0" smtClean="0"/>
              <a:t>Create Shared Value in the natural resource sectors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15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europedraughts.org/wp-content/uploads/2012/05/netherlands_fla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962" y="954051"/>
            <a:ext cx="1504078" cy="1504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pload.wikimedia.org/wikipedia/commons/4/46/Flag_Map_of_the_United_States_(1912_-_1959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01" y="1233101"/>
            <a:ext cx="3443288" cy="215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90525" y="0"/>
            <a:ext cx="7229475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The Solution</a:t>
            </a:r>
          </a:p>
          <a:p>
            <a:r>
              <a:rPr lang="en-US" b="0" dirty="0" smtClean="0"/>
              <a:t>3 Cross-Cutting Strategies to Drive Export Growth</a:t>
            </a:r>
            <a:endParaRPr lang="en-US" b="0" dirty="0"/>
          </a:p>
        </p:txBody>
      </p:sp>
      <p:sp>
        <p:nvSpPr>
          <p:cNvPr id="6" name="AutoShape 2" descr="Image result for wild car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 bwMode="auto">
          <a:xfrm>
            <a:off x="7970520" y="1051173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25000"/>
              <a:tabLst/>
            </a:pPr>
            <a:r>
              <a:rPr lang="en-US" sz="3200" b="1" dirty="0">
                <a:solidFill>
                  <a:schemeClr val="bg1"/>
                </a:solidFill>
              </a:rPr>
              <a:t>1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00800" y="2561272"/>
            <a:ext cx="2438400" cy="147732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Deepen trade with the Netherlands.  Increase export share via more volume and higher value products.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228600" y="3641973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25000"/>
              <a:tabLst/>
            </a:pPr>
            <a:r>
              <a:rPr lang="en-US" sz="3200" b="1" dirty="0">
                <a:solidFill>
                  <a:schemeClr val="bg1"/>
                </a:solidFill>
              </a:rPr>
              <a:t>2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5575" y="4923472"/>
            <a:ext cx="2983865" cy="147732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Open the US market.  Neighboring countries have significant exports to the U.S. while Suriname has almost none.   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 bwMode="auto">
          <a:xfrm>
            <a:off x="3429000" y="4343400"/>
            <a:ext cx="91440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Pct val="25000"/>
              <a:tabLst/>
            </a:pPr>
            <a:r>
              <a:rPr lang="en-US" sz="3200" b="1" dirty="0">
                <a:solidFill>
                  <a:schemeClr val="bg1"/>
                </a:solidFill>
              </a:rPr>
              <a:t>3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01640" y="4646473"/>
            <a:ext cx="2971800" cy="203132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Create Shared Value in the local mining sector.  Investment into local supply chains could reduce imports and increase the value of services to the large mining operations.</a:t>
            </a:r>
            <a:endParaRPr lang="en-US" dirty="0"/>
          </a:p>
        </p:txBody>
      </p:sp>
      <p:sp>
        <p:nvSpPr>
          <p:cNvPr id="13" name="Striped Right Arrow 12"/>
          <p:cNvSpPr/>
          <p:nvPr/>
        </p:nvSpPr>
        <p:spPr>
          <a:xfrm rot="18681113">
            <a:off x="3854311" y="3215461"/>
            <a:ext cx="2362200" cy="762000"/>
          </a:xfrm>
          <a:prstGeom prst="striped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triped Right Arrow 15"/>
          <p:cNvSpPr/>
          <p:nvPr/>
        </p:nvSpPr>
        <p:spPr>
          <a:xfrm rot="13808749">
            <a:off x="1933319" y="3438586"/>
            <a:ext cx="1780902" cy="762000"/>
          </a:xfrm>
          <a:prstGeom prst="striped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2" descr="Image result for united stat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http://upload.wikimedia.org/wikipedia/commons/thumb/6/60/Flag_of_Suriname.svg/2000px-Flag_of_Suriname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692" y="5327860"/>
            <a:ext cx="2025413" cy="134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64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7" grpId="0" animBg="1"/>
      <p:bldP spid="8" grpId="0" animBg="1"/>
      <p:bldP spid="9" grpId="0" animBg="1"/>
      <p:bldP spid="10" grpId="0" animBg="1"/>
      <p:bldP spid="13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90525" y="0"/>
            <a:ext cx="7229475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A Targeted Set of Export Niches</a:t>
            </a:r>
          </a:p>
          <a:p>
            <a:r>
              <a:rPr lang="en-US" b="0" dirty="0" smtClean="0"/>
              <a:t>Our preliminary recommendation</a:t>
            </a:r>
            <a:endParaRPr lang="en-US" b="0" dirty="0"/>
          </a:p>
        </p:txBody>
      </p:sp>
      <p:sp>
        <p:nvSpPr>
          <p:cNvPr id="6" name="AutoShape 2" descr="Image result for wild car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896637"/>
              </p:ext>
            </p:extLst>
          </p:nvPr>
        </p:nvGraphicFramePr>
        <p:xfrm>
          <a:off x="307975" y="1066800"/>
          <a:ext cx="8455026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9825"/>
                <a:gridCol w="1295400"/>
                <a:gridCol w="2057400"/>
                <a:gridCol w="3962401"/>
              </a:tblGrid>
              <a:tr h="69262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Digit Cluster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Digit Products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Rationale</a:t>
                      </a:r>
                      <a:endParaRPr lang="en-US" dirty="0"/>
                    </a:p>
                  </a:txBody>
                  <a:tcPr/>
                </a:tc>
              </a:tr>
              <a:tr h="1154373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TradeMap</a:t>
                      </a:r>
                      <a:r>
                        <a:rPr lang="en-US" dirty="0" smtClean="0"/>
                        <a:t> Analysis</a:t>
                      </a:r>
                      <a:endParaRPr lang="en-US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Fish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Crustaceans</a:t>
                      </a:r>
                    </a:p>
                    <a:p>
                      <a:r>
                        <a:rPr lang="en-US" dirty="0" smtClean="0"/>
                        <a:t>Whole</a:t>
                      </a:r>
                      <a:r>
                        <a:rPr lang="en-US" baseline="0" dirty="0" smtClean="0"/>
                        <a:t> fish</a:t>
                      </a:r>
                    </a:p>
                    <a:p>
                      <a:r>
                        <a:rPr lang="en-US" baseline="0" dirty="0" smtClean="0"/>
                        <a:t>Fish fillets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Solid current performance ($70 million)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Huge upside</a:t>
                      </a:r>
                      <a:r>
                        <a:rPr lang="en-US" sz="1600" baseline="0" dirty="0" smtClean="0"/>
                        <a:t> potential in new and existing markets (only 3% of Netherlands crustaceans market at ½ the price point)</a:t>
                      </a:r>
                      <a:endParaRPr lang="en-US" sz="1600" dirty="0"/>
                    </a:p>
                  </a:txBody>
                  <a:tcPr/>
                </a:tc>
              </a:tr>
              <a:tr h="9894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Wood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Wood in the rough</a:t>
                      </a:r>
                    </a:p>
                    <a:p>
                      <a:r>
                        <a:rPr lang="en-US" dirty="0" smtClean="0"/>
                        <a:t>Sawn</a:t>
                      </a:r>
                    </a:p>
                    <a:p>
                      <a:r>
                        <a:rPr lang="en-US" dirty="0" smtClean="0"/>
                        <a:t>Carpentry</a:t>
                      </a:r>
                      <a:r>
                        <a:rPr lang="en-US" baseline="0" dirty="0" smtClean="0"/>
                        <a:t> / joinery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Massive renewable</a:t>
                      </a:r>
                      <a:r>
                        <a:rPr lang="en-US" sz="1600" baseline="0" dirty="0" smtClean="0"/>
                        <a:t> resource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Value add potential</a:t>
                      </a:r>
                      <a:endParaRPr lang="en-US" sz="1600" dirty="0"/>
                    </a:p>
                  </a:txBody>
                  <a:tcPr/>
                </a:tc>
              </a:tr>
              <a:tr h="89051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Tourism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Among</a:t>
                      </a:r>
                      <a:r>
                        <a:rPr lang="en-US" sz="1600" baseline="0" dirty="0" smtClean="0"/>
                        <a:t> the largest of diversified exports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Huge upside potential based on untapped markets &amp; regional performance</a:t>
                      </a:r>
                      <a:endParaRPr lang="en-US" sz="1600" dirty="0"/>
                    </a:p>
                  </a:txBody>
                  <a:tcPr/>
                </a:tc>
              </a:tr>
              <a:tr h="890516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Gold (Shared Value)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Unwrought</a:t>
                      </a:r>
                      <a:r>
                        <a:rPr lang="en-US" baseline="0" dirty="0" smtClean="0"/>
                        <a:t> or semi-manufactured forms.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One</a:t>
                      </a:r>
                      <a:r>
                        <a:rPr lang="en-US" sz="1600" baseline="0" dirty="0" smtClean="0"/>
                        <a:t> of the largest current export sectors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$1 billion  investment by Newmont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Currently limited value add.</a:t>
                      </a:r>
                      <a:endParaRPr lang="en-US" sz="1600" dirty="0"/>
                    </a:p>
                  </a:txBody>
                  <a:tcPr/>
                </a:tc>
              </a:tr>
              <a:tr h="692624">
                <a:tc>
                  <a:txBody>
                    <a:bodyPr/>
                    <a:lstStyle/>
                    <a:p>
                      <a:r>
                        <a:rPr lang="en-US" dirty="0" smtClean="0"/>
                        <a:t>Wildcards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Vegetables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Fresh</a:t>
                      </a:r>
                      <a:r>
                        <a:rPr lang="en-US" baseline="0" dirty="0" smtClean="0"/>
                        <a:t> or chilled</a:t>
                      </a:r>
                    </a:p>
                    <a:p>
                      <a:r>
                        <a:rPr lang="en-US" baseline="0" dirty="0" smtClean="0"/>
                        <a:t>Frozen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Small current exports</a:t>
                      </a:r>
                      <a:r>
                        <a:rPr lang="en-US" sz="1600" baseline="0" dirty="0" smtClean="0"/>
                        <a:t> (&lt;$5 million)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/>
                        <a:t>However, new investment coming online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91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90525" y="0"/>
            <a:ext cx="7229475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Suriname’s Opportunity in Wood</a:t>
            </a:r>
          </a:p>
          <a:p>
            <a:r>
              <a:rPr lang="en-US" b="0" dirty="0" smtClean="0"/>
              <a:t>A potential migration strategy</a:t>
            </a:r>
            <a:endParaRPr lang="en-US" b="0" dirty="0"/>
          </a:p>
        </p:txBody>
      </p:sp>
      <p:sp>
        <p:nvSpPr>
          <p:cNvPr id="6" name="AutoShape 2" descr="Image result for wild car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166585078"/>
              </p:ext>
            </p:extLst>
          </p:nvPr>
        </p:nvGraphicFramePr>
        <p:xfrm>
          <a:off x="609600" y="1561068"/>
          <a:ext cx="8153400" cy="431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162800" y="2144027"/>
            <a:ext cx="14790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‘4418</a:t>
            </a:r>
          </a:p>
          <a:p>
            <a:r>
              <a:rPr lang="en-US" b="1" dirty="0" smtClean="0"/>
              <a:t>Builders’ joinery &amp; carpentry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676400" y="2615169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‘4407</a:t>
            </a:r>
          </a:p>
          <a:p>
            <a:r>
              <a:rPr lang="en-US" b="1" dirty="0" smtClean="0"/>
              <a:t>Wood sawn / chip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097924" y="4306669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‘4403 </a:t>
            </a:r>
            <a:endParaRPr lang="en-US" b="1" dirty="0"/>
          </a:p>
          <a:p>
            <a:r>
              <a:rPr lang="en-US" b="1" dirty="0" smtClean="0"/>
              <a:t>Wood in the rough</a:t>
            </a:r>
          </a:p>
        </p:txBody>
      </p:sp>
      <p:sp>
        <p:nvSpPr>
          <p:cNvPr id="15" name="TextBox 14"/>
          <p:cNvSpPr txBox="1"/>
          <p:nvPr/>
        </p:nvSpPr>
        <p:spPr>
          <a:xfrm rot="16200000">
            <a:off x="-1587095" y="3356573"/>
            <a:ext cx="39729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Suriname’s Current Avg. Export Value / Ton ($USD)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657600" y="5802868"/>
            <a:ext cx="2398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Sophistication (PRODY)</a:t>
            </a:r>
            <a:endParaRPr lang="en-US" b="1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2362200" y="4191000"/>
            <a:ext cx="152400" cy="7620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362200" y="2467192"/>
            <a:ext cx="4495800" cy="126660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49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90525" y="0"/>
            <a:ext cx="7000875" cy="914400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Building </a:t>
            </a:r>
            <a:r>
              <a:rPr lang="fr-FR" dirty="0" err="1" smtClean="0"/>
              <a:t>competitive</a:t>
            </a:r>
            <a:r>
              <a:rPr lang="fr-FR" dirty="0" smtClean="0"/>
              <a:t> </a:t>
            </a:r>
            <a:r>
              <a:rPr lang="fr-FR" dirty="0" err="1" smtClean="0"/>
              <a:t>sectors</a:t>
            </a:r>
            <a:r>
              <a:rPr lang="fr-FR" sz="2200" b="0" dirty="0" smtClean="0"/>
              <a:t/>
            </a:r>
            <a:br>
              <a:rPr lang="fr-FR" sz="2200" b="0" dirty="0" smtClean="0"/>
            </a:br>
            <a:r>
              <a:rPr lang="fr-FR" sz="2200" b="0" dirty="0" smtClean="0"/>
              <a:t>Burundi has the </a:t>
            </a:r>
            <a:r>
              <a:rPr lang="fr-FR" sz="2200" b="0" dirty="0" err="1" smtClean="0"/>
              <a:t>potential</a:t>
            </a:r>
            <a:r>
              <a:rPr lang="fr-FR" sz="2200" b="0" dirty="0" smtClean="0"/>
              <a:t> to </a:t>
            </a:r>
            <a:r>
              <a:rPr lang="fr-FR" sz="2200" b="0" dirty="0" err="1" smtClean="0"/>
              <a:t>build</a:t>
            </a:r>
            <a:r>
              <a:rPr lang="fr-FR" sz="2200" b="0" dirty="0" smtClean="0"/>
              <a:t> a transformative </a:t>
            </a:r>
            <a:r>
              <a:rPr lang="fr-FR" sz="2200" b="0" dirty="0" err="1" smtClean="0"/>
              <a:t>fish</a:t>
            </a:r>
            <a:r>
              <a:rPr lang="fr-FR" sz="2200" b="0" dirty="0" smtClean="0"/>
              <a:t> </a:t>
            </a:r>
            <a:r>
              <a:rPr lang="fr-FR" sz="2200" b="0" dirty="0" err="1" smtClean="0"/>
              <a:t>sector</a:t>
            </a:r>
            <a:endParaRPr lang="fr-FR" sz="2200" b="0" dirty="0" smtClean="0"/>
          </a:p>
        </p:txBody>
      </p:sp>
      <p:graphicFrame>
        <p:nvGraphicFramePr>
          <p:cNvPr id="4" name="Object 2">
            <a:hlinkClick r:id="" action="ppaction://ole?verb=0"/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891505"/>
              </p:ext>
            </p:extLst>
          </p:nvPr>
        </p:nvGraphicFramePr>
        <p:xfrm>
          <a:off x="287338" y="1179513"/>
          <a:ext cx="8491537" cy="528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706920" y="1064285"/>
            <a:ext cx="58356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fr-FR" sz="1500" b="1" dirty="0">
                <a:solidFill>
                  <a:srgbClr val="000000"/>
                </a:solidFill>
              </a:rPr>
              <a:t>Impact des Actions Prioritaires sur les revenus de l’industrie de </a:t>
            </a:r>
            <a:r>
              <a:rPr lang="fr-FR" sz="1500" b="1" dirty="0" err="1" smtClean="0">
                <a:solidFill>
                  <a:srgbClr val="000000"/>
                </a:solidFill>
              </a:rPr>
              <a:t>peche</a:t>
            </a:r>
            <a:r>
              <a:rPr lang="fr-FR" sz="1500" b="1" dirty="0" smtClean="0">
                <a:solidFill>
                  <a:srgbClr val="000000"/>
                </a:solidFill>
              </a:rPr>
              <a:t> du </a:t>
            </a:r>
            <a:r>
              <a:rPr lang="fr-FR" sz="1500" b="1" dirty="0">
                <a:solidFill>
                  <a:srgbClr val="000000"/>
                </a:solidFill>
              </a:rPr>
              <a:t>Burundi en millions de USD (</a:t>
            </a:r>
            <a:r>
              <a:rPr lang="fr-FR" sz="1500" b="1" dirty="0" smtClean="0">
                <a:solidFill>
                  <a:srgbClr val="000000"/>
                </a:solidFill>
              </a:rPr>
              <a:t>2015-2020) </a:t>
            </a:r>
            <a:endParaRPr lang="fr-FR" sz="1500" b="1" dirty="0">
              <a:solidFill>
                <a:srgbClr val="000000"/>
              </a:solidFill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0" y="6633528"/>
            <a:ext cx="3506088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900" dirty="0">
                <a:solidFill>
                  <a:srgbClr val="000000"/>
                </a:solidFill>
              </a:rPr>
              <a:t>Source: Les estimations sont basées sur l’analyse </a:t>
            </a:r>
            <a:r>
              <a:rPr lang="fr-FR" sz="900" dirty="0" smtClean="0">
                <a:solidFill>
                  <a:srgbClr val="000000"/>
                </a:solidFill>
              </a:rPr>
              <a:t>ESPartners, </a:t>
            </a:r>
            <a:r>
              <a:rPr lang="fr-FR" sz="900" dirty="0">
                <a:solidFill>
                  <a:srgbClr val="000000"/>
                </a:solidFill>
              </a:rPr>
              <a:t>Mai </a:t>
            </a:r>
            <a:r>
              <a:rPr lang="fr-FR" sz="900" dirty="0" smtClean="0">
                <a:solidFill>
                  <a:srgbClr val="000000"/>
                </a:solidFill>
              </a:rPr>
              <a:t>2014</a:t>
            </a:r>
            <a:endParaRPr lang="fr-FR" sz="900" dirty="0">
              <a:solidFill>
                <a:srgbClr val="000000"/>
              </a:solidFill>
            </a:endParaRP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 flipH="1">
            <a:off x="5148064" y="1772816"/>
            <a:ext cx="1584175" cy="525338"/>
          </a:xfrm>
          <a:prstGeom prst="wedgeRoundRectCallout">
            <a:avLst>
              <a:gd name="adj1" fmla="val 23396"/>
              <a:gd name="adj2" fmla="val 134348"/>
              <a:gd name="adj3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b="1" dirty="0" smtClean="0">
                <a:solidFill>
                  <a:srgbClr val="000000"/>
                </a:solidFill>
              </a:rPr>
              <a:t>More high </a:t>
            </a:r>
            <a:r>
              <a:rPr lang="fr-FR" sz="1200" b="1" dirty="0" err="1" smtClean="0">
                <a:solidFill>
                  <a:srgbClr val="000000"/>
                </a:solidFill>
              </a:rPr>
              <a:t>quality</a:t>
            </a:r>
            <a:r>
              <a:rPr lang="fr-FR" sz="1200" b="1" dirty="0" smtClean="0">
                <a:solidFill>
                  <a:srgbClr val="000000"/>
                </a:solidFill>
              </a:rPr>
              <a:t> </a:t>
            </a:r>
            <a:r>
              <a:rPr lang="fr-FR" sz="1200" b="1" dirty="0" err="1" smtClean="0">
                <a:solidFill>
                  <a:srgbClr val="000000"/>
                </a:solidFill>
              </a:rPr>
              <a:t>fish</a:t>
            </a:r>
            <a:endParaRPr lang="fr-FR" sz="1200" b="1" dirty="0">
              <a:solidFill>
                <a:srgbClr val="000000"/>
              </a:solidFill>
            </a:endParaRPr>
          </a:p>
        </p:txBody>
      </p:sp>
      <p:sp>
        <p:nvSpPr>
          <p:cNvPr id="16" name="AutoShape 4"/>
          <p:cNvSpPr>
            <a:spLocks noChangeArrowheads="1"/>
          </p:cNvSpPr>
          <p:nvPr/>
        </p:nvSpPr>
        <p:spPr bwMode="auto">
          <a:xfrm flipV="1">
            <a:off x="6718717" y="3108895"/>
            <a:ext cx="1366838" cy="784225"/>
          </a:xfrm>
          <a:prstGeom prst="wedgeRoundRectCallout">
            <a:avLst>
              <a:gd name="adj1" fmla="val 12506"/>
              <a:gd name="adj2" fmla="val 123903"/>
              <a:gd name="adj3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lIns="0" r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b="1" dirty="0" err="1" smtClean="0">
                <a:solidFill>
                  <a:srgbClr val="000000"/>
                </a:solidFill>
              </a:rPr>
              <a:t>Sell</a:t>
            </a:r>
            <a:r>
              <a:rPr lang="fr-FR" sz="1200" b="1" dirty="0" smtClean="0">
                <a:solidFill>
                  <a:srgbClr val="000000"/>
                </a:solidFill>
              </a:rPr>
              <a:t> to new </a:t>
            </a:r>
            <a:r>
              <a:rPr lang="fr-FR" sz="1200" b="1" dirty="0" err="1" smtClean="0">
                <a:solidFill>
                  <a:srgbClr val="000000"/>
                </a:solidFill>
              </a:rPr>
              <a:t>markets</a:t>
            </a:r>
            <a:r>
              <a:rPr lang="fr-FR" sz="1200" b="1" dirty="0" smtClean="0">
                <a:solidFill>
                  <a:srgbClr val="000000"/>
                </a:solidFill>
              </a:rPr>
              <a:t> and </a:t>
            </a:r>
            <a:r>
              <a:rPr lang="fr-FR" sz="1200" b="1" dirty="0" err="1" smtClean="0">
                <a:solidFill>
                  <a:srgbClr val="000000"/>
                </a:solidFill>
              </a:rPr>
              <a:t>reduced</a:t>
            </a:r>
            <a:r>
              <a:rPr lang="fr-FR" sz="1200" b="1" dirty="0" smtClean="0">
                <a:solidFill>
                  <a:srgbClr val="000000"/>
                </a:solidFill>
              </a:rPr>
              <a:t> </a:t>
            </a:r>
            <a:r>
              <a:rPr lang="fr-FR" sz="1200" b="1" dirty="0" err="1" smtClean="0">
                <a:solidFill>
                  <a:srgbClr val="000000"/>
                </a:solidFill>
              </a:rPr>
              <a:t>wastage</a:t>
            </a:r>
            <a:endParaRPr lang="fr-FR" sz="1200" b="1" dirty="0">
              <a:solidFill>
                <a:srgbClr val="000000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267744" y="2204864"/>
            <a:ext cx="2357001" cy="792088"/>
          </a:xfrm>
          <a:prstGeom prst="round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</a:rPr>
              <a:t>Increase production</a:t>
            </a:r>
            <a:endParaRPr lang="en-US" sz="1200" b="1" dirty="0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>
            <a:stCxn id="2" idx="2"/>
          </p:cNvCxnSpPr>
          <p:nvPr/>
        </p:nvCxnSpPr>
        <p:spPr>
          <a:xfrm flipH="1">
            <a:off x="2483768" y="2996952"/>
            <a:ext cx="962477" cy="2108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2" idx="2"/>
          </p:cNvCxnSpPr>
          <p:nvPr/>
        </p:nvCxnSpPr>
        <p:spPr>
          <a:xfrm flipH="1">
            <a:off x="3203848" y="2996952"/>
            <a:ext cx="242397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" idx="2"/>
          </p:cNvCxnSpPr>
          <p:nvPr/>
        </p:nvCxnSpPr>
        <p:spPr>
          <a:xfrm>
            <a:off x="3446245" y="2996952"/>
            <a:ext cx="549691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446245" y="2996952"/>
            <a:ext cx="1485795" cy="3282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utoShape 4"/>
          <p:cNvSpPr>
            <a:spLocks noChangeArrowheads="1"/>
          </p:cNvSpPr>
          <p:nvPr/>
        </p:nvSpPr>
        <p:spPr bwMode="auto">
          <a:xfrm flipV="1">
            <a:off x="5516653" y="4149080"/>
            <a:ext cx="1366838" cy="784225"/>
          </a:xfrm>
          <a:prstGeom prst="wedgeRoundRectCallout">
            <a:avLst>
              <a:gd name="adj1" fmla="val 17284"/>
              <a:gd name="adj2" fmla="val 146112"/>
              <a:gd name="adj3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lIns="0" r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200" b="1" dirty="0" smtClean="0">
                <a:solidFill>
                  <a:srgbClr val="000000"/>
                </a:solidFill>
              </a:rPr>
              <a:t>Value addition</a:t>
            </a:r>
            <a:endParaRPr lang="fr-FR" sz="1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76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11" grpId="0" build="allAtOnce" animBg="1"/>
      <p:bldP spid="16" grpId="0" build="allAtOnce" animBg="1"/>
      <p:bldP spid="27" grpId="0" build="allAtOnce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Moving from Analysis to Action</a:t>
            </a:r>
          </a:p>
          <a:p>
            <a:r>
              <a:rPr lang="en-US" b="0" dirty="0" smtClean="0"/>
              <a:t>The 5 Pre-Conditions for Change</a:t>
            </a:r>
            <a:endParaRPr lang="en-US" b="0" dirty="0"/>
          </a:p>
        </p:txBody>
      </p:sp>
      <p:sp>
        <p:nvSpPr>
          <p:cNvPr id="33" name="Freeform 2"/>
          <p:cNvSpPr>
            <a:spLocks/>
          </p:cNvSpPr>
          <p:nvPr/>
        </p:nvSpPr>
        <p:spPr bwMode="auto">
          <a:xfrm>
            <a:off x="3582363" y="2572149"/>
            <a:ext cx="1966152" cy="2231452"/>
          </a:xfrm>
          <a:custGeom>
            <a:avLst/>
            <a:gdLst/>
            <a:ahLst/>
            <a:cxnLst>
              <a:cxn ang="0">
                <a:pos x="519" y="225"/>
              </a:cxn>
              <a:cxn ang="0">
                <a:pos x="501" y="107"/>
              </a:cxn>
              <a:cxn ang="0">
                <a:pos x="564" y="13"/>
              </a:cxn>
              <a:cxn ang="0">
                <a:pos x="708" y="3"/>
              </a:cxn>
              <a:cxn ang="0">
                <a:pos x="779" y="58"/>
              </a:cxn>
              <a:cxn ang="0">
                <a:pos x="795" y="154"/>
              </a:cxn>
              <a:cxn ang="0">
                <a:pos x="781" y="259"/>
              </a:cxn>
              <a:cxn ang="0">
                <a:pos x="852" y="320"/>
              </a:cxn>
              <a:cxn ang="0">
                <a:pos x="958" y="346"/>
              </a:cxn>
              <a:cxn ang="0">
                <a:pos x="1002" y="394"/>
              </a:cxn>
              <a:cxn ang="0">
                <a:pos x="1004" y="462"/>
              </a:cxn>
              <a:cxn ang="0">
                <a:pos x="1045" y="523"/>
              </a:cxn>
              <a:cxn ang="0">
                <a:pos x="1129" y="536"/>
              </a:cxn>
              <a:cxn ang="0">
                <a:pos x="1220" y="530"/>
              </a:cxn>
              <a:cxn ang="0">
                <a:pos x="1276" y="561"/>
              </a:cxn>
              <a:cxn ang="0">
                <a:pos x="1289" y="668"/>
              </a:cxn>
              <a:cxn ang="0">
                <a:pos x="1276" y="812"/>
              </a:cxn>
              <a:cxn ang="0">
                <a:pos x="1219" y="847"/>
              </a:cxn>
              <a:cxn ang="0">
                <a:pos x="1120" y="841"/>
              </a:cxn>
              <a:cxn ang="0">
                <a:pos x="1047" y="853"/>
              </a:cxn>
              <a:cxn ang="0">
                <a:pos x="1006" y="895"/>
              </a:cxn>
              <a:cxn ang="0">
                <a:pos x="1002" y="976"/>
              </a:cxn>
              <a:cxn ang="0">
                <a:pos x="955" y="1032"/>
              </a:cxn>
              <a:cxn ang="0">
                <a:pos x="870" y="1051"/>
              </a:cxn>
              <a:cxn ang="0">
                <a:pos x="795" y="1090"/>
              </a:cxn>
              <a:cxn ang="0">
                <a:pos x="779" y="1171"/>
              </a:cxn>
              <a:cxn ang="0">
                <a:pos x="795" y="1268"/>
              </a:cxn>
              <a:cxn ang="0">
                <a:pos x="760" y="1360"/>
              </a:cxn>
              <a:cxn ang="0">
                <a:pos x="698" y="1408"/>
              </a:cxn>
              <a:cxn ang="0">
                <a:pos x="602" y="1413"/>
              </a:cxn>
              <a:cxn ang="0">
                <a:pos x="530" y="1377"/>
              </a:cxn>
              <a:cxn ang="0">
                <a:pos x="496" y="1308"/>
              </a:cxn>
              <a:cxn ang="0">
                <a:pos x="505" y="1227"/>
              </a:cxn>
              <a:cxn ang="0">
                <a:pos x="510" y="1152"/>
              </a:cxn>
              <a:cxn ang="0">
                <a:pos x="462" y="1100"/>
              </a:cxn>
              <a:cxn ang="0">
                <a:pos x="382" y="1080"/>
              </a:cxn>
              <a:cxn ang="0">
                <a:pos x="306" y="1050"/>
              </a:cxn>
              <a:cxn ang="0">
                <a:pos x="286" y="969"/>
              </a:cxn>
              <a:cxn ang="0">
                <a:pos x="263" y="902"/>
              </a:cxn>
              <a:cxn ang="0">
                <a:pos x="187" y="877"/>
              </a:cxn>
              <a:cxn ang="0">
                <a:pos x="110" y="884"/>
              </a:cxn>
              <a:cxn ang="0">
                <a:pos x="25" y="863"/>
              </a:cxn>
              <a:cxn ang="0">
                <a:pos x="1" y="768"/>
              </a:cxn>
              <a:cxn ang="0">
                <a:pos x="6" y="632"/>
              </a:cxn>
              <a:cxn ang="0">
                <a:pos x="31" y="551"/>
              </a:cxn>
              <a:cxn ang="0">
                <a:pos x="97" y="529"/>
              </a:cxn>
              <a:cxn ang="0">
                <a:pos x="192" y="537"/>
              </a:cxn>
              <a:cxn ang="0">
                <a:pos x="276" y="504"/>
              </a:cxn>
              <a:cxn ang="0">
                <a:pos x="291" y="429"/>
              </a:cxn>
              <a:cxn ang="0">
                <a:pos x="322" y="355"/>
              </a:cxn>
              <a:cxn ang="0">
                <a:pos x="411" y="329"/>
              </a:cxn>
            </a:cxnLst>
            <a:rect l="0" t="0" r="r" b="b"/>
            <a:pathLst>
              <a:path w="1291" h="1415">
                <a:moveTo>
                  <a:pt x="492" y="296"/>
                </a:moveTo>
                <a:lnTo>
                  <a:pt x="505" y="280"/>
                </a:lnTo>
                <a:lnTo>
                  <a:pt x="514" y="265"/>
                </a:lnTo>
                <a:lnTo>
                  <a:pt x="519" y="248"/>
                </a:lnTo>
                <a:lnTo>
                  <a:pt x="519" y="225"/>
                </a:lnTo>
                <a:lnTo>
                  <a:pt x="513" y="199"/>
                </a:lnTo>
                <a:lnTo>
                  <a:pt x="508" y="178"/>
                </a:lnTo>
                <a:lnTo>
                  <a:pt x="501" y="152"/>
                </a:lnTo>
                <a:lnTo>
                  <a:pt x="498" y="124"/>
                </a:lnTo>
                <a:lnTo>
                  <a:pt x="501" y="107"/>
                </a:lnTo>
                <a:lnTo>
                  <a:pt x="506" y="86"/>
                </a:lnTo>
                <a:lnTo>
                  <a:pt x="516" y="64"/>
                </a:lnTo>
                <a:lnTo>
                  <a:pt x="530" y="43"/>
                </a:lnTo>
                <a:lnTo>
                  <a:pt x="548" y="26"/>
                </a:lnTo>
                <a:lnTo>
                  <a:pt x="564" y="13"/>
                </a:lnTo>
                <a:lnTo>
                  <a:pt x="586" y="5"/>
                </a:lnTo>
                <a:lnTo>
                  <a:pt x="612" y="1"/>
                </a:lnTo>
                <a:lnTo>
                  <a:pt x="640" y="0"/>
                </a:lnTo>
                <a:lnTo>
                  <a:pt x="678" y="0"/>
                </a:lnTo>
                <a:lnTo>
                  <a:pt x="708" y="3"/>
                </a:lnTo>
                <a:lnTo>
                  <a:pt x="725" y="9"/>
                </a:lnTo>
                <a:lnTo>
                  <a:pt x="738" y="17"/>
                </a:lnTo>
                <a:lnTo>
                  <a:pt x="752" y="26"/>
                </a:lnTo>
                <a:lnTo>
                  <a:pt x="766" y="40"/>
                </a:lnTo>
                <a:lnTo>
                  <a:pt x="779" y="58"/>
                </a:lnTo>
                <a:lnTo>
                  <a:pt x="789" y="74"/>
                </a:lnTo>
                <a:lnTo>
                  <a:pt x="794" y="88"/>
                </a:lnTo>
                <a:lnTo>
                  <a:pt x="798" y="112"/>
                </a:lnTo>
                <a:lnTo>
                  <a:pt x="798" y="133"/>
                </a:lnTo>
                <a:lnTo>
                  <a:pt x="795" y="154"/>
                </a:lnTo>
                <a:lnTo>
                  <a:pt x="791" y="170"/>
                </a:lnTo>
                <a:lnTo>
                  <a:pt x="786" y="196"/>
                </a:lnTo>
                <a:lnTo>
                  <a:pt x="779" y="223"/>
                </a:lnTo>
                <a:lnTo>
                  <a:pt x="776" y="242"/>
                </a:lnTo>
                <a:lnTo>
                  <a:pt x="781" y="259"/>
                </a:lnTo>
                <a:lnTo>
                  <a:pt x="787" y="271"/>
                </a:lnTo>
                <a:lnTo>
                  <a:pt x="798" y="287"/>
                </a:lnTo>
                <a:lnTo>
                  <a:pt x="814" y="300"/>
                </a:lnTo>
                <a:lnTo>
                  <a:pt x="829" y="311"/>
                </a:lnTo>
                <a:lnTo>
                  <a:pt x="852" y="320"/>
                </a:lnTo>
                <a:lnTo>
                  <a:pt x="874" y="326"/>
                </a:lnTo>
                <a:lnTo>
                  <a:pt x="895" y="331"/>
                </a:lnTo>
                <a:lnTo>
                  <a:pt x="917" y="334"/>
                </a:lnTo>
                <a:lnTo>
                  <a:pt x="940" y="340"/>
                </a:lnTo>
                <a:lnTo>
                  <a:pt x="958" y="346"/>
                </a:lnTo>
                <a:lnTo>
                  <a:pt x="972" y="353"/>
                </a:lnTo>
                <a:lnTo>
                  <a:pt x="983" y="361"/>
                </a:lnTo>
                <a:lnTo>
                  <a:pt x="991" y="370"/>
                </a:lnTo>
                <a:lnTo>
                  <a:pt x="997" y="381"/>
                </a:lnTo>
                <a:lnTo>
                  <a:pt x="1002" y="394"/>
                </a:lnTo>
                <a:lnTo>
                  <a:pt x="1004" y="406"/>
                </a:lnTo>
                <a:lnTo>
                  <a:pt x="1006" y="417"/>
                </a:lnTo>
                <a:lnTo>
                  <a:pt x="1006" y="432"/>
                </a:lnTo>
                <a:lnTo>
                  <a:pt x="1004" y="449"/>
                </a:lnTo>
                <a:lnTo>
                  <a:pt x="1004" y="462"/>
                </a:lnTo>
                <a:lnTo>
                  <a:pt x="1007" y="478"/>
                </a:lnTo>
                <a:lnTo>
                  <a:pt x="1014" y="492"/>
                </a:lnTo>
                <a:lnTo>
                  <a:pt x="1022" y="504"/>
                </a:lnTo>
                <a:lnTo>
                  <a:pt x="1032" y="513"/>
                </a:lnTo>
                <a:lnTo>
                  <a:pt x="1045" y="523"/>
                </a:lnTo>
                <a:lnTo>
                  <a:pt x="1058" y="529"/>
                </a:lnTo>
                <a:lnTo>
                  <a:pt x="1078" y="534"/>
                </a:lnTo>
                <a:lnTo>
                  <a:pt x="1095" y="536"/>
                </a:lnTo>
                <a:lnTo>
                  <a:pt x="1111" y="537"/>
                </a:lnTo>
                <a:lnTo>
                  <a:pt x="1129" y="536"/>
                </a:lnTo>
                <a:lnTo>
                  <a:pt x="1151" y="534"/>
                </a:lnTo>
                <a:lnTo>
                  <a:pt x="1168" y="532"/>
                </a:lnTo>
                <a:lnTo>
                  <a:pt x="1185" y="530"/>
                </a:lnTo>
                <a:lnTo>
                  <a:pt x="1201" y="529"/>
                </a:lnTo>
                <a:lnTo>
                  <a:pt x="1220" y="530"/>
                </a:lnTo>
                <a:lnTo>
                  <a:pt x="1230" y="532"/>
                </a:lnTo>
                <a:lnTo>
                  <a:pt x="1244" y="536"/>
                </a:lnTo>
                <a:lnTo>
                  <a:pt x="1255" y="542"/>
                </a:lnTo>
                <a:lnTo>
                  <a:pt x="1267" y="551"/>
                </a:lnTo>
                <a:lnTo>
                  <a:pt x="1276" y="561"/>
                </a:lnTo>
                <a:lnTo>
                  <a:pt x="1283" y="576"/>
                </a:lnTo>
                <a:lnTo>
                  <a:pt x="1286" y="589"/>
                </a:lnTo>
                <a:lnTo>
                  <a:pt x="1288" y="605"/>
                </a:lnTo>
                <a:lnTo>
                  <a:pt x="1290" y="634"/>
                </a:lnTo>
                <a:lnTo>
                  <a:pt x="1289" y="668"/>
                </a:lnTo>
                <a:lnTo>
                  <a:pt x="1290" y="704"/>
                </a:lnTo>
                <a:lnTo>
                  <a:pt x="1287" y="747"/>
                </a:lnTo>
                <a:lnTo>
                  <a:pt x="1284" y="776"/>
                </a:lnTo>
                <a:lnTo>
                  <a:pt x="1281" y="799"/>
                </a:lnTo>
                <a:lnTo>
                  <a:pt x="1276" y="812"/>
                </a:lnTo>
                <a:lnTo>
                  <a:pt x="1268" y="824"/>
                </a:lnTo>
                <a:lnTo>
                  <a:pt x="1259" y="832"/>
                </a:lnTo>
                <a:lnTo>
                  <a:pt x="1247" y="839"/>
                </a:lnTo>
                <a:lnTo>
                  <a:pt x="1232" y="844"/>
                </a:lnTo>
                <a:lnTo>
                  <a:pt x="1219" y="847"/>
                </a:lnTo>
                <a:lnTo>
                  <a:pt x="1194" y="848"/>
                </a:lnTo>
                <a:lnTo>
                  <a:pt x="1172" y="847"/>
                </a:lnTo>
                <a:lnTo>
                  <a:pt x="1154" y="843"/>
                </a:lnTo>
                <a:lnTo>
                  <a:pt x="1138" y="842"/>
                </a:lnTo>
                <a:lnTo>
                  <a:pt x="1120" y="841"/>
                </a:lnTo>
                <a:lnTo>
                  <a:pt x="1104" y="841"/>
                </a:lnTo>
                <a:lnTo>
                  <a:pt x="1090" y="842"/>
                </a:lnTo>
                <a:lnTo>
                  <a:pt x="1075" y="844"/>
                </a:lnTo>
                <a:lnTo>
                  <a:pt x="1057" y="849"/>
                </a:lnTo>
                <a:lnTo>
                  <a:pt x="1047" y="853"/>
                </a:lnTo>
                <a:lnTo>
                  <a:pt x="1038" y="857"/>
                </a:lnTo>
                <a:lnTo>
                  <a:pt x="1026" y="865"/>
                </a:lnTo>
                <a:lnTo>
                  <a:pt x="1018" y="875"/>
                </a:lnTo>
                <a:lnTo>
                  <a:pt x="1012" y="884"/>
                </a:lnTo>
                <a:lnTo>
                  <a:pt x="1006" y="895"/>
                </a:lnTo>
                <a:lnTo>
                  <a:pt x="1003" y="906"/>
                </a:lnTo>
                <a:lnTo>
                  <a:pt x="1002" y="918"/>
                </a:lnTo>
                <a:lnTo>
                  <a:pt x="1003" y="931"/>
                </a:lnTo>
                <a:lnTo>
                  <a:pt x="1003" y="953"/>
                </a:lnTo>
                <a:lnTo>
                  <a:pt x="1002" y="976"/>
                </a:lnTo>
                <a:lnTo>
                  <a:pt x="996" y="993"/>
                </a:lnTo>
                <a:lnTo>
                  <a:pt x="990" y="1007"/>
                </a:lnTo>
                <a:lnTo>
                  <a:pt x="981" y="1017"/>
                </a:lnTo>
                <a:lnTo>
                  <a:pt x="968" y="1025"/>
                </a:lnTo>
                <a:lnTo>
                  <a:pt x="955" y="1032"/>
                </a:lnTo>
                <a:lnTo>
                  <a:pt x="940" y="1036"/>
                </a:lnTo>
                <a:lnTo>
                  <a:pt x="921" y="1040"/>
                </a:lnTo>
                <a:lnTo>
                  <a:pt x="905" y="1045"/>
                </a:lnTo>
                <a:lnTo>
                  <a:pt x="886" y="1048"/>
                </a:lnTo>
                <a:lnTo>
                  <a:pt x="870" y="1051"/>
                </a:lnTo>
                <a:lnTo>
                  <a:pt x="852" y="1055"/>
                </a:lnTo>
                <a:lnTo>
                  <a:pt x="837" y="1062"/>
                </a:lnTo>
                <a:lnTo>
                  <a:pt x="821" y="1069"/>
                </a:lnTo>
                <a:lnTo>
                  <a:pt x="806" y="1078"/>
                </a:lnTo>
                <a:lnTo>
                  <a:pt x="795" y="1090"/>
                </a:lnTo>
                <a:lnTo>
                  <a:pt x="785" y="1104"/>
                </a:lnTo>
                <a:lnTo>
                  <a:pt x="777" y="1121"/>
                </a:lnTo>
                <a:lnTo>
                  <a:pt x="775" y="1136"/>
                </a:lnTo>
                <a:lnTo>
                  <a:pt x="776" y="1154"/>
                </a:lnTo>
                <a:lnTo>
                  <a:pt x="779" y="1171"/>
                </a:lnTo>
                <a:lnTo>
                  <a:pt x="784" y="1188"/>
                </a:lnTo>
                <a:lnTo>
                  <a:pt x="788" y="1207"/>
                </a:lnTo>
                <a:lnTo>
                  <a:pt x="791" y="1224"/>
                </a:lnTo>
                <a:lnTo>
                  <a:pt x="795" y="1246"/>
                </a:lnTo>
                <a:lnTo>
                  <a:pt x="795" y="1268"/>
                </a:lnTo>
                <a:lnTo>
                  <a:pt x="790" y="1290"/>
                </a:lnTo>
                <a:lnTo>
                  <a:pt x="785" y="1307"/>
                </a:lnTo>
                <a:lnTo>
                  <a:pt x="779" y="1324"/>
                </a:lnTo>
                <a:lnTo>
                  <a:pt x="771" y="1340"/>
                </a:lnTo>
                <a:lnTo>
                  <a:pt x="760" y="1360"/>
                </a:lnTo>
                <a:lnTo>
                  <a:pt x="748" y="1373"/>
                </a:lnTo>
                <a:lnTo>
                  <a:pt x="738" y="1382"/>
                </a:lnTo>
                <a:lnTo>
                  <a:pt x="725" y="1393"/>
                </a:lnTo>
                <a:lnTo>
                  <a:pt x="711" y="1403"/>
                </a:lnTo>
                <a:lnTo>
                  <a:pt x="698" y="1408"/>
                </a:lnTo>
                <a:lnTo>
                  <a:pt x="686" y="1411"/>
                </a:lnTo>
                <a:lnTo>
                  <a:pt x="666" y="1413"/>
                </a:lnTo>
                <a:lnTo>
                  <a:pt x="643" y="1414"/>
                </a:lnTo>
                <a:lnTo>
                  <a:pt x="615" y="1413"/>
                </a:lnTo>
                <a:lnTo>
                  <a:pt x="602" y="1413"/>
                </a:lnTo>
                <a:lnTo>
                  <a:pt x="585" y="1410"/>
                </a:lnTo>
                <a:lnTo>
                  <a:pt x="567" y="1405"/>
                </a:lnTo>
                <a:lnTo>
                  <a:pt x="551" y="1396"/>
                </a:lnTo>
                <a:lnTo>
                  <a:pt x="541" y="1388"/>
                </a:lnTo>
                <a:lnTo>
                  <a:pt x="530" y="1377"/>
                </a:lnTo>
                <a:lnTo>
                  <a:pt x="521" y="1367"/>
                </a:lnTo>
                <a:lnTo>
                  <a:pt x="512" y="1354"/>
                </a:lnTo>
                <a:lnTo>
                  <a:pt x="505" y="1341"/>
                </a:lnTo>
                <a:lnTo>
                  <a:pt x="499" y="1325"/>
                </a:lnTo>
                <a:lnTo>
                  <a:pt x="496" y="1308"/>
                </a:lnTo>
                <a:lnTo>
                  <a:pt x="495" y="1295"/>
                </a:lnTo>
                <a:lnTo>
                  <a:pt x="495" y="1277"/>
                </a:lnTo>
                <a:lnTo>
                  <a:pt x="496" y="1262"/>
                </a:lnTo>
                <a:lnTo>
                  <a:pt x="501" y="1246"/>
                </a:lnTo>
                <a:lnTo>
                  <a:pt x="505" y="1227"/>
                </a:lnTo>
                <a:lnTo>
                  <a:pt x="510" y="1209"/>
                </a:lnTo>
                <a:lnTo>
                  <a:pt x="513" y="1193"/>
                </a:lnTo>
                <a:lnTo>
                  <a:pt x="514" y="1178"/>
                </a:lnTo>
                <a:lnTo>
                  <a:pt x="513" y="1166"/>
                </a:lnTo>
                <a:lnTo>
                  <a:pt x="510" y="1152"/>
                </a:lnTo>
                <a:lnTo>
                  <a:pt x="502" y="1137"/>
                </a:lnTo>
                <a:lnTo>
                  <a:pt x="494" y="1127"/>
                </a:lnTo>
                <a:lnTo>
                  <a:pt x="484" y="1116"/>
                </a:lnTo>
                <a:lnTo>
                  <a:pt x="473" y="1108"/>
                </a:lnTo>
                <a:lnTo>
                  <a:pt x="462" y="1100"/>
                </a:lnTo>
                <a:lnTo>
                  <a:pt x="445" y="1094"/>
                </a:lnTo>
                <a:lnTo>
                  <a:pt x="431" y="1090"/>
                </a:lnTo>
                <a:lnTo>
                  <a:pt x="413" y="1086"/>
                </a:lnTo>
                <a:lnTo>
                  <a:pt x="397" y="1084"/>
                </a:lnTo>
                <a:lnTo>
                  <a:pt x="382" y="1080"/>
                </a:lnTo>
                <a:lnTo>
                  <a:pt x="364" y="1076"/>
                </a:lnTo>
                <a:lnTo>
                  <a:pt x="349" y="1070"/>
                </a:lnTo>
                <a:lnTo>
                  <a:pt x="331" y="1065"/>
                </a:lnTo>
                <a:lnTo>
                  <a:pt x="317" y="1059"/>
                </a:lnTo>
                <a:lnTo>
                  <a:pt x="306" y="1050"/>
                </a:lnTo>
                <a:lnTo>
                  <a:pt x="297" y="1038"/>
                </a:lnTo>
                <a:lnTo>
                  <a:pt x="291" y="1023"/>
                </a:lnTo>
                <a:lnTo>
                  <a:pt x="286" y="1003"/>
                </a:lnTo>
                <a:lnTo>
                  <a:pt x="285" y="987"/>
                </a:lnTo>
                <a:lnTo>
                  <a:pt x="286" y="969"/>
                </a:lnTo>
                <a:lnTo>
                  <a:pt x="288" y="955"/>
                </a:lnTo>
                <a:lnTo>
                  <a:pt x="286" y="938"/>
                </a:lnTo>
                <a:lnTo>
                  <a:pt x="281" y="925"/>
                </a:lnTo>
                <a:lnTo>
                  <a:pt x="272" y="911"/>
                </a:lnTo>
                <a:lnTo>
                  <a:pt x="263" y="902"/>
                </a:lnTo>
                <a:lnTo>
                  <a:pt x="252" y="893"/>
                </a:lnTo>
                <a:lnTo>
                  <a:pt x="237" y="887"/>
                </a:lnTo>
                <a:lnTo>
                  <a:pt x="220" y="881"/>
                </a:lnTo>
                <a:lnTo>
                  <a:pt x="202" y="879"/>
                </a:lnTo>
                <a:lnTo>
                  <a:pt x="187" y="877"/>
                </a:lnTo>
                <a:lnTo>
                  <a:pt x="170" y="877"/>
                </a:lnTo>
                <a:lnTo>
                  <a:pt x="155" y="879"/>
                </a:lnTo>
                <a:lnTo>
                  <a:pt x="140" y="880"/>
                </a:lnTo>
                <a:lnTo>
                  <a:pt x="125" y="882"/>
                </a:lnTo>
                <a:lnTo>
                  <a:pt x="110" y="884"/>
                </a:lnTo>
                <a:lnTo>
                  <a:pt x="85" y="884"/>
                </a:lnTo>
                <a:lnTo>
                  <a:pt x="69" y="883"/>
                </a:lnTo>
                <a:lnTo>
                  <a:pt x="50" y="879"/>
                </a:lnTo>
                <a:lnTo>
                  <a:pt x="38" y="873"/>
                </a:lnTo>
                <a:lnTo>
                  <a:pt x="25" y="863"/>
                </a:lnTo>
                <a:lnTo>
                  <a:pt x="16" y="852"/>
                </a:lnTo>
                <a:lnTo>
                  <a:pt x="10" y="839"/>
                </a:lnTo>
                <a:lnTo>
                  <a:pt x="3" y="816"/>
                </a:lnTo>
                <a:lnTo>
                  <a:pt x="2" y="792"/>
                </a:lnTo>
                <a:lnTo>
                  <a:pt x="1" y="768"/>
                </a:lnTo>
                <a:lnTo>
                  <a:pt x="0" y="738"/>
                </a:lnTo>
                <a:lnTo>
                  <a:pt x="2" y="712"/>
                </a:lnTo>
                <a:lnTo>
                  <a:pt x="3" y="683"/>
                </a:lnTo>
                <a:lnTo>
                  <a:pt x="4" y="658"/>
                </a:lnTo>
                <a:lnTo>
                  <a:pt x="6" y="632"/>
                </a:lnTo>
                <a:lnTo>
                  <a:pt x="9" y="612"/>
                </a:lnTo>
                <a:lnTo>
                  <a:pt x="12" y="590"/>
                </a:lnTo>
                <a:lnTo>
                  <a:pt x="16" y="573"/>
                </a:lnTo>
                <a:lnTo>
                  <a:pt x="22" y="562"/>
                </a:lnTo>
                <a:lnTo>
                  <a:pt x="31" y="551"/>
                </a:lnTo>
                <a:lnTo>
                  <a:pt x="40" y="544"/>
                </a:lnTo>
                <a:lnTo>
                  <a:pt x="52" y="536"/>
                </a:lnTo>
                <a:lnTo>
                  <a:pt x="64" y="533"/>
                </a:lnTo>
                <a:lnTo>
                  <a:pt x="79" y="530"/>
                </a:lnTo>
                <a:lnTo>
                  <a:pt x="97" y="529"/>
                </a:lnTo>
                <a:lnTo>
                  <a:pt x="113" y="530"/>
                </a:lnTo>
                <a:lnTo>
                  <a:pt x="135" y="533"/>
                </a:lnTo>
                <a:lnTo>
                  <a:pt x="154" y="535"/>
                </a:lnTo>
                <a:lnTo>
                  <a:pt x="170" y="536"/>
                </a:lnTo>
                <a:lnTo>
                  <a:pt x="192" y="537"/>
                </a:lnTo>
                <a:lnTo>
                  <a:pt x="215" y="534"/>
                </a:lnTo>
                <a:lnTo>
                  <a:pt x="234" y="529"/>
                </a:lnTo>
                <a:lnTo>
                  <a:pt x="252" y="522"/>
                </a:lnTo>
                <a:lnTo>
                  <a:pt x="264" y="515"/>
                </a:lnTo>
                <a:lnTo>
                  <a:pt x="276" y="504"/>
                </a:lnTo>
                <a:lnTo>
                  <a:pt x="285" y="490"/>
                </a:lnTo>
                <a:lnTo>
                  <a:pt x="291" y="476"/>
                </a:lnTo>
                <a:lnTo>
                  <a:pt x="293" y="461"/>
                </a:lnTo>
                <a:lnTo>
                  <a:pt x="292" y="450"/>
                </a:lnTo>
                <a:lnTo>
                  <a:pt x="291" y="429"/>
                </a:lnTo>
                <a:lnTo>
                  <a:pt x="292" y="408"/>
                </a:lnTo>
                <a:lnTo>
                  <a:pt x="296" y="392"/>
                </a:lnTo>
                <a:lnTo>
                  <a:pt x="301" y="377"/>
                </a:lnTo>
                <a:lnTo>
                  <a:pt x="308" y="366"/>
                </a:lnTo>
                <a:lnTo>
                  <a:pt x="322" y="355"/>
                </a:lnTo>
                <a:lnTo>
                  <a:pt x="337" y="347"/>
                </a:lnTo>
                <a:lnTo>
                  <a:pt x="356" y="341"/>
                </a:lnTo>
                <a:lnTo>
                  <a:pt x="375" y="336"/>
                </a:lnTo>
                <a:lnTo>
                  <a:pt x="391" y="332"/>
                </a:lnTo>
                <a:lnTo>
                  <a:pt x="411" y="329"/>
                </a:lnTo>
                <a:lnTo>
                  <a:pt x="430" y="325"/>
                </a:lnTo>
                <a:lnTo>
                  <a:pt x="452" y="319"/>
                </a:lnTo>
                <a:lnTo>
                  <a:pt x="474" y="310"/>
                </a:lnTo>
                <a:lnTo>
                  <a:pt x="492" y="296"/>
                </a:lnTo>
              </a:path>
            </a:pathLst>
          </a:custGeom>
          <a:solidFill>
            <a:srgbClr val="00808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34" name="Freeform 3"/>
          <p:cNvSpPr>
            <a:spLocks/>
          </p:cNvSpPr>
          <p:nvPr/>
        </p:nvSpPr>
        <p:spPr bwMode="auto">
          <a:xfrm>
            <a:off x="2354186" y="1676400"/>
            <a:ext cx="1771854" cy="1488808"/>
          </a:xfrm>
          <a:custGeom>
            <a:avLst/>
            <a:gdLst/>
            <a:ahLst/>
            <a:cxnLst>
              <a:cxn ang="0">
                <a:pos x="1162" y="0"/>
              </a:cxn>
              <a:cxn ang="0">
                <a:pos x="1" y="943"/>
              </a:cxn>
              <a:cxn ang="0">
                <a:pos x="109" y="925"/>
              </a:cxn>
              <a:cxn ang="0">
                <a:pos x="106" y="894"/>
              </a:cxn>
              <a:cxn ang="0">
                <a:pos x="94" y="852"/>
              </a:cxn>
              <a:cxn ang="0">
                <a:pos x="90" y="818"/>
              </a:cxn>
              <a:cxn ang="0">
                <a:pos x="98" y="783"/>
              </a:cxn>
              <a:cxn ang="0">
                <a:pos x="122" y="752"/>
              </a:cxn>
              <a:cxn ang="0">
                <a:pos x="152" y="730"/>
              </a:cxn>
              <a:cxn ang="0">
                <a:pos x="189" y="719"/>
              </a:cxn>
              <a:cxn ang="0">
                <a:pos x="241" y="720"/>
              </a:cxn>
              <a:cxn ang="0">
                <a:pos x="275" y="727"/>
              </a:cxn>
              <a:cxn ang="0">
                <a:pos x="309" y="751"/>
              </a:cxn>
              <a:cxn ang="0">
                <a:pos x="332" y="781"/>
              </a:cxn>
              <a:cxn ang="0">
                <a:pos x="342" y="812"/>
              </a:cxn>
              <a:cxn ang="0">
                <a:pos x="340" y="846"/>
              </a:cxn>
              <a:cxn ang="0">
                <a:pos x="332" y="877"/>
              </a:cxn>
              <a:cxn ang="0">
                <a:pos x="324" y="909"/>
              </a:cxn>
              <a:cxn ang="0">
                <a:pos x="328" y="939"/>
              </a:cxn>
              <a:cxn ang="0">
                <a:pos x="520" y="906"/>
              </a:cxn>
              <a:cxn ang="0">
                <a:pos x="522" y="864"/>
              </a:cxn>
              <a:cxn ang="0">
                <a:pos x="525" y="829"/>
              </a:cxn>
              <a:cxn ang="0">
                <a:pos x="534" y="799"/>
              </a:cxn>
              <a:cxn ang="0">
                <a:pos x="551" y="779"/>
              </a:cxn>
              <a:cxn ang="0">
                <a:pos x="575" y="768"/>
              </a:cxn>
              <a:cxn ang="0">
                <a:pos x="604" y="764"/>
              </a:cxn>
              <a:cxn ang="0">
                <a:pos x="637" y="766"/>
              </a:cxn>
              <a:cxn ang="0">
                <a:pos x="667" y="769"/>
              </a:cxn>
              <a:cxn ang="0">
                <a:pos x="705" y="771"/>
              </a:cxn>
              <a:cxn ang="0">
                <a:pos x="739" y="766"/>
              </a:cxn>
              <a:cxn ang="0">
                <a:pos x="770" y="754"/>
              </a:cxn>
              <a:cxn ang="0">
                <a:pos x="793" y="733"/>
              </a:cxn>
              <a:cxn ang="0">
                <a:pos x="806" y="707"/>
              </a:cxn>
              <a:cxn ang="0">
                <a:pos x="806" y="677"/>
              </a:cxn>
              <a:cxn ang="0">
                <a:pos x="806" y="644"/>
              </a:cxn>
              <a:cxn ang="0">
                <a:pos x="813" y="617"/>
              </a:cxn>
              <a:cxn ang="0">
                <a:pos x="827" y="595"/>
              </a:cxn>
              <a:cxn ang="0">
                <a:pos x="856" y="580"/>
              </a:cxn>
              <a:cxn ang="0">
                <a:pos x="887" y="571"/>
              </a:cxn>
              <a:cxn ang="0">
                <a:pos x="924" y="563"/>
              </a:cxn>
              <a:cxn ang="0">
                <a:pos x="957" y="555"/>
              </a:cxn>
              <a:cxn ang="0">
                <a:pos x="986" y="544"/>
              </a:cxn>
              <a:cxn ang="0">
                <a:pos x="1007" y="528"/>
              </a:cxn>
              <a:cxn ang="0">
                <a:pos x="1025" y="503"/>
              </a:cxn>
              <a:cxn ang="0">
                <a:pos x="1034" y="472"/>
              </a:cxn>
              <a:cxn ang="0">
                <a:pos x="1030" y="439"/>
              </a:cxn>
              <a:cxn ang="0">
                <a:pos x="1020" y="399"/>
              </a:cxn>
              <a:cxn ang="0">
                <a:pos x="1014" y="365"/>
              </a:cxn>
              <a:cxn ang="0">
                <a:pos x="1016" y="332"/>
              </a:cxn>
              <a:cxn ang="0">
                <a:pos x="1026" y="304"/>
              </a:cxn>
              <a:cxn ang="0">
                <a:pos x="1043" y="279"/>
              </a:cxn>
              <a:cxn ang="0">
                <a:pos x="1068" y="255"/>
              </a:cxn>
              <a:cxn ang="0">
                <a:pos x="1097" y="241"/>
              </a:cxn>
              <a:cxn ang="0">
                <a:pos x="1126" y="235"/>
              </a:cxn>
              <a:cxn ang="0">
                <a:pos x="1162" y="235"/>
              </a:cxn>
            </a:cxnLst>
            <a:rect l="0" t="0" r="r" b="b"/>
            <a:pathLst>
              <a:path w="1163" h="944">
                <a:moveTo>
                  <a:pt x="1162" y="235"/>
                </a:moveTo>
                <a:lnTo>
                  <a:pt x="1162" y="0"/>
                </a:lnTo>
                <a:lnTo>
                  <a:pt x="0" y="0"/>
                </a:lnTo>
                <a:lnTo>
                  <a:pt x="1" y="943"/>
                </a:lnTo>
                <a:lnTo>
                  <a:pt x="104" y="943"/>
                </a:lnTo>
                <a:lnTo>
                  <a:pt x="109" y="925"/>
                </a:lnTo>
                <a:lnTo>
                  <a:pt x="109" y="912"/>
                </a:lnTo>
                <a:lnTo>
                  <a:pt x="106" y="894"/>
                </a:lnTo>
                <a:lnTo>
                  <a:pt x="100" y="875"/>
                </a:lnTo>
                <a:lnTo>
                  <a:pt x="94" y="852"/>
                </a:lnTo>
                <a:lnTo>
                  <a:pt x="91" y="834"/>
                </a:lnTo>
                <a:lnTo>
                  <a:pt x="90" y="818"/>
                </a:lnTo>
                <a:lnTo>
                  <a:pt x="93" y="800"/>
                </a:lnTo>
                <a:lnTo>
                  <a:pt x="98" y="783"/>
                </a:lnTo>
                <a:lnTo>
                  <a:pt x="109" y="766"/>
                </a:lnTo>
                <a:lnTo>
                  <a:pt x="122" y="752"/>
                </a:lnTo>
                <a:lnTo>
                  <a:pt x="136" y="739"/>
                </a:lnTo>
                <a:lnTo>
                  <a:pt x="152" y="730"/>
                </a:lnTo>
                <a:lnTo>
                  <a:pt x="171" y="722"/>
                </a:lnTo>
                <a:lnTo>
                  <a:pt x="189" y="719"/>
                </a:lnTo>
                <a:lnTo>
                  <a:pt x="213" y="718"/>
                </a:lnTo>
                <a:lnTo>
                  <a:pt x="241" y="720"/>
                </a:lnTo>
                <a:lnTo>
                  <a:pt x="259" y="722"/>
                </a:lnTo>
                <a:lnTo>
                  <a:pt x="275" y="727"/>
                </a:lnTo>
                <a:lnTo>
                  <a:pt x="290" y="736"/>
                </a:lnTo>
                <a:lnTo>
                  <a:pt x="309" y="751"/>
                </a:lnTo>
                <a:lnTo>
                  <a:pt x="321" y="765"/>
                </a:lnTo>
                <a:lnTo>
                  <a:pt x="332" y="781"/>
                </a:lnTo>
                <a:lnTo>
                  <a:pt x="338" y="797"/>
                </a:lnTo>
                <a:lnTo>
                  <a:pt x="342" y="812"/>
                </a:lnTo>
                <a:lnTo>
                  <a:pt x="342" y="829"/>
                </a:lnTo>
                <a:lnTo>
                  <a:pt x="340" y="846"/>
                </a:lnTo>
                <a:lnTo>
                  <a:pt x="336" y="862"/>
                </a:lnTo>
                <a:lnTo>
                  <a:pt x="332" y="877"/>
                </a:lnTo>
                <a:lnTo>
                  <a:pt x="327" y="893"/>
                </a:lnTo>
                <a:lnTo>
                  <a:pt x="324" y="909"/>
                </a:lnTo>
                <a:lnTo>
                  <a:pt x="324" y="923"/>
                </a:lnTo>
                <a:lnTo>
                  <a:pt x="328" y="939"/>
                </a:lnTo>
                <a:lnTo>
                  <a:pt x="522" y="939"/>
                </a:lnTo>
                <a:lnTo>
                  <a:pt x="520" y="906"/>
                </a:lnTo>
                <a:lnTo>
                  <a:pt x="522" y="882"/>
                </a:lnTo>
                <a:lnTo>
                  <a:pt x="522" y="864"/>
                </a:lnTo>
                <a:lnTo>
                  <a:pt x="523" y="847"/>
                </a:lnTo>
                <a:lnTo>
                  <a:pt x="525" y="829"/>
                </a:lnTo>
                <a:lnTo>
                  <a:pt x="529" y="811"/>
                </a:lnTo>
                <a:lnTo>
                  <a:pt x="534" y="799"/>
                </a:lnTo>
                <a:lnTo>
                  <a:pt x="541" y="788"/>
                </a:lnTo>
                <a:lnTo>
                  <a:pt x="551" y="779"/>
                </a:lnTo>
                <a:lnTo>
                  <a:pt x="562" y="772"/>
                </a:lnTo>
                <a:lnTo>
                  <a:pt x="575" y="768"/>
                </a:lnTo>
                <a:lnTo>
                  <a:pt x="591" y="765"/>
                </a:lnTo>
                <a:lnTo>
                  <a:pt x="604" y="764"/>
                </a:lnTo>
                <a:lnTo>
                  <a:pt x="621" y="764"/>
                </a:lnTo>
                <a:lnTo>
                  <a:pt x="637" y="766"/>
                </a:lnTo>
                <a:lnTo>
                  <a:pt x="650" y="768"/>
                </a:lnTo>
                <a:lnTo>
                  <a:pt x="667" y="769"/>
                </a:lnTo>
                <a:lnTo>
                  <a:pt x="685" y="771"/>
                </a:lnTo>
                <a:lnTo>
                  <a:pt x="705" y="771"/>
                </a:lnTo>
                <a:lnTo>
                  <a:pt x="722" y="769"/>
                </a:lnTo>
                <a:lnTo>
                  <a:pt x="739" y="766"/>
                </a:lnTo>
                <a:lnTo>
                  <a:pt x="757" y="761"/>
                </a:lnTo>
                <a:lnTo>
                  <a:pt x="770" y="754"/>
                </a:lnTo>
                <a:lnTo>
                  <a:pt x="784" y="745"/>
                </a:lnTo>
                <a:lnTo>
                  <a:pt x="793" y="733"/>
                </a:lnTo>
                <a:lnTo>
                  <a:pt x="802" y="720"/>
                </a:lnTo>
                <a:lnTo>
                  <a:pt x="806" y="707"/>
                </a:lnTo>
                <a:lnTo>
                  <a:pt x="808" y="692"/>
                </a:lnTo>
                <a:lnTo>
                  <a:pt x="806" y="677"/>
                </a:lnTo>
                <a:lnTo>
                  <a:pt x="805" y="661"/>
                </a:lnTo>
                <a:lnTo>
                  <a:pt x="806" y="644"/>
                </a:lnTo>
                <a:lnTo>
                  <a:pt x="809" y="631"/>
                </a:lnTo>
                <a:lnTo>
                  <a:pt x="813" y="617"/>
                </a:lnTo>
                <a:lnTo>
                  <a:pt x="819" y="604"/>
                </a:lnTo>
                <a:lnTo>
                  <a:pt x="827" y="595"/>
                </a:lnTo>
                <a:lnTo>
                  <a:pt x="840" y="586"/>
                </a:lnTo>
                <a:lnTo>
                  <a:pt x="856" y="580"/>
                </a:lnTo>
                <a:lnTo>
                  <a:pt x="872" y="575"/>
                </a:lnTo>
                <a:lnTo>
                  <a:pt x="887" y="571"/>
                </a:lnTo>
                <a:lnTo>
                  <a:pt x="903" y="567"/>
                </a:lnTo>
                <a:lnTo>
                  <a:pt x="924" y="563"/>
                </a:lnTo>
                <a:lnTo>
                  <a:pt x="940" y="560"/>
                </a:lnTo>
                <a:lnTo>
                  <a:pt x="957" y="555"/>
                </a:lnTo>
                <a:lnTo>
                  <a:pt x="972" y="550"/>
                </a:lnTo>
                <a:lnTo>
                  <a:pt x="986" y="544"/>
                </a:lnTo>
                <a:lnTo>
                  <a:pt x="997" y="536"/>
                </a:lnTo>
                <a:lnTo>
                  <a:pt x="1007" y="528"/>
                </a:lnTo>
                <a:lnTo>
                  <a:pt x="1018" y="515"/>
                </a:lnTo>
                <a:lnTo>
                  <a:pt x="1025" y="503"/>
                </a:lnTo>
                <a:lnTo>
                  <a:pt x="1031" y="489"/>
                </a:lnTo>
                <a:lnTo>
                  <a:pt x="1034" y="472"/>
                </a:lnTo>
                <a:lnTo>
                  <a:pt x="1032" y="455"/>
                </a:lnTo>
                <a:lnTo>
                  <a:pt x="1030" y="439"/>
                </a:lnTo>
                <a:lnTo>
                  <a:pt x="1025" y="420"/>
                </a:lnTo>
                <a:lnTo>
                  <a:pt x="1020" y="399"/>
                </a:lnTo>
                <a:lnTo>
                  <a:pt x="1015" y="380"/>
                </a:lnTo>
                <a:lnTo>
                  <a:pt x="1014" y="365"/>
                </a:lnTo>
                <a:lnTo>
                  <a:pt x="1014" y="351"/>
                </a:lnTo>
                <a:lnTo>
                  <a:pt x="1016" y="332"/>
                </a:lnTo>
                <a:lnTo>
                  <a:pt x="1021" y="316"/>
                </a:lnTo>
                <a:lnTo>
                  <a:pt x="1026" y="304"/>
                </a:lnTo>
                <a:lnTo>
                  <a:pt x="1033" y="292"/>
                </a:lnTo>
                <a:lnTo>
                  <a:pt x="1043" y="279"/>
                </a:lnTo>
                <a:lnTo>
                  <a:pt x="1054" y="266"/>
                </a:lnTo>
                <a:lnTo>
                  <a:pt x="1068" y="255"/>
                </a:lnTo>
                <a:lnTo>
                  <a:pt x="1083" y="246"/>
                </a:lnTo>
                <a:lnTo>
                  <a:pt x="1097" y="241"/>
                </a:lnTo>
                <a:lnTo>
                  <a:pt x="1111" y="237"/>
                </a:lnTo>
                <a:lnTo>
                  <a:pt x="1126" y="235"/>
                </a:lnTo>
                <a:lnTo>
                  <a:pt x="1144" y="235"/>
                </a:lnTo>
                <a:lnTo>
                  <a:pt x="1162" y="235"/>
                </a:lnTo>
              </a:path>
            </a:pathLst>
          </a:custGeom>
          <a:solidFill>
            <a:schemeClr val="hlink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2553832" y="1898137"/>
            <a:ext cx="3834264" cy="637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36" name="Freeform 5"/>
          <p:cNvSpPr>
            <a:spLocks/>
          </p:cNvSpPr>
          <p:nvPr/>
        </p:nvSpPr>
        <p:spPr bwMode="auto">
          <a:xfrm>
            <a:off x="5120703" y="1676400"/>
            <a:ext cx="1762941" cy="177917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57" y="900"/>
              </a:cxn>
              <a:cxn ang="0">
                <a:pos x="1053" y="908"/>
              </a:cxn>
              <a:cxn ang="0">
                <a:pos x="1050" y="928"/>
              </a:cxn>
              <a:cxn ang="0">
                <a:pos x="1055" y="953"/>
              </a:cxn>
              <a:cxn ang="0">
                <a:pos x="1063" y="983"/>
              </a:cxn>
              <a:cxn ang="0">
                <a:pos x="1068" y="1012"/>
              </a:cxn>
              <a:cxn ang="0">
                <a:pos x="1066" y="1039"/>
              </a:cxn>
              <a:cxn ang="0">
                <a:pos x="1058" y="1066"/>
              </a:cxn>
              <a:cxn ang="0">
                <a:pos x="1039" y="1089"/>
              </a:cxn>
              <a:cxn ang="0">
                <a:pos x="1018" y="1107"/>
              </a:cxn>
              <a:cxn ang="0">
                <a:pos x="992" y="1119"/>
              </a:cxn>
              <a:cxn ang="0">
                <a:pos x="958" y="1126"/>
              </a:cxn>
              <a:cxn ang="0">
                <a:pos x="929" y="1127"/>
              </a:cxn>
              <a:cxn ang="0">
                <a:pos x="904" y="1124"/>
              </a:cxn>
              <a:cxn ang="0">
                <a:pos x="878" y="1116"/>
              </a:cxn>
              <a:cxn ang="0">
                <a:pos x="857" y="1102"/>
              </a:cxn>
              <a:cxn ang="0">
                <a:pos x="837" y="1081"/>
              </a:cxn>
              <a:cxn ang="0">
                <a:pos x="821" y="1057"/>
              </a:cxn>
              <a:cxn ang="0">
                <a:pos x="812" y="1025"/>
              </a:cxn>
              <a:cxn ang="0">
                <a:pos x="816" y="993"/>
              </a:cxn>
              <a:cxn ang="0">
                <a:pos x="824" y="961"/>
              </a:cxn>
              <a:cxn ang="0">
                <a:pos x="831" y="929"/>
              </a:cxn>
              <a:cxn ang="0">
                <a:pos x="830" y="914"/>
              </a:cxn>
              <a:cxn ang="0">
                <a:pos x="635" y="906"/>
              </a:cxn>
              <a:cxn ang="0">
                <a:pos x="637" y="853"/>
              </a:cxn>
              <a:cxn ang="0">
                <a:pos x="633" y="818"/>
              </a:cxn>
              <a:cxn ang="0">
                <a:pos x="625" y="797"/>
              </a:cxn>
              <a:cxn ang="0">
                <a:pos x="609" y="780"/>
              </a:cxn>
              <a:cxn ang="0">
                <a:pos x="587" y="769"/>
              </a:cxn>
              <a:cxn ang="0">
                <a:pos x="558" y="765"/>
              </a:cxn>
              <a:cxn ang="0">
                <a:pos x="519" y="768"/>
              </a:cxn>
              <a:cxn ang="0">
                <a:pos x="482" y="771"/>
              </a:cxn>
              <a:cxn ang="0">
                <a:pos x="444" y="771"/>
              </a:cxn>
              <a:cxn ang="0">
                <a:pos x="406" y="763"/>
              </a:cxn>
              <a:cxn ang="0">
                <a:pos x="377" y="746"/>
              </a:cxn>
              <a:cxn ang="0">
                <a:pos x="360" y="723"/>
              </a:cxn>
              <a:cxn ang="0">
                <a:pos x="353" y="692"/>
              </a:cxn>
              <a:cxn ang="0">
                <a:pos x="354" y="657"/>
              </a:cxn>
              <a:cxn ang="0">
                <a:pos x="349" y="625"/>
              </a:cxn>
              <a:cxn ang="0">
                <a:pos x="341" y="605"/>
              </a:cxn>
              <a:cxn ang="0">
                <a:pos x="329" y="592"/>
              </a:cxn>
              <a:cxn ang="0">
                <a:pos x="301" y="579"/>
              </a:cxn>
              <a:cxn ang="0">
                <a:pos x="264" y="569"/>
              </a:cxn>
              <a:cxn ang="0">
                <a:pos x="223" y="562"/>
              </a:cxn>
              <a:cxn ang="0">
                <a:pos x="191" y="552"/>
              </a:cxn>
              <a:cxn ang="0">
                <a:pos x="164" y="537"/>
              </a:cxn>
              <a:cxn ang="0">
                <a:pos x="142" y="516"/>
              </a:cxn>
              <a:cxn ang="0">
                <a:pos x="128" y="490"/>
              </a:cxn>
              <a:cxn ang="0">
                <a:pos x="126" y="460"/>
              </a:cxn>
              <a:cxn ang="0">
                <a:pos x="134" y="427"/>
              </a:cxn>
              <a:cxn ang="0">
                <a:pos x="141" y="391"/>
              </a:cxn>
              <a:cxn ang="0">
                <a:pos x="147" y="357"/>
              </a:cxn>
              <a:cxn ang="0">
                <a:pos x="141" y="323"/>
              </a:cxn>
              <a:cxn ang="0">
                <a:pos x="127" y="292"/>
              </a:cxn>
              <a:cxn ang="0">
                <a:pos x="113" y="273"/>
              </a:cxn>
              <a:cxn ang="0">
                <a:pos x="95" y="256"/>
              </a:cxn>
              <a:cxn ang="0">
                <a:pos x="74" y="244"/>
              </a:cxn>
              <a:cxn ang="0">
                <a:pos x="47" y="236"/>
              </a:cxn>
              <a:cxn ang="0">
                <a:pos x="15" y="235"/>
              </a:cxn>
            </a:cxnLst>
            <a:rect l="0" t="0" r="r" b="b"/>
            <a:pathLst>
              <a:path w="1158" h="1128">
                <a:moveTo>
                  <a:pt x="0" y="235"/>
                </a:moveTo>
                <a:lnTo>
                  <a:pt x="0" y="0"/>
                </a:lnTo>
                <a:lnTo>
                  <a:pt x="1156" y="0"/>
                </a:lnTo>
                <a:lnTo>
                  <a:pt x="1157" y="900"/>
                </a:lnTo>
                <a:lnTo>
                  <a:pt x="1057" y="900"/>
                </a:lnTo>
                <a:lnTo>
                  <a:pt x="1053" y="908"/>
                </a:lnTo>
                <a:lnTo>
                  <a:pt x="1050" y="919"/>
                </a:lnTo>
                <a:lnTo>
                  <a:pt x="1050" y="928"/>
                </a:lnTo>
                <a:lnTo>
                  <a:pt x="1051" y="939"/>
                </a:lnTo>
                <a:lnTo>
                  <a:pt x="1055" y="953"/>
                </a:lnTo>
                <a:lnTo>
                  <a:pt x="1059" y="971"/>
                </a:lnTo>
                <a:lnTo>
                  <a:pt x="1063" y="983"/>
                </a:lnTo>
                <a:lnTo>
                  <a:pt x="1066" y="998"/>
                </a:lnTo>
                <a:lnTo>
                  <a:pt x="1068" y="1012"/>
                </a:lnTo>
                <a:lnTo>
                  <a:pt x="1068" y="1026"/>
                </a:lnTo>
                <a:lnTo>
                  <a:pt x="1066" y="1039"/>
                </a:lnTo>
                <a:lnTo>
                  <a:pt x="1063" y="1053"/>
                </a:lnTo>
                <a:lnTo>
                  <a:pt x="1058" y="1066"/>
                </a:lnTo>
                <a:lnTo>
                  <a:pt x="1050" y="1077"/>
                </a:lnTo>
                <a:lnTo>
                  <a:pt x="1039" y="1089"/>
                </a:lnTo>
                <a:lnTo>
                  <a:pt x="1028" y="1098"/>
                </a:lnTo>
                <a:lnTo>
                  <a:pt x="1018" y="1107"/>
                </a:lnTo>
                <a:lnTo>
                  <a:pt x="1006" y="1114"/>
                </a:lnTo>
                <a:lnTo>
                  <a:pt x="992" y="1119"/>
                </a:lnTo>
                <a:lnTo>
                  <a:pt x="975" y="1124"/>
                </a:lnTo>
                <a:lnTo>
                  <a:pt x="958" y="1126"/>
                </a:lnTo>
                <a:lnTo>
                  <a:pt x="944" y="1127"/>
                </a:lnTo>
                <a:lnTo>
                  <a:pt x="929" y="1127"/>
                </a:lnTo>
                <a:lnTo>
                  <a:pt x="915" y="1126"/>
                </a:lnTo>
                <a:lnTo>
                  <a:pt x="904" y="1124"/>
                </a:lnTo>
                <a:lnTo>
                  <a:pt x="891" y="1120"/>
                </a:lnTo>
                <a:lnTo>
                  <a:pt x="878" y="1116"/>
                </a:lnTo>
                <a:lnTo>
                  <a:pt x="868" y="1110"/>
                </a:lnTo>
                <a:lnTo>
                  <a:pt x="857" y="1102"/>
                </a:lnTo>
                <a:lnTo>
                  <a:pt x="847" y="1092"/>
                </a:lnTo>
                <a:lnTo>
                  <a:pt x="837" y="1081"/>
                </a:lnTo>
                <a:lnTo>
                  <a:pt x="828" y="1069"/>
                </a:lnTo>
                <a:lnTo>
                  <a:pt x="821" y="1057"/>
                </a:lnTo>
                <a:lnTo>
                  <a:pt x="816" y="1042"/>
                </a:lnTo>
                <a:lnTo>
                  <a:pt x="812" y="1025"/>
                </a:lnTo>
                <a:lnTo>
                  <a:pt x="812" y="1009"/>
                </a:lnTo>
                <a:lnTo>
                  <a:pt x="816" y="993"/>
                </a:lnTo>
                <a:lnTo>
                  <a:pt x="820" y="977"/>
                </a:lnTo>
                <a:lnTo>
                  <a:pt x="824" y="961"/>
                </a:lnTo>
                <a:lnTo>
                  <a:pt x="829" y="943"/>
                </a:lnTo>
                <a:lnTo>
                  <a:pt x="831" y="929"/>
                </a:lnTo>
                <a:lnTo>
                  <a:pt x="831" y="921"/>
                </a:lnTo>
                <a:lnTo>
                  <a:pt x="830" y="914"/>
                </a:lnTo>
                <a:lnTo>
                  <a:pt x="827" y="906"/>
                </a:lnTo>
                <a:lnTo>
                  <a:pt x="635" y="906"/>
                </a:lnTo>
                <a:lnTo>
                  <a:pt x="638" y="872"/>
                </a:lnTo>
                <a:lnTo>
                  <a:pt x="637" y="853"/>
                </a:lnTo>
                <a:lnTo>
                  <a:pt x="635" y="835"/>
                </a:lnTo>
                <a:lnTo>
                  <a:pt x="633" y="818"/>
                </a:lnTo>
                <a:lnTo>
                  <a:pt x="630" y="807"/>
                </a:lnTo>
                <a:lnTo>
                  <a:pt x="625" y="797"/>
                </a:lnTo>
                <a:lnTo>
                  <a:pt x="619" y="788"/>
                </a:lnTo>
                <a:lnTo>
                  <a:pt x="609" y="780"/>
                </a:lnTo>
                <a:lnTo>
                  <a:pt x="598" y="773"/>
                </a:lnTo>
                <a:lnTo>
                  <a:pt x="587" y="769"/>
                </a:lnTo>
                <a:lnTo>
                  <a:pt x="575" y="766"/>
                </a:lnTo>
                <a:lnTo>
                  <a:pt x="558" y="765"/>
                </a:lnTo>
                <a:lnTo>
                  <a:pt x="538" y="765"/>
                </a:lnTo>
                <a:lnTo>
                  <a:pt x="519" y="768"/>
                </a:lnTo>
                <a:lnTo>
                  <a:pt x="498" y="769"/>
                </a:lnTo>
                <a:lnTo>
                  <a:pt x="482" y="771"/>
                </a:lnTo>
                <a:lnTo>
                  <a:pt x="461" y="772"/>
                </a:lnTo>
                <a:lnTo>
                  <a:pt x="444" y="771"/>
                </a:lnTo>
                <a:lnTo>
                  <a:pt x="429" y="769"/>
                </a:lnTo>
                <a:lnTo>
                  <a:pt x="406" y="763"/>
                </a:lnTo>
                <a:lnTo>
                  <a:pt x="391" y="756"/>
                </a:lnTo>
                <a:lnTo>
                  <a:pt x="377" y="746"/>
                </a:lnTo>
                <a:lnTo>
                  <a:pt x="368" y="735"/>
                </a:lnTo>
                <a:lnTo>
                  <a:pt x="360" y="723"/>
                </a:lnTo>
                <a:lnTo>
                  <a:pt x="354" y="708"/>
                </a:lnTo>
                <a:lnTo>
                  <a:pt x="353" y="692"/>
                </a:lnTo>
                <a:lnTo>
                  <a:pt x="353" y="672"/>
                </a:lnTo>
                <a:lnTo>
                  <a:pt x="354" y="657"/>
                </a:lnTo>
                <a:lnTo>
                  <a:pt x="353" y="642"/>
                </a:lnTo>
                <a:lnTo>
                  <a:pt x="349" y="625"/>
                </a:lnTo>
                <a:lnTo>
                  <a:pt x="346" y="615"/>
                </a:lnTo>
                <a:lnTo>
                  <a:pt x="341" y="605"/>
                </a:lnTo>
                <a:lnTo>
                  <a:pt x="335" y="598"/>
                </a:lnTo>
                <a:lnTo>
                  <a:pt x="329" y="592"/>
                </a:lnTo>
                <a:lnTo>
                  <a:pt x="316" y="586"/>
                </a:lnTo>
                <a:lnTo>
                  <a:pt x="301" y="579"/>
                </a:lnTo>
                <a:lnTo>
                  <a:pt x="284" y="574"/>
                </a:lnTo>
                <a:lnTo>
                  <a:pt x="264" y="569"/>
                </a:lnTo>
                <a:lnTo>
                  <a:pt x="244" y="565"/>
                </a:lnTo>
                <a:lnTo>
                  <a:pt x="223" y="562"/>
                </a:lnTo>
                <a:lnTo>
                  <a:pt x="208" y="557"/>
                </a:lnTo>
                <a:lnTo>
                  <a:pt x="191" y="552"/>
                </a:lnTo>
                <a:lnTo>
                  <a:pt x="175" y="546"/>
                </a:lnTo>
                <a:lnTo>
                  <a:pt x="164" y="537"/>
                </a:lnTo>
                <a:lnTo>
                  <a:pt x="151" y="526"/>
                </a:lnTo>
                <a:lnTo>
                  <a:pt x="142" y="516"/>
                </a:lnTo>
                <a:lnTo>
                  <a:pt x="134" y="504"/>
                </a:lnTo>
                <a:lnTo>
                  <a:pt x="128" y="490"/>
                </a:lnTo>
                <a:lnTo>
                  <a:pt x="126" y="475"/>
                </a:lnTo>
                <a:lnTo>
                  <a:pt x="126" y="460"/>
                </a:lnTo>
                <a:lnTo>
                  <a:pt x="129" y="446"/>
                </a:lnTo>
                <a:lnTo>
                  <a:pt x="134" y="427"/>
                </a:lnTo>
                <a:lnTo>
                  <a:pt x="139" y="408"/>
                </a:lnTo>
                <a:lnTo>
                  <a:pt x="141" y="391"/>
                </a:lnTo>
                <a:lnTo>
                  <a:pt x="145" y="374"/>
                </a:lnTo>
                <a:lnTo>
                  <a:pt x="147" y="357"/>
                </a:lnTo>
                <a:lnTo>
                  <a:pt x="145" y="339"/>
                </a:lnTo>
                <a:lnTo>
                  <a:pt x="141" y="323"/>
                </a:lnTo>
                <a:lnTo>
                  <a:pt x="135" y="307"/>
                </a:lnTo>
                <a:lnTo>
                  <a:pt x="127" y="292"/>
                </a:lnTo>
                <a:lnTo>
                  <a:pt x="118" y="280"/>
                </a:lnTo>
                <a:lnTo>
                  <a:pt x="113" y="273"/>
                </a:lnTo>
                <a:lnTo>
                  <a:pt x="104" y="264"/>
                </a:lnTo>
                <a:lnTo>
                  <a:pt x="95" y="256"/>
                </a:lnTo>
                <a:lnTo>
                  <a:pt x="86" y="250"/>
                </a:lnTo>
                <a:lnTo>
                  <a:pt x="74" y="244"/>
                </a:lnTo>
                <a:lnTo>
                  <a:pt x="62" y="240"/>
                </a:lnTo>
                <a:lnTo>
                  <a:pt x="47" y="236"/>
                </a:lnTo>
                <a:lnTo>
                  <a:pt x="30" y="235"/>
                </a:lnTo>
                <a:lnTo>
                  <a:pt x="15" y="235"/>
                </a:lnTo>
                <a:lnTo>
                  <a:pt x="0" y="235"/>
                </a:lnTo>
              </a:path>
            </a:pathLst>
          </a:custGeom>
          <a:solidFill>
            <a:srgbClr val="000080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3666143" y="3510133"/>
            <a:ext cx="1850286" cy="36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600" dirty="0" smtClean="0">
                <a:solidFill>
                  <a:schemeClr val="bg1"/>
                </a:solidFill>
              </a:rPr>
              <a:t>Leadership</a:t>
            </a:r>
            <a:endParaRPr lang="en-US" altLang="en-US" sz="1600" dirty="0">
              <a:solidFill>
                <a:schemeClr val="bg1"/>
              </a:solidFill>
            </a:endParaRPr>
          </a:p>
        </p:txBody>
      </p:sp>
      <p:sp>
        <p:nvSpPr>
          <p:cNvPr id="38" name="Freeform 7"/>
          <p:cNvSpPr>
            <a:spLocks/>
          </p:cNvSpPr>
          <p:nvPr/>
        </p:nvSpPr>
        <p:spPr bwMode="auto">
          <a:xfrm>
            <a:off x="5090400" y="4067996"/>
            <a:ext cx="1805723" cy="1490568"/>
          </a:xfrm>
          <a:custGeom>
            <a:avLst/>
            <a:gdLst/>
            <a:ahLst/>
            <a:cxnLst>
              <a:cxn ang="0">
                <a:pos x="0" y="944"/>
              </a:cxn>
              <a:cxn ang="0">
                <a:pos x="1161" y="0"/>
              </a:cxn>
              <a:cxn ang="0">
                <a:pos x="1053" y="18"/>
              </a:cxn>
              <a:cxn ang="0">
                <a:pos x="1056" y="49"/>
              </a:cxn>
              <a:cxn ang="0">
                <a:pos x="1068" y="91"/>
              </a:cxn>
              <a:cxn ang="0">
                <a:pos x="1071" y="125"/>
              </a:cxn>
              <a:cxn ang="0">
                <a:pos x="1064" y="160"/>
              </a:cxn>
              <a:cxn ang="0">
                <a:pos x="1040" y="191"/>
              </a:cxn>
              <a:cxn ang="0">
                <a:pos x="1010" y="213"/>
              </a:cxn>
              <a:cxn ang="0">
                <a:pos x="973" y="224"/>
              </a:cxn>
              <a:cxn ang="0">
                <a:pos x="921" y="223"/>
              </a:cxn>
              <a:cxn ang="0">
                <a:pos x="887" y="216"/>
              </a:cxn>
              <a:cxn ang="0">
                <a:pos x="853" y="192"/>
              </a:cxn>
              <a:cxn ang="0">
                <a:pos x="830" y="162"/>
              </a:cxn>
              <a:cxn ang="0">
                <a:pos x="820" y="131"/>
              </a:cxn>
              <a:cxn ang="0">
                <a:pos x="822" y="97"/>
              </a:cxn>
              <a:cxn ang="0">
                <a:pos x="830" y="66"/>
              </a:cxn>
              <a:cxn ang="0">
                <a:pos x="838" y="34"/>
              </a:cxn>
              <a:cxn ang="0">
                <a:pos x="834" y="4"/>
              </a:cxn>
              <a:cxn ang="0">
                <a:pos x="642" y="37"/>
              </a:cxn>
              <a:cxn ang="0">
                <a:pos x="639" y="79"/>
              </a:cxn>
              <a:cxn ang="0">
                <a:pos x="637" y="114"/>
              </a:cxn>
              <a:cxn ang="0">
                <a:pos x="628" y="144"/>
              </a:cxn>
              <a:cxn ang="0">
                <a:pos x="611" y="164"/>
              </a:cxn>
              <a:cxn ang="0">
                <a:pos x="585" y="175"/>
              </a:cxn>
              <a:cxn ang="0">
                <a:pos x="558" y="179"/>
              </a:cxn>
              <a:cxn ang="0">
                <a:pos x="525" y="177"/>
              </a:cxn>
              <a:cxn ang="0">
                <a:pos x="495" y="174"/>
              </a:cxn>
              <a:cxn ang="0">
                <a:pos x="457" y="172"/>
              </a:cxn>
              <a:cxn ang="0">
                <a:pos x="423" y="177"/>
              </a:cxn>
              <a:cxn ang="0">
                <a:pos x="392" y="189"/>
              </a:cxn>
              <a:cxn ang="0">
                <a:pos x="369" y="210"/>
              </a:cxn>
              <a:cxn ang="0">
                <a:pos x="356" y="236"/>
              </a:cxn>
              <a:cxn ang="0">
                <a:pos x="356" y="266"/>
              </a:cxn>
              <a:cxn ang="0">
                <a:pos x="356" y="299"/>
              </a:cxn>
              <a:cxn ang="0">
                <a:pos x="349" y="326"/>
              </a:cxn>
              <a:cxn ang="0">
                <a:pos x="335" y="348"/>
              </a:cxn>
              <a:cxn ang="0">
                <a:pos x="306" y="363"/>
              </a:cxn>
              <a:cxn ang="0">
                <a:pos x="275" y="372"/>
              </a:cxn>
              <a:cxn ang="0">
                <a:pos x="238" y="380"/>
              </a:cxn>
              <a:cxn ang="0">
                <a:pos x="205" y="388"/>
              </a:cxn>
              <a:cxn ang="0">
                <a:pos x="176" y="399"/>
              </a:cxn>
              <a:cxn ang="0">
                <a:pos x="155" y="415"/>
              </a:cxn>
              <a:cxn ang="0">
                <a:pos x="137" y="440"/>
              </a:cxn>
              <a:cxn ang="0">
                <a:pos x="128" y="471"/>
              </a:cxn>
              <a:cxn ang="0">
                <a:pos x="132" y="505"/>
              </a:cxn>
              <a:cxn ang="0">
                <a:pos x="142" y="545"/>
              </a:cxn>
              <a:cxn ang="0">
                <a:pos x="148" y="579"/>
              </a:cxn>
              <a:cxn ang="0">
                <a:pos x="146" y="612"/>
              </a:cxn>
              <a:cxn ang="0">
                <a:pos x="137" y="642"/>
              </a:cxn>
              <a:cxn ang="0">
                <a:pos x="123" y="672"/>
              </a:cxn>
              <a:cxn ang="0">
                <a:pos x="100" y="705"/>
              </a:cxn>
              <a:cxn ang="0">
                <a:pos x="77" y="726"/>
              </a:cxn>
              <a:cxn ang="0">
                <a:pos x="53" y="739"/>
              </a:cxn>
              <a:cxn ang="0">
                <a:pos x="17" y="746"/>
              </a:cxn>
            </a:cxnLst>
            <a:rect l="0" t="0" r="r" b="b"/>
            <a:pathLst>
              <a:path w="1163" h="945">
                <a:moveTo>
                  <a:pt x="0" y="746"/>
                </a:moveTo>
                <a:lnTo>
                  <a:pt x="0" y="944"/>
                </a:lnTo>
                <a:lnTo>
                  <a:pt x="1162" y="944"/>
                </a:lnTo>
                <a:lnTo>
                  <a:pt x="1161" y="0"/>
                </a:lnTo>
                <a:lnTo>
                  <a:pt x="1058" y="0"/>
                </a:lnTo>
                <a:lnTo>
                  <a:pt x="1053" y="18"/>
                </a:lnTo>
                <a:lnTo>
                  <a:pt x="1053" y="31"/>
                </a:lnTo>
                <a:lnTo>
                  <a:pt x="1056" y="49"/>
                </a:lnTo>
                <a:lnTo>
                  <a:pt x="1062" y="68"/>
                </a:lnTo>
                <a:lnTo>
                  <a:pt x="1068" y="91"/>
                </a:lnTo>
                <a:lnTo>
                  <a:pt x="1071" y="109"/>
                </a:lnTo>
                <a:lnTo>
                  <a:pt x="1071" y="125"/>
                </a:lnTo>
                <a:lnTo>
                  <a:pt x="1069" y="143"/>
                </a:lnTo>
                <a:lnTo>
                  <a:pt x="1064" y="160"/>
                </a:lnTo>
                <a:lnTo>
                  <a:pt x="1053" y="177"/>
                </a:lnTo>
                <a:lnTo>
                  <a:pt x="1040" y="191"/>
                </a:lnTo>
                <a:lnTo>
                  <a:pt x="1026" y="204"/>
                </a:lnTo>
                <a:lnTo>
                  <a:pt x="1010" y="213"/>
                </a:lnTo>
                <a:lnTo>
                  <a:pt x="991" y="220"/>
                </a:lnTo>
                <a:lnTo>
                  <a:pt x="973" y="224"/>
                </a:lnTo>
                <a:lnTo>
                  <a:pt x="949" y="225"/>
                </a:lnTo>
                <a:lnTo>
                  <a:pt x="921" y="223"/>
                </a:lnTo>
                <a:lnTo>
                  <a:pt x="903" y="220"/>
                </a:lnTo>
                <a:lnTo>
                  <a:pt x="887" y="216"/>
                </a:lnTo>
                <a:lnTo>
                  <a:pt x="872" y="207"/>
                </a:lnTo>
                <a:lnTo>
                  <a:pt x="853" y="192"/>
                </a:lnTo>
                <a:lnTo>
                  <a:pt x="841" y="178"/>
                </a:lnTo>
                <a:lnTo>
                  <a:pt x="830" y="162"/>
                </a:lnTo>
                <a:lnTo>
                  <a:pt x="824" y="146"/>
                </a:lnTo>
                <a:lnTo>
                  <a:pt x="820" y="131"/>
                </a:lnTo>
                <a:lnTo>
                  <a:pt x="820" y="114"/>
                </a:lnTo>
                <a:lnTo>
                  <a:pt x="822" y="97"/>
                </a:lnTo>
                <a:lnTo>
                  <a:pt x="826" y="81"/>
                </a:lnTo>
                <a:lnTo>
                  <a:pt x="830" y="66"/>
                </a:lnTo>
                <a:lnTo>
                  <a:pt x="835" y="50"/>
                </a:lnTo>
                <a:lnTo>
                  <a:pt x="838" y="34"/>
                </a:lnTo>
                <a:lnTo>
                  <a:pt x="838" y="20"/>
                </a:lnTo>
                <a:lnTo>
                  <a:pt x="834" y="4"/>
                </a:lnTo>
                <a:lnTo>
                  <a:pt x="640" y="4"/>
                </a:lnTo>
                <a:lnTo>
                  <a:pt x="642" y="37"/>
                </a:lnTo>
                <a:lnTo>
                  <a:pt x="640" y="60"/>
                </a:lnTo>
                <a:lnTo>
                  <a:pt x="639" y="79"/>
                </a:lnTo>
                <a:lnTo>
                  <a:pt x="639" y="96"/>
                </a:lnTo>
                <a:lnTo>
                  <a:pt x="637" y="114"/>
                </a:lnTo>
                <a:lnTo>
                  <a:pt x="633" y="132"/>
                </a:lnTo>
                <a:lnTo>
                  <a:pt x="628" y="144"/>
                </a:lnTo>
                <a:lnTo>
                  <a:pt x="621" y="155"/>
                </a:lnTo>
                <a:lnTo>
                  <a:pt x="611" y="164"/>
                </a:lnTo>
                <a:lnTo>
                  <a:pt x="600" y="171"/>
                </a:lnTo>
                <a:lnTo>
                  <a:pt x="585" y="175"/>
                </a:lnTo>
                <a:lnTo>
                  <a:pt x="571" y="178"/>
                </a:lnTo>
                <a:lnTo>
                  <a:pt x="558" y="179"/>
                </a:lnTo>
                <a:lnTo>
                  <a:pt x="541" y="179"/>
                </a:lnTo>
                <a:lnTo>
                  <a:pt x="525" y="177"/>
                </a:lnTo>
                <a:lnTo>
                  <a:pt x="512" y="175"/>
                </a:lnTo>
                <a:lnTo>
                  <a:pt x="495" y="174"/>
                </a:lnTo>
                <a:lnTo>
                  <a:pt x="477" y="172"/>
                </a:lnTo>
                <a:lnTo>
                  <a:pt x="457" y="172"/>
                </a:lnTo>
                <a:lnTo>
                  <a:pt x="440" y="174"/>
                </a:lnTo>
                <a:lnTo>
                  <a:pt x="423" y="177"/>
                </a:lnTo>
                <a:lnTo>
                  <a:pt x="405" y="182"/>
                </a:lnTo>
                <a:lnTo>
                  <a:pt x="392" y="189"/>
                </a:lnTo>
                <a:lnTo>
                  <a:pt x="378" y="198"/>
                </a:lnTo>
                <a:lnTo>
                  <a:pt x="369" y="210"/>
                </a:lnTo>
                <a:lnTo>
                  <a:pt x="360" y="223"/>
                </a:lnTo>
                <a:lnTo>
                  <a:pt x="356" y="236"/>
                </a:lnTo>
                <a:lnTo>
                  <a:pt x="354" y="251"/>
                </a:lnTo>
                <a:lnTo>
                  <a:pt x="356" y="266"/>
                </a:lnTo>
                <a:lnTo>
                  <a:pt x="357" y="282"/>
                </a:lnTo>
                <a:lnTo>
                  <a:pt x="356" y="299"/>
                </a:lnTo>
                <a:lnTo>
                  <a:pt x="353" y="312"/>
                </a:lnTo>
                <a:lnTo>
                  <a:pt x="349" y="326"/>
                </a:lnTo>
                <a:lnTo>
                  <a:pt x="343" y="339"/>
                </a:lnTo>
                <a:lnTo>
                  <a:pt x="335" y="348"/>
                </a:lnTo>
                <a:lnTo>
                  <a:pt x="322" y="357"/>
                </a:lnTo>
                <a:lnTo>
                  <a:pt x="306" y="363"/>
                </a:lnTo>
                <a:lnTo>
                  <a:pt x="290" y="368"/>
                </a:lnTo>
                <a:lnTo>
                  <a:pt x="275" y="372"/>
                </a:lnTo>
                <a:lnTo>
                  <a:pt x="259" y="376"/>
                </a:lnTo>
                <a:lnTo>
                  <a:pt x="238" y="380"/>
                </a:lnTo>
                <a:lnTo>
                  <a:pt x="222" y="383"/>
                </a:lnTo>
                <a:lnTo>
                  <a:pt x="205" y="388"/>
                </a:lnTo>
                <a:lnTo>
                  <a:pt x="190" y="393"/>
                </a:lnTo>
                <a:lnTo>
                  <a:pt x="176" y="399"/>
                </a:lnTo>
                <a:lnTo>
                  <a:pt x="165" y="407"/>
                </a:lnTo>
                <a:lnTo>
                  <a:pt x="155" y="415"/>
                </a:lnTo>
                <a:lnTo>
                  <a:pt x="144" y="428"/>
                </a:lnTo>
                <a:lnTo>
                  <a:pt x="137" y="440"/>
                </a:lnTo>
                <a:lnTo>
                  <a:pt x="131" y="454"/>
                </a:lnTo>
                <a:lnTo>
                  <a:pt x="128" y="471"/>
                </a:lnTo>
                <a:lnTo>
                  <a:pt x="130" y="488"/>
                </a:lnTo>
                <a:lnTo>
                  <a:pt x="132" y="505"/>
                </a:lnTo>
                <a:lnTo>
                  <a:pt x="137" y="524"/>
                </a:lnTo>
                <a:lnTo>
                  <a:pt x="142" y="545"/>
                </a:lnTo>
                <a:lnTo>
                  <a:pt x="146" y="564"/>
                </a:lnTo>
                <a:lnTo>
                  <a:pt x="148" y="579"/>
                </a:lnTo>
                <a:lnTo>
                  <a:pt x="148" y="593"/>
                </a:lnTo>
                <a:lnTo>
                  <a:pt x="146" y="612"/>
                </a:lnTo>
                <a:lnTo>
                  <a:pt x="141" y="628"/>
                </a:lnTo>
                <a:lnTo>
                  <a:pt x="137" y="642"/>
                </a:lnTo>
                <a:lnTo>
                  <a:pt x="131" y="655"/>
                </a:lnTo>
                <a:lnTo>
                  <a:pt x="123" y="672"/>
                </a:lnTo>
                <a:lnTo>
                  <a:pt x="112" y="691"/>
                </a:lnTo>
                <a:lnTo>
                  <a:pt x="100" y="705"/>
                </a:lnTo>
                <a:lnTo>
                  <a:pt x="88" y="716"/>
                </a:lnTo>
                <a:lnTo>
                  <a:pt x="77" y="726"/>
                </a:lnTo>
                <a:lnTo>
                  <a:pt x="65" y="734"/>
                </a:lnTo>
                <a:lnTo>
                  <a:pt x="53" y="739"/>
                </a:lnTo>
                <a:lnTo>
                  <a:pt x="36" y="743"/>
                </a:lnTo>
                <a:lnTo>
                  <a:pt x="17" y="746"/>
                </a:lnTo>
                <a:lnTo>
                  <a:pt x="0" y="746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39" name="Freeform 8"/>
          <p:cNvSpPr>
            <a:spLocks/>
          </p:cNvSpPr>
          <p:nvPr/>
        </p:nvSpPr>
        <p:spPr bwMode="auto">
          <a:xfrm>
            <a:off x="2348839" y="3788185"/>
            <a:ext cx="1650641" cy="1779178"/>
          </a:xfrm>
          <a:custGeom>
            <a:avLst/>
            <a:gdLst/>
            <a:ahLst/>
            <a:cxnLst>
              <a:cxn ang="0">
                <a:pos x="1157" y="1127"/>
              </a:cxn>
              <a:cxn ang="0">
                <a:pos x="0" y="227"/>
              </a:cxn>
              <a:cxn ang="0">
                <a:pos x="104" y="219"/>
              </a:cxn>
              <a:cxn ang="0">
                <a:pos x="107" y="199"/>
              </a:cxn>
              <a:cxn ang="0">
                <a:pos x="102" y="174"/>
              </a:cxn>
              <a:cxn ang="0">
                <a:pos x="94" y="144"/>
              </a:cxn>
              <a:cxn ang="0">
                <a:pos x="89" y="115"/>
              </a:cxn>
              <a:cxn ang="0">
                <a:pos x="90" y="88"/>
              </a:cxn>
              <a:cxn ang="0">
                <a:pos x="99" y="61"/>
              </a:cxn>
              <a:cxn ang="0">
                <a:pos x="118" y="38"/>
              </a:cxn>
              <a:cxn ang="0">
                <a:pos x="139" y="20"/>
              </a:cxn>
              <a:cxn ang="0">
                <a:pos x="165" y="7"/>
              </a:cxn>
              <a:cxn ang="0">
                <a:pos x="199" y="1"/>
              </a:cxn>
              <a:cxn ang="0">
                <a:pos x="228" y="0"/>
              </a:cxn>
              <a:cxn ang="0">
                <a:pos x="253" y="3"/>
              </a:cxn>
              <a:cxn ang="0">
                <a:pos x="279" y="11"/>
              </a:cxn>
              <a:cxn ang="0">
                <a:pos x="300" y="25"/>
              </a:cxn>
              <a:cxn ang="0">
                <a:pos x="320" y="46"/>
              </a:cxn>
              <a:cxn ang="0">
                <a:pos x="336" y="70"/>
              </a:cxn>
              <a:cxn ang="0">
                <a:pos x="345" y="102"/>
              </a:cxn>
              <a:cxn ang="0">
                <a:pos x="341" y="134"/>
              </a:cxn>
              <a:cxn ang="0">
                <a:pos x="333" y="166"/>
              </a:cxn>
              <a:cxn ang="0">
                <a:pos x="325" y="198"/>
              </a:cxn>
              <a:cxn ang="0">
                <a:pos x="327" y="213"/>
              </a:cxn>
              <a:cxn ang="0">
                <a:pos x="521" y="221"/>
              </a:cxn>
              <a:cxn ang="0">
                <a:pos x="516" y="280"/>
              </a:cxn>
              <a:cxn ang="0">
                <a:pos x="518" y="315"/>
              </a:cxn>
              <a:cxn ang="0">
                <a:pos x="523" y="351"/>
              </a:cxn>
              <a:cxn ang="0">
                <a:pos x="536" y="374"/>
              </a:cxn>
              <a:cxn ang="0">
                <a:pos x="557" y="390"/>
              </a:cxn>
              <a:cxn ang="0">
                <a:pos x="585" y="397"/>
              </a:cxn>
              <a:cxn ang="0">
                <a:pos x="615" y="398"/>
              </a:cxn>
              <a:cxn ang="0">
                <a:pos x="644" y="395"/>
              </a:cxn>
              <a:cxn ang="0">
                <a:pos x="680" y="391"/>
              </a:cxn>
              <a:cxn ang="0">
                <a:pos x="717" y="393"/>
              </a:cxn>
              <a:cxn ang="0">
                <a:pos x="751" y="402"/>
              </a:cxn>
              <a:cxn ang="0">
                <a:pos x="779" y="418"/>
              </a:cxn>
              <a:cxn ang="0">
                <a:pos x="796" y="442"/>
              </a:cxn>
              <a:cxn ang="0">
                <a:pos x="803" y="470"/>
              </a:cxn>
              <a:cxn ang="0">
                <a:pos x="800" y="502"/>
              </a:cxn>
              <a:cxn ang="0">
                <a:pos x="803" y="532"/>
              </a:cxn>
              <a:cxn ang="0">
                <a:pos x="814" y="558"/>
              </a:cxn>
              <a:cxn ang="0">
                <a:pos x="834" y="576"/>
              </a:cxn>
              <a:cxn ang="0">
                <a:pos x="867" y="587"/>
              </a:cxn>
              <a:cxn ang="0">
                <a:pos x="898" y="595"/>
              </a:cxn>
              <a:cxn ang="0">
                <a:pos x="935" y="602"/>
              </a:cxn>
              <a:cxn ang="0">
                <a:pos x="967" y="612"/>
              </a:cxn>
              <a:cxn ang="0">
                <a:pos x="992" y="626"/>
              </a:cxn>
              <a:cxn ang="0">
                <a:pos x="1013" y="647"/>
              </a:cxn>
              <a:cxn ang="0">
                <a:pos x="1026" y="674"/>
              </a:cxn>
              <a:cxn ang="0">
                <a:pos x="1027" y="709"/>
              </a:cxn>
              <a:cxn ang="0">
                <a:pos x="1020" y="743"/>
              </a:cxn>
              <a:cxn ang="0">
                <a:pos x="1010" y="783"/>
              </a:cxn>
              <a:cxn ang="0">
                <a:pos x="1008" y="812"/>
              </a:cxn>
              <a:cxn ang="0">
                <a:pos x="1015" y="847"/>
              </a:cxn>
              <a:cxn ang="0">
                <a:pos x="1028" y="871"/>
              </a:cxn>
              <a:cxn ang="0">
                <a:pos x="1049" y="897"/>
              </a:cxn>
              <a:cxn ang="0">
                <a:pos x="1077" y="917"/>
              </a:cxn>
              <a:cxn ang="0">
                <a:pos x="1106" y="926"/>
              </a:cxn>
              <a:cxn ang="0">
                <a:pos x="1139" y="929"/>
              </a:cxn>
            </a:cxnLst>
            <a:rect l="0" t="0" r="r" b="b"/>
            <a:pathLst>
              <a:path w="1158" h="1128">
                <a:moveTo>
                  <a:pt x="1157" y="928"/>
                </a:moveTo>
                <a:lnTo>
                  <a:pt x="1157" y="1127"/>
                </a:lnTo>
                <a:lnTo>
                  <a:pt x="1" y="1127"/>
                </a:lnTo>
                <a:lnTo>
                  <a:pt x="0" y="227"/>
                </a:lnTo>
                <a:lnTo>
                  <a:pt x="100" y="227"/>
                </a:lnTo>
                <a:lnTo>
                  <a:pt x="104" y="219"/>
                </a:lnTo>
                <a:lnTo>
                  <a:pt x="107" y="208"/>
                </a:lnTo>
                <a:lnTo>
                  <a:pt x="107" y="199"/>
                </a:lnTo>
                <a:lnTo>
                  <a:pt x="106" y="188"/>
                </a:lnTo>
                <a:lnTo>
                  <a:pt x="102" y="174"/>
                </a:lnTo>
                <a:lnTo>
                  <a:pt x="98" y="156"/>
                </a:lnTo>
                <a:lnTo>
                  <a:pt x="94" y="144"/>
                </a:lnTo>
                <a:lnTo>
                  <a:pt x="90" y="129"/>
                </a:lnTo>
                <a:lnTo>
                  <a:pt x="89" y="115"/>
                </a:lnTo>
                <a:lnTo>
                  <a:pt x="89" y="101"/>
                </a:lnTo>
                <a:lnTo>
                  <a:pt x="90" y="88"/>
                </a:lnTo>
                <a:lnTo>
                  <a:pt x="94" y="74"/>
                </a:lnTo>
                <a:lnTo>
                  <a:pt x="99" y="61"/>
                </a:lnTo>
                <a:lnTo>
                  <a:pt x="107" y="50"/>
                </a:lnTo>
                <a:lnTo>
                  <a:pt x="118" y="38"/>
                </a:lnTo>
                <a:lnTo>
                  <a:pt x="128" y="29"/>
                </a:lnTo>
                <a:lnTo>
                  <a:pt x="139" y="20"/>
                </a:lnTo>
                <a:lnTo>
                  <a:pt x="151" y="13"/>
                </a:lnTo>
                <a:lnTo>
                  <a:pt x="165" y="7"/>
                </a:lnTo>
                <a:lnTo>
                  <a:pt x="181" y="3"/>
                </a:lnTo>
                <a:lnTo>
                  <a:pt x="199" y="1"/>
                </a:lnTo>
                <a:lnTo>
                  <a:pt x="213" y="0"/>
                </a:lnTo>
                <a:lnTo>
                  <a:pt x="228" y="0"/>
                </a:lnTo>
                <a:lnTo>
                  <a:pt x="242" y="1"/>
                </a:lnTo>
                <a:lnTo>
                  <a:pt x="253" y="3"/>
                </a:lnTo>
                <a:lnTo>
                  <a:pt x="266" y="7"/>
                </a:lnTo>
                <a:lnTo>
                  <a:pt x="279" y="11"/>
                </a:lnTo>
                <a:lnTo>
                  <a:pt x="289" y="17"/>
                </a:lnTo>
                <a:lnTo>
                  <a:pt x="300" y="25"/>
                </a:lnTo>
                <a:lnTo>
                  <a:pt x="310" y="35"/>
                </a:lnTo>
                <a:lnTo>
                  <a:pt x="320" y="46"/>
                </a:lnTo>
                <a:lnTo>
                  <a:pt x="329" y="58"/>
                </a:lnTo>
                <a:lnTo>
                  <a:pt x="336" y="70"/>
                </a:lnTo>
                <a:lnTo>
                  <a:pt x="341" y="85"/>
                </a:lnTo>
                <a:lnTo>
                  <a:pt x="345" y="102"/>
                </a:lnTo>
                <a:lnTo>
                  <a:pt x="345" y="118"/>
                </a:lnTo>
                <a:lnTo>
                  <a:pt x="341" y="134"/>
                </a:lnTo>
                <a:lnTo>
                  <a:pt x="337" y="150"/>
                </a:lnTo>
                <a:lnTo>
                  <a:pt x="333" y="166"/>
                </a:lnTo>
                <a:lnTo>
                  <a:pt x="328" y="184"/>
                </a:lnTo>
                <a:lnTo>
                  <a:pt x="325" y="198"/>
                </a:lnTo>
                <a:lnTo>
                  <a:pt x="325" y="206"/>
                </a:lnTo>
                <a:lnTo>
                  <a:pt x="327" y="213"/>
                </a:lnTo>
                <a:lnTo>
                  <a:pt x="330" y="221"/>
                </a:lnTo>
                <a:lnTo>
                  <a:pt x="521" y="221"/>
                </a:lnTo>
                <a:lnTo>
                  <a:pt x="517" y="258"/>
                </a:lnTo>
                <a:lnTo>
                  <a:pt x="516" y="280"/>
                </a:lnTo>
                <a:lnTo>
                  <a:pt x="517" y="298"/>
                </a:lnTo>
                <a:lnTo>
                  <a:pt x="518" y="315"/>
                </a:lnTo>
                <a:lnTo>
                  <a:pt x="520" y="333"/>
                </a:lnTo>
                <a:lnTo>
                  <a:pt x="523" y="351"/>
                </a:lnTo>
                <a:lnTo>
                  <a:pt x="529" y="364"/>
                </a:lnTo>
                <a:lnTo>
                  <a:pt x="536" y="374"/>
                </a:lnTo>
                <a:lnTo>
                  <a:pt x="545" y="383"/>
                </a:lnTo>
                <a:lnTo>
                  <a:pt x="557" y="390"/>
                </a:lnTo>
                <a:lnTo>
                  <a:pt x="570" y="395"/>
                </a:lnTo>
                <a:lnTo>
                  <a:pt x="585" y="397"/>
                </a:lnTo>
                <a:lnTo>
                  <a:pt x="599" y="398"/>
                </a:lnTo>
                <a:lnTo>
                  <a:pt x="615" y="398"/>
                </a:lnTo>
                <a:lnTo>
                  <a:pt x="632" y="396"/>
                </a:lnTo>
                <a:lnTo>
                  <a:pt x="644" y="395"/>
                </a:lnTo>
                <a:lnTo>
                  <a:pt x="662" y="393"/>
                </a:lnTo>
                <a:lnTo>
                  <a:pt x="680" y="391"/>
                </a:lnTo>
                <a:lnTo>
                  <a:pt x="700" y="391"/>
                </a:lnTo>
                <a:lnTo>
                  <a:pt x="717" y="393"/>
                </a:lnTo>
                <a:lnTo>
                  <a:pt x="734" y="396"/>
                </a:lnTo>
                <a:lnTo>
                  <a:pt x="751" y="402"/>
                </a:lnTo>
                <a:lnTo>
                  <a:pt x="765" y="408"/>
                </a:lnTo>
                <a:lnTo>
                  <a:pt x="779" y="418"/>
                </a:lnTo>
                <a:lnTo>
                  <a:pt x="788" y="429"/>
                </a:lnTo>
                <a:lnTo>
                  <a:pt x="796" y="442"/>
                </a:lnTo>
                <a:lnTo>
                  <a:pt x="801" y="456"/>
                </a:lnTo>
                <a:lnTo>
                  <a:pt x="803" y="470"/>
                </a:lnTo>
                <a:lnTo>
                  <a:pt x="801" y="486"/>
                </a:lnTo>
                <a:lnTo>
                  <a:pt x="800" y="502"/>
                </a:lnTo>
                <a:lnTo>
                  <a:pt x="801" y="518"/>
                </a:lnTo>
                <a:lnTo>
                  <a:pt x="803" y="532"/>
                </a:lnTo>
                <a:lnTo>
                  <a:pt x="808" y="545"/>
                </a:lnTo>
                <a:lnTo>
                  <a:pt x="814" y="558"/>
                </a:lnTo>
                <a:lnTo>
                  <a:pt x="822" y="567"/>
                </a:lnTo>
                <a:lnTo>
                  <a:pt x="834" y="576"/>
                </a:lnTo>
                <a:lnTo>
                  <a:pt x="850" y="582"/>
                </a:lnTo>
                <a:lnTo>
                  <a:pt x="867" y="587"/>
                </a:lnTo>
                <a:lnTo>
                  <a:pt x="881" y="591"/>
                </a:lnTo>
                <a:lnTo>
                  <a:pt x="898" y="595"/>
                </a:lnTo>
                <a:lnTo>
                  <a:pt x="918" y="599"/>
                </a:lnTo>
                <a:lnTo>
                  <a:pt x="935" y="602"/>
                </a:lnTo>
                <a:lnTo>
                  <a:pt x="952" y="607"/>
                </a:lnTo>
                <a:lnTo>
                  <a:pt x="967" y="612"/>
                </a:lnTo>
                <a:lnTo>
                  <a:pt x="981" y="618"/>
                </a:lnTo>
                <a:lnTo>
                  <a:pt x="992" y="626"/>
                </a:lnTo>
                <a:lnTo>
                  <a:pt x="1001" y="634"/>
                </a:lnTo>
                <a:lnTo>
                  <a:pt x="1013" y="647"/>
                </a:lnTo>
                <a:lnTo>
                  <a:pt x="1020" y="659"/>
                </a:lnTo>
                <a:lnTo>
                  <a:pt x="1026" y="674"/>
                </a:lnTo>
                <a:lnTo>
                  <a:pt x="1029" y="692"/>
                </a:lnTo>
                <a:lnTo>
                  <a:pt x="1027" y="709"/>
                </a:lnTo>
                <a:lnTo>
                  <a:pt x="1024" y="724"/>
                </a:lnTo>
                <a:lnTo>
                  <a:pt x="1020" y="743"/>
                </a:lnTo>
                <a:lnTo>
                  <a:pt x="1015" y="764"/>
                </a:lnTo>
                <a:lnTo>
                  <a:pt x="1010" y="783"/>
                </a:lnTo>
                <a:lnTo>
                  <a:pt x="1008" y="799"/>
                </a:lnTo>
                <a:lnTo>
                  <a:pt x="1008" y="812"/>
                </a:lnTo>
                <a:lnTo>
                  <a:pt x="1011" y="831"/>
                </a:lnTo>
                <a:lnTo>
                  <a:pt x="1015" y="847"/>
                </a:lnTo>
                <a:lnTo>
                  <a:pt x="1021" y="859"/>
                </a:lnTo>
                <a:lnTo>
                  <a:pt x="1028" y="871"/>
                </a:lnTo>
                <a:lnTo>
                  <a:pt x="1038" y="884"/>
                </a:lnTo>
                <a:lnTo>
                  <a:pt x="1049" y="897"/>
                </a:lnTo>
                <a:lnTo>
                  <a:pt x="1062" y="908"/>
                </a:lnTo>
                <a:lnTo>
                  <a:pt x="1077" y="917"/>
                </a:lnTo>
                <a:lnTo>
                  <a:pt x="1091" y="922"/>
                </a:lnTo>
                <a:lnTo>
                  <a:pt x="1106" y="926"/>
                </a:lnTo>
                <a:lnTo>
                  <a:pt x="1121" y="928"/>
                </a:lnTo>
                <a:lnTo>
                  <a:pt x="1139" y="929"/>
                </a:lnTo>
                <a:lnTo>
                  <a:pt x="1157" y="928"/>
                </a:lnTo>
              </a:path>
            </a:pathLst>
          </a:custGeom>
          <a:solidFill>
            <a:srgbClr val="FF0000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5430867" y="1889338"/>
            <a:ext cx="1413562" cy="5825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600" dirty="0" smtClean="0">
                <a:solidFill>
                  <a:schemeClr val="bg1"/>
                </a:solidFill>
              </a:rPr>
              <a:t>Common Objectives</a:t>
            </a:r>
            <a:endParaRPr lang="en-US" altLang="en-US" sz="1600" dirty="0">
              <a:solidFill>
                <a:schemeClr val="bg1"/>
              </a:solidFill>
            </a:endParaRP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5222308" y="4761365"/>
            <a:ext cx="1789680" cy="369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600" dirty="0" smtClean="0">
                <a:solidFill>
                  <a:schemeClr val="bg1"/>
                </a:solidFill>
              </a:rPr>
              <a:t>Insight</a:t>
            </a:r>
            <a:endParaRPr lang="en-US" altLang="en-US" sz="1600" dirty="0">
              <a:solidFill>
                <a:schemeClr val="bg1"/>
              </a:solidFill>
            </a:endParaRPr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2209800" y="4777204"/>
            <a:ext cx="1689857" cy="36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600" dirty="0" smtClean="0">
                <a:solidFill>
                  <a:schemeClr val="bg1"/>
                </a:solidFill>
              </a:rPr>
              <a:t>Receptivity</a:t>
            </a:r>
            <a:endParaRPr lang="en-US" altLang="en-US" sz="1600" dirty="0">
              <a:solidFill>
                <a:schemeClr val="bg1"/>
              </a:solidFill>
            </a:endParaRP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2275754" y="2024844"/>
            <a:ext cx="1597164" cy="369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600" dirty="0" smtClean="0">
                <a:solidFill>
                  <a:schemeClr val="bg1"/>
                </a:solidFill>
              </a:rPr>
              <a:t>Tension</a:t>
            </a:r>
            <a:endParaRPr lang="en-US" altLang="en-US" sz="1600" dirty="0">
              <a:solidFill>
                <a:schemeClr val="bg1"/>
              </a:solidFill>
            </a:endParaRP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963613" y="1219200"/>
            <a:ext cx="7231062" cy="26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altLang="en-US" sz="1600" dirty="0" smtClean="0"/>
              <a:t>The 5 Pre-Conditions for Change</a:t>
            </a:r>
            <a:endParaRPr lang="en-US" altLang="en-US" sz="1600" dirty="0"/>
          </a:p>
        </p:txBody>
      </p:sp>
      <p:sp>
        <p:nvSpPr>
          <p:cNvPr id="45" name="AutoShape 5"/>
          <p:cNvSpPr>
            <a:spLocks noChangeArrowheads="1"/>
          </p:cNvSpPr>
          <p:nvPr/>
        </p:nvSpPr>
        <p:spPr bwMode="auto">
          <a:xfrm>
            <a:off x="4406900" y="5824121"/>
            <a:ext cx="4699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 Box 8"/>
          <p:cNvSpPr txBox="1">
            <a:spLocks noChangeArrowheads="1"/>
          </p:cNvSpPr>
          <p:nvPr/>
        </p:nvSpPr>
        <p:spPr bwMode="auto">
          <a:xfrm>
            <a:off x="346075" y="6057484"/>
            <a:ext cx="84280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600">
              <a:ea typeface="ＭＳ Ｐゴシック" pitchFamily="34" charset="-128"/>
            </a:endParaRP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501650" y="6138446"/>
            <a:ext cx="83185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600" b="0" dirty="0" smtClean="0">
                <a:ea typeface="ＭＳ Ｐゴシック" pitchFamily="34" charset="-128"/>
              </a:rPr>
              <a:t>Is Suriname ready for change? If not, what are the levers to foster these conditions?</a:t>
            </a:r>
            <a:endParaRPr lang="en-US" altLang="en-US" sz="1600" b="0" dirty="0">
              <a:ea typeface="ＭＳ Ｐゴシック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761" y="2006025"/>
            <a:ext cx="2120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i="1" dirty="0" smtClean="0"/>
              <a:t>Is there any urgency for change?</a:t>
            </a:r>
            <a:endParaRPr lang="en-US" sz="1600" b="1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155515" y="4520892"/>
            <a:ext cx="2120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i="1" dirty="0" smtClean="0"/>
              <a:t>Are leaders receptive to ideas &amp; advice from outside?</a:t>
            </a:r>
            <a:endParaRPr lang="en-US" sz="1600" b="1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1" y="2971800"/>
            <a:ext cx="22884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i="1" dirty="0" smtClean="0"/>
              <a:t>Is there strong leadership in government, the private sector &amp; “others”?</a:t>
            </a:r>
            <a:endParaRPr lang="en-US" sz="1600" b="1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6921523" y="1752600"/>
            <a:ext cx="21202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/>
              <a:t>Do leaders have shared understanding of success at the national or </a:t>
            </a:r>
            <a:r>
              <a:rPr lang="en-US" sz="1600" b="1" i="1" dirty="0" err="1" smtClean="0"/>
              <a:t>sectoral</a:t>
            </a:r>
            <a:r>
              <a:rPr lang="en-US" sz="1600" b="1" i="1" dirty="0" smtClean="0"/>
              <a:t> level?</a:t>
            </a:r>
            <a:endParaRPr lang="en-US" sz="1600" b="1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6896123" y="4495800"/>
            <a:ext cx="2120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/>
              <a:t>Does the knowledge exist to achieve this vision? </a:t>
            </a:r>
            <a:endParaRPr lang="en-US" sz="1600" b="1" i="1" dirty="0"/>
          </a:p>
        </p:txBody>
      </p:sp>
      <p:sp>
        <p:nvSpPr>
          <p:cNvPr id="24" name="Slide Number Placeholder 3"/>
          <p:cNvSpPr txBox="1">
            <a:spLocks/>
          </p:cNvSpPr>
          <p:nvPr/>
        </p:nvSpPr>
        <p:spPr>
          <a:xfrm>
            <a:off x="4346643" y="6523038"/>
            <a:ext cx="381000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FEFE30D-5639-4296-BDBB-41B69947A6E5}" type="slidenum">
              <a:rPr lang="en-US" sz="800" smtClean="0"/>
              <a:pPr algn="ctr"/>
              <a:t>17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90479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6" grpId="0" animBg="1"/>
      <p:bldP spid="37" grpId="0"/>
      <p:bldP spid="38" grpId="0" animBg="1"/>
      <p:bldP spid="39" grpId="0" animBg="1"/>
      <p:bldP spid="40" grpId="0"/>
      <p:bldP spid="41" grpId="0"/>
      <p:bldP spid="42" grpId="0"/>
      <p:bldP spid="43" grpId="0"/>
      <p:bldP spid="45" grpId="0" animBg="1"/>
      <p:bldP spid="46" grpId="0"/>
      <p:bldP spid="47" grpId="0"/>
      <p:bldP spid="3" grpId="0"/>
      <p:bldP spid="20" grpId="0"/>
      <p:bldP spid="21" grpId="0"/>
      <p:bldP spid="22" grpId="0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038600"/>
            <a:ext cx="9144000" cy="1447800"/>
          </a:xfrm>
          <a:prstGeom prst="rect">
            <a:avLst/>
          </a:prstGeom>
          <a:solidFill>
            <a:srgbClr val="F690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ext Placeholder 1"/>
          <p:cNvSpPr txBox="1">
            <a:spLocks/>
          </p:cNvSpPr>
          <p:nvPr/>
        </p:nvSpPr>
        <p:spPr>
          <a:xfrm>
            <a:off x="390525" y="228600"/>
            <a:ext cx="7000875" cy="914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Conclusion + Q&amp;A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57400" y="1847671"/>
            <a:ext cx="533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THANK YOU!</a:t>
            </a:r>
            <a:endParaRPr lang="en-US" sz="7200" dirty="0"/>
          </a:p>
        </p:txBody>
      </p:sp>
      <p:sp>
        <p:nvSpPr>
          <p:cNvPr id="12" name="TextBox 11"/>
          <p:cNvSpPr txBox="1"/>
          <p:nvPr/>
        </p:nvSpPr>
        <p:spPr>
          <a:xfrm>
            <a:off x="310243" y="5715000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Rob Henning</a:t>
            </a:r>
          </a:p>
          <a:p>
            <a:pPr algn="ctr"/>
            <a:r>
              <a:rPr lang="en-US" sz="2400" dirty="0" smtClean="0">
                <a:hlinkClick r:id="rId3"/>
              </a:rPr>
              <a:t>rhenning@espartners.co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0" y="5715000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Eric Kacou</a:t>
            </a:r>
          </a:p>
          <a:p>
            <a:pPr algn="ctr"/>
            <a:r>
              <a:rPr lang="en-US" sz="2400" dirty="0" smtClean="0">
                <a:hlinkClick r:id="rId3"/>
              </a:rPr>
              <a:t>ekacou@espartners.co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4274403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From Potential to Prosperity Part 2 – 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3 </a:t>
            </a:r>
            <a:r>
              <a:rPr lang="en-US" sz="2800" b="1" dirty="0" smtClean="0">
                <a:solidFill>
                  <a:schemeClr val="bg1"/>
                </a:solidFill>
              </a:rPr>
              <a:t>Strategies &amp; 5 Sectors to Drive </a:t>
            </a:r>
            <a:r>
              <a:rPr lang="en-US" sz="2800" b="1" dirty="0" smtClean="0">
                <a:solidFill>
                  <a:schemeClr val="bg1"/>
                </a:solidFill>
              </a:rPr>
              <a:t>Diversification</a:t>
            </a:r>
            <a:r>
              <a:rPr lang="en-US" sz="2400" b="1" i="1" dirty="0" smtClean="0">
                <a:solidFill>
                  <a:schemeClr val="bg1"/>
                </a:solidFill>
              </a:rPr>
              <a:t> 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90525" y="0"/>
            <a:ext cx="7610475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Converting Potential into Prosperity</a:t>
            </a:r>
          </a:p>
          <a:p>
            <a:r>
              <a:rPr lang="en-US" sz="2600" b="0" dirty="0" smtClean="0"/>
              <a:t>How do we drive Suriname’s metamorphosis?</a:t>
            </a:r>
            <a:endParaRPr lang="en-US" b="0" dirty="0"/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>
          <a:xfrm>
            <a:off x="4346643" y="6599238"/>
            <a:ext cx="381000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FEFE30D-5639-4296-BDBB-41B69947A6E5}" type="slidenum">
              <a:rPr lang="en-US" sz="800" smtClean="0"/>
              <a:pPr algn="ctr"/>
              <a:t>2</a:t>
            </a:fld>
            <a:endParaRPr lang="en-US" sz="800" dirty="0"/>
          </a:p>
        </p:txBody>
      </p:sp>
      <p:pic>
        <p:nvPicPr>
          <p:cNvPr id="4" name="Picture 3" descr="ist2_1182368_isolated_caterpill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1688"/>
            <a:ext cx="4170362" cy="312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ONPCA1W6KU5CA3JF308CAUV10DRCAVF0O7WCAX823IMCAQHKEHPCAGGKY2DCA7HVTWXCAO06HKBCALGTORQCAYSAWFOCA3UCPO2CAIL1OLPCA5KCBJRCA6KE9H0CAHDZAAQCAFMT7IECAEM7LLMCAT3K1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61908">
            <a:off x="5018088" y="1999286"/>
            <a:ext cx="4378325" cy="327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046288"/>
            <a:ext cx="1352550" cy="271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68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90525" y="0"/>
            <a:ext cx="7610475" cy="914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Rapid Diagnostic</a:t>
            </a:r>
          </a:p>
          <a:p>
            <a:r>
              <a:rPr lang="en-US" sz="2600" b="0" dirty="0" smtClean="0"/>
              <a:t>Thanks</a:t>
            </a:r>
            <a:r>
              <a:rPr lang="en-US" b="0" dirty="0" smtClean="0"/>
              <a:t> to extractive industries, per capita GDP growth is strong</a:t>
            </a:r>
            <a:endParaRPr lang="en-US" b="0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749294382"/>
              </p:ext>
            </p:extLst>
          </p:nvPr>
        </p:nvGraphicFramePr>
        <p:xfrm>
          <a:off x="533400" y="1371600"/>
          <a:ext cx="8077200" cy="35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Straight Arrow Connector 3"/>
          <p:cNvCxnSpPr/>
          <p:nvPr/>
        </p:nvCxnSpPr>
        <p:spPr>
          <a:xfrm>
            <a:off x="1066800" y="4948733"/>
            <a:ext cx="23622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66800" y="4948733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 smtClean="0"/>
              <a:t>Post-independence adaptation</a:t>
            </a:r>
          </a:p>
          <a:p>
            <a:pPr marL="171450" indent="-171450" algn="r">
              <a:buFont typeface="Arial" panose="020B0604020202020204" pitchFamily="34" charset="0"/>
              <a:buChar char="•"/>
            </a:pPr>
            <a:r>
              <a:rPr lang="en-US" sz="1200" dirty="0" smtClean="0"/>
              <a:t>Political transitions</a:t>
            </a:r>
          </a:p>
          <a:p>
            <a:pPr marL="171450" indent="-171450" algn="r">
              <a:buFont typeface="Arial" panose="020B0604020202020204" pitchFamily="34" charset="0"/>
              <a:buChar char="•"/>
            </a:pPr>
            <a:r>
              <a:rPr lang="en-US" sz="1200" dirty="0" smtClean="0"/>
              <a:t> Dependence on Dutch financial assistance</a:t>
            </a:r>
            <a:endParaRPr lang="en-US" sz="1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581400" y="4948733"/>
            <a:ext cx="24384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505200" y="4953000"/>
            <a:ext cx="2514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 smtClean="0"/>
              <a:t>Economic Stagnation</a:t>
            </a:r>
          </a:p>
          <a:p>
            <a:pPr marL="171450" indent="-171450" algn="r">
              <a:buFont typeface="Arial" panose="020B0604020202020204" pitchFamily="34" charset="0"/>
              <a:buChar char="•"/>
            </a:pPr>
            <a:r>
              <a:rPr lang="en-US" sz="1200" dirty="0" smtClean="0"/>
              <a:t>Democratic elections established</a:t>
            </a:r>
          </a:p>
          <a:p>
            <a:pPr marL="171450" indent="-171450" algn="r">
              <a:buFont typeface="Arial" panose="020B0604020202020204" pitchFamily="34" charset="0"/>
              <a:buChar char="•"/>
            </a:pPr>
            <a:r>
              <a:rPr lang="en-US" sz="1200" dirty="0" smtClean="0"/>
              <a:t>Preliminary implementation of economic diversification</a:t>
            </a:r>
          </a:p>
          <a:p>
            <a:pPr marL="171450" indent="-171450" algn="r">
              <a:buFont typeface="Arial" panose="020B0604020202020204" pitchFamily="34" charset="0"/>
              <a:buChar char="•"/>
            </a:pPr>
            <a:r>
              <a:rPr lang="en-US" sz="1200" dirty="0" smtClean="0"/>
              <a:t>Dutch development funds frozen</a:t>
            </a:r>
          </a:p>
          <a:p>
            <a:pPr marL="171450" indent="-171450" algn="r">
              <a:buFont typeface="Arial" panose="020B0604020202020204" pitchFamily="34" charset="0"/>
              <a:buChar char="•"/>
            </a:pPr>
            <a:r>
              <a:rPr lang="en-US" sz="1200" dirty="0" smtClean="0"/>
              <a:t>Decline of the mining, construction and utility sectors</a:t>
            </a:r>
            <a:endParaRPr lang="en-US" sz="12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172200" y="4950837"/>
            <a:ext cx="2278856" cy="4266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48400" y="4955103"/>
            <a:ext cx="220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 smtClean="0"/>
              <a:t>Growth based on extractive sectors</a:t>
            </a:r>
          </a:p>
          <a:p>
            <a:pPr marL="171450" indent="-171450" algn="r">
              <a:buFont typeface="Arial" panose="020B0604020202020204" pitchFamily="34" charset="0"/>
              <a:buChar char="•"/>
            </a:pPr>
            <a:r>
              <a:rPr lang="en-US" sz="1200" dirty="0" smtClean="0"/>
              <a:t>Sound monetary and fiscal policies</a:t>
            </a:r>
          </a:p>
          <a:p>
            <a:pPr marL="171450" indent="-171450" algn="r">
              <a:buFont typeface="Arial" panose="020B0604020202020204" pitchFamily="34" charset="0"/>
              <a:buChar char="•"/>
            </a:pPr>
            <a:r>
              <a:rPr lang="en-US" sz="1200" dirty="0" smtClean="0"/>
              <a:t>Strong commodity prices</a:t>
            </a:r>
          </a:p>
          <a:p>
            <a:pPr marL="171450" indent="-171450" algn="r">
              <a:buFont typeface="Arial" panose="020B0604020202020204" pitchFamily="34" charset="0"/>
              <a:buChar char="•"/>
            </a:pPr>
            <a:endParaRPr lang="en-US" sz="12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066800" y="1844040"/>
            <a:ext cx="24430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1975 – 1987</a:t>
            </a:r>
          </a:p>
          <a:p>
            <a:r>
              <a:rPr lang="en-US" sz="1100" i="1" dirty="0" smtClean="0"/>
              <a:t>Per Capita GDP Growth Rate = -2.20%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20440" y="2236113"/>
            <a:ext cx="24430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1988 – 2000</a:t>
            </a:r>
          </a:p>
          <a:p>
            <a:r>
              <a:rPr lang="en-US" sz="1100" i="1" dirty="0" smtClean="0"/>
              <a:t>Per Capita GDP Growth Rate = -0.03%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1346" y="1855113"/>
            <a:ext cx="24430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2001 – 2012</a:t>
            </a:r>
          </a:p>
          <a:p>
            <a:r>
              <a:rPr lang="en-US" sz="1100" i="1" dirty="0" smtClean="0"/>
              <a:t>Per Capita GDP Growth Rate = 4.10%</a:t>
            </a:r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>
          <a:xfrm>
            <a:off x="4346643" y="6599238"/>
            <a:ext cx="381000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FEFE30D-5639-4296-BDBB-41B69947A6E5}" type="slidenum">
              <a:rPr lang="en-US" sz="800" smtClean="0"/>
              <a:pPr algn="ctr"/>
              <a:t>3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48660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Rapid Diagnostic</a:t>
            </a:r>
          </a:p>
          <a:p>
            <a:r>
              <a:rPr lang="en-US" sz="2200" b="0" dirty="0" smtClean="0"/>
              <a:t>However, this growth has not been shared equally…</a:t>
            </a:r>
            <a:endParaRPr lang="en-US" sz="2200" b="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8660414"/>
              </p:ext>
            </p:extLst>
          </p:nvPr>
        </p:nvGraphicFramePr>
        <p:xfrm>
          <a:off x="457200" y="1524000"/>
          <a:ext cx="8305799" cy="446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Oval 3"/>
          <p:cNvSpPr/>
          <p:nvPr/>
        </p:nvSpPr>
        <p:spPr>
          <a:xfrm>
            <a:off x="6583854" y="6019800"/>
            <a:ext cx="533400" cy="533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117254" y="6029980"/>
            <a:ext cx="2026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= $100 Billion GDP 2013 (Current $USD)</a:t>
            </a:r>
            <a:endParaRPr lang="en-US" sz="1400" dirty="0"/>
          </a:p>
        </p:txBody>
      </p:sp>
      <p:sp>
        <p:nvSpPr>
          <p:cNvPr id="6" name="Rectangle 47"/>
          <p:cNvSpPr>
            <a:spLocks noChangeArrowheads="1"/>
          </p:cNvSpPr>
          <p:nvPr/>
        </p:nvSpPr>
        <p:spPr bwMode="auto">
          <a:xfrm>
            <a:off x="47625" y="6477000"/>
            <a:ext cx="4067175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 anchor="b">
            <a:spAutoFit/>
          </a:bodyPr>
          <a:lstStyle>
            <a:lvl1pPr marL="119063" indent="-119063" algn="l" defTabSz="911225"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98563" algn="l" defTabSz="911225"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12863" algn="l" defTabSz="911225"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7163" algn="l" defTabSz="911225"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defTabSz="911225"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911225" eaLnBrk="0" fontAlgn="base" hangingPunct="0">
              <a:spcBef>
                <a:spcPct val="0"/>
              </a:spcBef>
              <a:spcAft>
                <a:spcPct val="0"/>
              </a:spcAft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911225" eaLnBrk="0" fontAlgn="base" hangingPunct="0">
              <a:spcBef>
                <a:spcPct val="0"/>
              </a:spcBef>
              <a:spcAft>
                <a:spcPct val="0"/>
              </a:spcAft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911225" eaLnBrk="0" fontAlgn="base" hangingPunct="0">
              <a:spcBef>
                <a:spcPct val="0"/>
              </a:spcBef>
              <a:spcAft>
                <a:spcPct val="0"/>
              </a:spcAft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911225" eaLnBrk="0" fontAlgn="base" hangingPunct="0">
              <a:spcBef>
                <a:spcPct val="0"/>
              </a:spcBef>
              <a:spcAft>
                <a:spcPct val="0"/>
              </a:spcAft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763" indent="-4763"/>
            <a:r>
              <a:rPr lang="en-US" altLang="en-US" sz="800" b="0" dirty="0" smtClean="0">
                <a:solidFill>
                  <a:srgbClr val="000000"/>
                </a:solidFill>
                <a:latin typeface="Arial" charset="0"/>
              </a:rPr>
              <a:t>Source:  </a:t>
            </a:r>
            <a:r>
              <a:rPr lang="en-US" altLang="en-US" sz="800" dirty="0" smtClean="0">
                <a:solidFill>
                  <a:srgbClr val="000000"/>
                </a:solidFill>
                <a:latin typeface="Arial" charset="0"/>
              </a:rPr>
              <a:t>World Economic Outlook Database of the IMF, May 2014; </a:t>
            </a:r>
            <a:r>
              <a:rPr lang="en-US" altLang="en-US" sz="800" dirty="0" err="1" smtClean="0">
                <a:solidFill>
                  <a:srgbClr val="000000"/>
                </a:solidFill>
                <a:latin typeface="Arial" charset="0"/>
              </a:rPr>
              <a:t>Quandl</a:t>
            </a:r>
            <a:r>
              <a:rPr lang="en-US" altLang="en-US" sz="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sz="800" dirty="0" err="1" smtClean="0">
                <a:solidFill>
                  <a:srgbClr val="000000"/>
                </a:solidFill>
                <a:latin typeface="Arial" charset="0"/>
              </a:rPr>
              <a:t>Gini</a:t>
            </a:r>
            <a:r>
              <a:rPr lang="en-US" altLang="en-US" sz="800" dirty="0" smtClean="0">
                <a:solidFill>
                  <a:srgbClr val="000000"/>
                </a:solidFill>
                <a:latin typeface="Arial" charset="0"/>
              </a:rPr>
              <a:t> Coefficient Database 2014 </a:t>
            </a:r>
            <a:endParaRPr lang="en-US" altLang="en-US" sz="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62000" y="3562350"/>
            <a:ext cx="4343400" cy="1847850"/>
          </a:xfrm>
          <a:prstGeom prst="rect">
            <a:avLst/>
          </a:prstGeom>
          <a:solidFill>
            <a:srgbClr val="FF0000">
              <a:alpha val="9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105400" y="2057400"/>
            <a:ext cx="3429000" cy="1504950"/>
          </a:xfrm>
          <a:prstGeom prst="rect">
            <a:avLst/>
          </a:prstGeom>
          <a:solidFill>
            <a:schemeClr val="accent1">
              <a:lumMod val="60000"/>
              <a:lumOff val="40000"/>
              <a:alpha val="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62000" y="2057400"/>
            <a:ext cx="4343400" cy="1504950"/>
          </a:xfrm>
          <a:prstGeom prst="rect">
            <a:avLst/>
          </a:prstGeom>
          <a:solidFill>
            <a:schemeClr val="tx2">
              <a:lumMod val="60000"/>
              <a:lumOff val="40000"/>
              <a:alpha val="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34891" y="2450068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Equality &amp; Growth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76400" y="4257675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Disparity &amp; Decline</a:t>
            </a:r>
            <a:endParaRPr lang="en-US" dirty="0">
              <a:solidFill>
                <a:srgbClr val="FFC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762000" y="3562350"/>
            <a:ext cx="7772400" cy="0"/>
          </a:xfrm>
          <a:prstGeom prst="line">
            <a:avLst/>
          </a:prstGeom>
          <a:solidFill>
            <a:srgbClr val="FFFFFF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4617016" y="3272165"/>
            <a:ext cx="13131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Avg. </a:t>
            </a:r>
            <a:r>
              <a:rPr lang="en-US" sz="1100" b="1" dirty="0" err="1" smtClean="0"/>
              <a:t>Gini</a:t>
            </a:r>
            <a:r>
              <a:rPr lang="en-US" sz="1100" b="1" dirty="0" smtClean="0"/>
              <a:t> = 49.52</a:t>
            </a:r>
            <a:endParaRPr lang="en-US" sz="1100" b="1" dirty="0"/>
          </a:p>
        </p:txBody>
      </p:sp>
      <p:cxnSp>
        <p:nvCxnSpPr>
          <p:cNvPr id="14" name="Straight Connector 13"/>
          <p:cNvCxnSpPr/>
          <p:nvPr/>
        </p:nvCxnSpPr>
        <p:spPr bwMode="auto">
          <a:xfrm flipV="1">
            <a:off x="5105400" y="2057400"/>
            <a:ext cx="0" cy="3352800"/>
          </a:xfrm>
          <a:prstGeom prst="line">
            <a:avLst/>
          </a:prstGeom>
          <a:solidFill>
            <a:srgbClr val="FFFFFF"/>
          </a:solidFill>
          <a:ln w="158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/>
          <p:cNvSpPr txBox="1"/>
          <p:nvPr/>
        </p:nvSpPr>
        <p:spPr>
          <a:xfrm rot="16200000">
            <a:off x="4092511" y="4420002"/>
            <a:ext cx="17427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Avg. Growth % = 3.06%</a:t>
            </a:r>
            <a:endParaRPr lang="en-US" sz="11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867400" y="4278868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Disparity &amp; Growth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04975" y="257175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Equality &amp; Decline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8" name="Rectangle 14"/>
          <p:cNvSpPr txBox="1">
            <a:spLocks noChangeArrowheads="1"/>
          </p:cNvSpPr>
          <p:nvPr/>
        </p:nvSpPr>
        <p:spPr>
          <a:xfrm>
            <a:off x="469900" y="914400"/>
            <a:ext cx="8335963" cy="635000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1800" b="1" i="1" dirty="0" smtClean="0">
                <a:latin typeface="+mn-lt"/>
              </a:rPr>
              <a:t>Suriname is a regional economic growth over-performer and an equality underperformer.</a:t>
            </a:r>
            <a:endParaRPr lang="en-US" altLang="en-US" sz="1800" b="1" dirty="0">
              <a:latin typeface="+mn-lt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6524625" y="3162300"/>
            <a:ext cx="1752600" cy="990600"/>
          </a:xfrm>
          <a:prstGeom prst="straightConnector1">
            <a:avLst/>
          </a:prstGeom>
          <a:solidFill>
            <a:srgbClr val="FFFFFF"/>
          </a:solidFill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8228166" y="2889022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How?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6153150" y="4219575"/>
            <a:ext cx="219075" cy="0"/>
          </a:xfrm>
          <a:prstGeom prst="straightConnector1">
            <a:avLst/>
          </a:prstGeom>
          <a:solidFill>
            <a:srgbClr val="FFFFFF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ectangle 21"/>
          <p:cNvSpPr/>
          <p:nvPr/>
        </p:nvSpPr>
        <p:spPr bwMode="auto">
          <a:xfrm>
            <a:off x="5105400" y="3562350"/>
            <a:ext cx="3429000" cy="1847850"/>
          </a:xfrm>
          <a:prstGeom prst="rect">
            <a:avLst/>
          </a:prstGeom>
          <a:solidFill>
            <a:srgbClr val="F69406">
              <a:alpha val="9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" name="Slide Number Placeholder 3"/>
          <p:cNvSpPr txBox="1">
            <a:spLocks/>
          </p:cNvSpPr>
          <p:nvPr/>
        </p:nvSpPr>
        <p:spPr>
          <a:xfrm>
            <a:off x="4346643" y="6599238"/>
            <a:ext cx="381000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FEFE30D-5639-4296-BDBB-41B69947A6E5}" type="slidenum">
              <a:rPr lang="en-US" sz="800" smtClean="0"/>
              <a:pPr algn="ctr"/>
              <a:t>4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9725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Rapid Diagnostic</a:t>
            </a:r>
          </a:p>
          <a:p>
            <a:r>
              <a:rPr lang="en-US" b="0" dirty="0" smtClean="0"/>
              <a:t>…and future growth is threatened by declining market shares</a:t>
            </a:r>
            <a:endParaRPr lang="en-US" b="0" dirty="0"/>
          </a:p>
        </p:txBody>
      </p:sp>
      <p:pic>
        <p:nvPicPr>
          <p:cNvPr id="3" name="Picture 2" descr="C:\Users\JHKAHN\Downloads\chart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5" t="11363" b="19231"/>
          <a:stretch/>
        </p:blipFill>
        <p:spPr bwMode="auto">
          <a:xfrm>
            <a:off x="838199" y="1917502"/>
            <a:ext cx="7851775" cy="378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4"/>
          <p:cNvSpPr txBox="1">
            <a:spLocks noChangeArrowheads="1"/>
          </p:cNvSpPr>
          <p:nvPr/>
        </p:nvSpPr>
        <p:spPr>
          <a:xfrm>
            <a:off x="469900" y="914400"/>
            <a:ext cx="8335963" cy="635000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1600" b="1" i="1" dirty="0" smtClean="0">
                <a:latin typeface="+mn-lt"/>
              </a:rPr>
              <a:t>Suriname is currently losing global market share in its two largest export sectors, and is heavily weighted in the globally declining sectors of Inorganic chemicals, precious metal compounds &amp; isotopes</a:t>
            </a:r>
            <a:endParaRPr lang="en-US" altLang="en-US" sz="1600" b="1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1590675"/>
            <a:ext cx="7030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69406"/>
                </a:solidFill>
              </a:rPr>
              <a:t>Growth of national supply and international demand for export products of Suriname - 2012</a:t>
            </a:r>
            <a:endParaRPr lang="en-US" sz="1400" b="1" dirty="0">
              <a:solidFill>
                <a:srgbClr val="F6940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1046115" y="3602318"/>
            <a:ext cx="35349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69406"/>
                </a:solidFill>
              </a:rPr>
              <a:t>Annual growth of world imports between 2008 – 2012, %</a:t>
            </a:r>
            <a:endParaRPr lang="en-US" sz="1100" b="1" dirty="0">
              <a:solidFill>
                <a:srgbClr val="F6940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81275" y="5605790"/>
            <a:ext cx="46666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F69406"/>
                </a:solidFill>
              </a:rPr>
              <a:t>Annual increase of Suriname share in world exports between 2008 – 2012, %</a:t>
            </a:r>
            <a:endParaRPr lang="en-US" sz="1100" b="1" dirty="0">
              <a:solidFill>
                <a:srgbClr val="F69406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9688" y="6324600"/>
            <a:ext cx="90852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sz="1400" b="0" dirty="0" smtClean="0">
                <a:latin typeface="+mn-lt"/>
              </a:rPr>
              <a:t>Suriname must re-balance its sector portfolio away from a natural resource-based economy</a:t>
            </a:r>
            <a:endParaRPr lang="en-US" altLang="en-US" sz="1400" b="0" dirty="0">
              <a:latin typeface="+mn-lt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 rot="16200000" flipH="1">
            <a:off x="4408487" y="5926137"/>
            <a:ext cx="346075" cy="393700"/>
          </a:xfrm>
          <a:prstGeom prst="rightArrow">
            <a:avLst>
              <a:gd name="adj1" fmla="val 50000"/>
              <a:gd name="adj2" fmla="val 5000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1"/>
            </a:outerShdw>
          </a:effectLst>
        </p:spPr>
        <p:txBody>
          <a:bodyPr vert="eaVert"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Rectangle 47"/>
          <p:cNvSpPr>
            <a:spLocks noChangeArrowheads="1"/>
          </p:cNvSpPr>
          <p:nvPr/>
        </p:nvSpPr>
        <p:spPr bwMode="auto">
          <a:xfrm>
            <a:off x="0" y="6625232"/>
            <a:ext cx="9144000" cy="243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 anchor="b">
            <a:spAutoFit/>
          </a:bodyPr>
          <a:lstStyle>
            <a:lvl1pPr marL="119063" indent="-119063" algn="l" defTabSz="911225"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98563" algn="l" defTabSz="911225"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12863" algn="l" defTabSz="911225"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7163" algn="l" defTabSz="911225"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defTabSz="911225"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911225" eaLnBrk="0" fontAlgn="base" hangingPunct="0">
              <a:spcBef>
                <a:spcPct val="0"/>
              </a:spcBef>
              <a:spcAft>
                <a:spcPct val="0"/>
              </a:spcAft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911225" eaLnBrk="0" fontAlgn="base" hangingPunct="0">
              <a:spcBef>
                <a:spcPct val="0"/>
              </a:spcBef>
              <a:spcAft>
                <a:spcPct val="0"/>
              </a:spcAft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911225" eaLnBrk="0" fontAlgn="base" hangingPunct="0">
              <a:spcBef>
                <a:spcPct val="0"/>
              </a:spcBef>
              <a:spcAft>
                <a:spcPct val="0"/>
              </a:spcAft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911225" eaLnBrk="0" fontAlgn="base" hangingPunct="0">
              <a:spcBef>
                <a:spcPct val="0"/>
              </a:spcBef>
              <a:spcAft>
                <a:spcPct val="0"/>
              </a:spcAft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 b="0" dirty="0" smtClean="0">
                <a:solidFill>
                  <a:srgbClr val="000000"/>
                </a:solidFill>
                <a:latin typeface="Arial" charset="0"/>
              </a:rPr>
              <a:t>Source:  </a:t>
            </a:r>
            <a:r>
              <a:rPr lang="en-US" altLang="en-US" sz="1000" dirty="0" err="1" smtClean="0">
                <a:solidFill>
                  <a:srgbClr val="000000"/>
                </a:solidFill>
                <a:latin typeface="Arial" charset="0"/>
              </a:rPr>
              <a:t>Trademap</a:t>
            </a:r>
            <a:r>
              <a:rPr lang="en-US" altLang="en-US" sz="1000" dirty="0" smtClean="0">
                <a:solidFill>
                  <a:srgbClr val="000000"/>
                </a:solidFill>
                <a:latin typeface="Arial" charset="0"/>
              </a:rPr>
              <a:t> Data, 2014.</a:t>
            </a:r>
            <a:endParaRPr lang="en-US" altLang="en-US" sz="10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Slide Number Placeholder 3"/>
          <p:cNvSpPr txBox="1">
            <a:spLocks/>
          </p:cNvSpPr>
          <p:nvPr/>
        </p:nvSpPr>
        <p:spPr>
          <a:xfrm>
            <a:off x="4346643" y="6629400"/>
            <a:ext cx="381000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FEFE30D-5639-4296-BDBB-41B69947A6E5}" type="slidenum">
              <a:rPr lang="en-US" sz="800" smtClean="0"/>
              <a:pPr algn="ctr"/>
              <a:t>5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37728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Rapid Diagnostic</a:t>
            </a:r>
          </a:p>
          <a:p>
            <a:r>
              <a:rPr lang="en-US" b="0" dirty="0" smtClean="0"/>
              <a:t>Moreover, a reliance on natural resources leaves nations poor</a:t>
            </a:r>
            <a:endParaRPr lang="en-US" b="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636097"/>
              </p:ext>
            </p:extLst>
          </p:nvPr>
        </p:nvGraphicFramePr>
        <p:xfrm>
          <a:off x="335697" y="1447800"/>
          <a:ext cx="8381999" cy="443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25"/>
          <p:cNvSpPr>
            <a:spLocks noChangeArrowheads="1"/>
          </p:cNvSpPr>
          <p:nvPr/>
        </p:nvSpPr>
        <p:spPr bwMode="auto">
          <a:xfrm>
            <a:off x="842963" y="1143000"/>
            <a:ext cx="7870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sz="1400" dirty="0" smtClean="0"/>
              <a:t>Natural Resource Rents as % of GDP </a:t>
            </a:r>
            <a:r>
              <a:rPr lang="en-US" altLang="en-US" sz="1400" dirty="0"/>
              <a:t>compared to purchasing power, </a:t>
            </a:r>
            <a:r>
              <a:rPr lang="en-US" altLang="en-US" sz="1400" dirty="0" smtClean="0"/>
              <a:t>2012</a:t>
            </a:r>
            <a:endParaRPr lang="en-US" altLang="en-US" sz="140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1295400" y="2971800"/>
            <a:ext cx="7239000" cy="2286000"/>
          </a:xfrm>
          <a:prstGeom prst="straightConnector1">
            <a:avLst/>
          </a:prstGeom>
          <a:solidFill>
            <a:srgbClr val="FFFFFF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9688" y="6248400"/>
            <a:ext cx="90852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sz="1400" b="0" dirty="0"/>
              <a:t>Countries that are </a:t>
            </a:r>
            <a:r>
              <a:rPr lang="en-US" altLang="en-US" sz="1400" b="0" dirty="0" smtClean="0"/>
              <a:t>dependent </a:t>
            </a:r>
            <a:r>
              <a:rPr lang="en-US" altLang="en-US" sz="1400" b="0" dirty="0"/>
              <a:t>on natural resources tend to have the weakest revenues per capita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 rot="16200000" flipH="1">
            <a:off x="4408487" y="5802312"/>
            <a:ext cx="346075" cy="393700"/>
          </a:xfrm>
          <a:prstGeom prst="rightArrow">
            <a:avLst>
              <a:gd name="adj1" fmla="val 50000"/>
              <a:gd name="adj2" fmla="val 5000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1"/>
            </a:outerShdw>
          </a:effectLst>
        </p:spPr>
        <p:txBody>
          <a:bodyPr vert="eaVert"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47"/>
          <p:cNvSpPr>
            <a:spLocks noChangeArrowheads="1"/>
          </p:cNvSpPr>
          <p:nvPr/>
        </p:nvSpPr>
        <p:spPr bwMode="auto">
          <a:xfrm>
            <a:off x="0" y="6625232"/>
            <a:ext cx="9144000" cy="243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 anchor="b">
            <a:spAutoFit/>
          </a:bodyPr>
          <a:lstStyle>
            <a:lvl1pPr marL="119063" indent="-119063" algn="l" defTabSz="911225"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98563" algn="l" defTabSz="911225"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12863" algn="l" defTabSz="911225"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27163" algn="l" defTabSz="911225"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defTabSz="911225"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911225" eaLnBrk="0" fontAlgn="base" hangingPunct="0">
              <a:spcBef>
                <a:spcPct val="0"/>
              </a:spcBef>
              <a:spcAft>
                <a:spcPct val="0"/>
              </a:spcAft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911225" eaLnBrk="0" fontAlgn="base" hangingPunct="0">
              <a:spcBef>
                <a:spcPct val="0"/>
              </a:spcBef>
              <a:spcAft>
                <a:spcPct val="0"/>
              </a:spcAft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911225" eaLnBrk="0" fontAlgn="base" hangingPunct="0">
              <a:spcBef>
                <a:spcPct val="0"/>
              </a:spcBef>
              <a:spcAft>
                <a:spcPct val="0"/>
              </a:spcAft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911225" eaLnBrk="0" fontAlgn="base" hangingPunct="0">
              <a:spcBef>
                <a:spcPct val="0"/>
              </a:spcBef>
              <a:spcAft>
                <a:spcPct val="0"/>
              </a:spcAft>
              <a:tabLst>
                <a:tab pos="4016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000" b="0" dirty="0" smtClean="0">
                <a:solidFill>
                  <a:srgbClr val="000000"/>
                </a:solidFill>
                <a:latin typeface="Arial" charset="0"/>
              </a:rPr>
              <a:t>Source:  </a:t>
            </a:r>
            <a:r>
              <a:rPr lang="en-US" altLang="en-US" sz="1000" dirty="0" smtClean="0">
                <a:solidFill>
                  <a:srgbClr val="000000"/>
                </a:solidFill>
                <a:latin typeface="Arial" charset="0"/>
              </a:rPr>
              <a:t>WDI, 2014.</a:t>
            </a:r>
            <a:endParaRPr lang="en-US" altLang="en-US" sz="10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14800" y="4267200"/>
            <a:ext cx="800100" cy="457200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3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90525" y="0"/>
            <a:ext cx="7229475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Moving from today to tomorrow</a:t>
            </a:r>
          </a:p>
          <a:p>
            <a:r>
              <a:rPr lang="en-US" b="0" dirty="0" smtClean="0"/>
              <a:t>The beginning of a transformative process…</a:t>
            </a:r>
            <a:endParaRPr lang="en-US" b="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4346643" y="6599238"/>
            <a:ext cx="381000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FEFE30D-5639-4296-BDBB-41B69947A6E5}" type="slidenum">
              <a:rPr lang="en-US" sz="800" smtClean="0"/>
              <a:pPr algn="ctr"/>
              <a:t>7</a:t>
            </a:fld>
            <a:endParaRPr lang="en-US" sz="800" dirty="0"/>
          </a:p>
        </p:txBody>
      </p:sp>
      <p:sp>
        <p:nvSpPr>
          <p:cNvPr id="3" name="Rounded Rectangle 2"/>
          <p:cNvSpPr/>
          <p:nvPr/>
        </p:nvSpPr>
        <p:spPr>
          <a:xfrm>
            <a:off x="304800" y="1905000"/>
            <a:ext cx="2743200" cy="3886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Suriname Today: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Heavy dependence on commodity exports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Limited innovation and new product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Product based economy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Growing inequality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096000" y="1905000"/>
            <a:ext cx="2743200" cy="38862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Suriname Tomorrow: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Diversified, sustainable export-led economy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Skilled workforce &amp; specialized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Constant learning, innovation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Increase in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Prosperity for all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ight Arrow Callout 6"/>
          <p:cNvSpPr/>
          <p:nvPr/>
        </p:nvSpPr>
        <p:spPr>
          <a:xfrm>
            <a:off x="3352800" y="1905000"/>
            <a:ext cx="2895600" cy="3886200"/>
          </a:xfrm>
          <a:prstGeom prst="rightArrowCallou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Upgrade Process</a:t>
            </a:r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Customer &amp; demand driven.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Active participation from the public &amp; private sectors.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Shared 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13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90525" y="0"/>
            <a:ext cx="7229475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Moving from today to tomorrow</a:t>
            </a:r>
          </a:p>
          <a:p>
            <a:r>
              <a:rPr lang="en-US" b="0" dirty="0" smtClean="0"/>
              <a:t>An iterative process leveraging data + “wild cards”</a:t>
            </a:r>
            <a:endParaRPr lang="en-US" b="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4346643" y="6599238"/>
            <a:ext cx="381000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FEFE30D-5639-4296-BDBB-41B69947A6E5}" type="slidenum">
              <a:rPr lang="en-US" sz="800" smtClean="0"/>
              <a:pPr algn="ctr"/>
              <a:t>8</a:t>
            </a:fld>
            <a:endParaRPr lang="en-US" sz="8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44959117"/>
              </p:ext>
            </p:extLst>
          </p:nvPr>
        </p:nvGraphicFramePr>
        <p:xfrm>
          <a:off x="228600" y="1879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AutoShape 2" descr="Image result for wild car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628" name="Picture 4" descr="http://parentingaces.com/wp-content/uploads/2014/06/wild_card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765878"/>
            <a:ext cx="1956539" cy="2720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25"/>
          <p:cNvSpPr>
            <a:spLocks noChangeArrowheads="1"/>
          </p:cNvSpPr>
          <p:nvPr/>
        </p:nvSpPr>
        <p:spPr bwMode="auto">
          <a:xfrm>
            <a:off x="155576" y="1447388"/>
            <a:ext cx="5635624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sz="1400" dirty="0" smtClean="0"/>
              <a:t>80% structured brainstorming leveraging </a:t>
            </a:r>
            <a:r>
              <a:rPr lang="en-US" altLang="en-US" sz="1400" dirty="0" err="1" smtClean="0"/>
              <a:t>TradeMap</a:t>
            </a:r>
            <a:r>
              <a:rPr lang="en-US" altLang="en-US" sz="1400" dirty="0" smtClean="0"/>
              <a:t> data…</a:t>
            </a:r>
            <a:endParaRPr lang="en-US" altLang="en-US" sz="1400" dirty="0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6169090" y="1321301"/>
            <a:ext cx="2898710" cy="73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sz="1400" dirty="0" smtClean="0"/>
              <a:t>… combined with 20% “crazy ideas” to ensure nothing is overlooked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025038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Manual Operation 6"/>
          <p:cNvSpPr/>
          <p:nvPr/>
        </p:nvSpPr>
        <p:spPr>
          <a:xfrm rot="16200000">
            <a:off x="218067" y="1700266"/>
            <a:ext cx="1933687" cy="1592579"/>
          </a:xfrm>
          <a:prstGeom prst="flowChartManualOperation">
            <a:avLst/>
          </a:prstGeom>
          <a:solidFill>
            <a:srgbClr val="1B22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200" b="1" dirty="0" smtClean="0"/>
              <a:t>Long List of Clusters</a:t>
            </a:r>
            <a:endParaRPr lang="en-US" sz="1200" b="1" dirty="0"/>
          </a:p>
          <a:p>
            <a:pPr algn="ctr"/>
            <a:r>
              <a:rPr lang="en-US" sz="1200" b="1" dirty="0"/>
              <a:t>HS 2-digit level</a:t>
            </a:r>
            <a:endParaRPr lang="en-US" sz="1200" dirty="0"/>
          </a:p>
          <a:p>
            <a:pPr algn="ctr"/>
            <a:r>
              <a:rPr lang="en-US" sz="1200" dirty="0"/>
              <a:t>100+ Clusters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Upgrading Suriname’s Export Sector</a:t>
            </a:r>
          </a:p>
          <a:p>
            <a:r>
              <a:rPr lang="en-US" b="0" dirty="0" smtClean="0"/>
              <a:t>Achieving growth via making difficult choices</a:t>
            </a:r>
            <a:endParaRPr lang="en-US" b="0" dirty="0"/>
          </a:p>
        </p:txBody>
      </p:sp>
      <p:sp>
        <p:nvSpPr>
          <p:cNvPr id="3" name="Text Placeholder 6"/>
          <p:cNvSpPr txBox="1">
            <a:spLocks/>
          </p:cNvSpPr>
          <p:nvPr/>
        </p:nvSpPr>
        <p:spPr>
          <a:xfrm>
            <a:off x="381000" y="990600"/>
            <a:ext cx="8382000" cy="3048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i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 order to upgrade Suriname’s export sector, we must make difficult choices, assisted by a clear and streamlined process.  </a:t>
            </a:r>
            <a:endParaRPr lang="en-US" dirty="0"/>
          </a:p>
        </p:txBody>
      </p:sp>
      <p:sp>
        <p:nvSpPr>
          <p:cNvPr id="5" name="Text Placeholder 6"/>
          <p:cNvSpPr txBox="1">
            <a:spLocks/>
          </p:cNvSpPr>
          <p:nvPr/>
        </p:nvSpPr>
        <p:spPr>
          <a:xfrm>
            <a:off x="381000" y="6105529"/>
            <a:ext cx="8382000" cy="3048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 this process, we move from broader buckets and categories to more specific products, making tough choices along the way</a:t>
            </a:r>
          </a:p>
        </p:txBody>
      </p:sp>
      <p:sp>
        <p:nvSpPr>
          <p:cNvPr id="8" name="Flowchart: Manual Operation 7"/>
          <p:cNvSpPr/>
          <p:nvPr/>
        </p:nvSpPr>
        <p:spPr>
          <a:xfrm rot="16200000">
            <a:off x="2493528" y="1203837"/>
            <a:ext cx="1383269" cy="2590799"/>
          </a:xfrm>
          <a:prstGeom prst="flowChartManualOperation">
            <a:avLst/>
          </a:prstGeom>
          <a:solidFill>
            <a:srgbClr val="5F6D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smtClean="0"/>
              <a:t>Prioritize &amp; Validate 10 Clusters</a:t>
            </a:r>
          </a:p>
          <a:p>
            <a:pPr algn="ctr"/>
            <a:r>
              <a:rPr lang="en-US" sz="1200" b="1" dirty="0"/>
              <a:t>HS 2-digit </a:t>
            </a:r>
            <a:r>
              <a:rPr lang="en-US" sz="1200" b="1" dirty="0" smtClean="0"/>
              <a:t>level</a:t>
            </a:r>
            <a:endParaRPr lang="en-US" sz="1200" dirty="0"/>
          </a:p>
        </p:txBody>
      </p:sp>
      <p:sp>
        <p:nvSpPr>
          <p:cNvPr id="9" name="Flowchart: Manual Operation 8"/>
          <p:cNvSpPr/>
          <p:nvPr/>
        </p:nvSpPr>
        <p:spPr>
          <a:xfrm rot="16200000">
            <a:off x="4754880" y="1621151"/>
            <a:ext cx="990600" cy="1691639"/>
          </a:xfrm>
          <a:prstGeom prst="flowChartManualOperation">
            <a:avLst/>
          </a:prstGeom>
          <a:solidFill>
            <a:srgbClr val="BCC5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smtClean="0"/>
              <a:t>Develop long list of ~20 products at 4 or 6 digit HS code level</a:t>
            </a:r>
            <a:endParaRPr lang="en-US" sz="1200" dirty="0"/>
          </a:p>
        </p:txBody>
      </p:sp>
      <p:sp>
        <p:nvSpPr>
          <p:cNvPr id="17" name="Flowchart: Manual Operation 16"/>
          <p:cNvSpPr/>
          <p:nvPr/>
        </p:nvSpPr>
        <p:spPr>
          <a:xfrm rot="16200000">
            <a:off x="7067552" y="1000121"/>
            <a:ext cx="838199" cy="2933700"/>
          </a:xfrm>
          <a:prstGeom prst="flowChartManualOperation">
            <a:avLst/>
          </a:prstGeom>
          <a:solidFill>
            <a:srgbClr val="F690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smtClean="0"/>
              <a:t>Identify 6 products at 4 or 6 digit HS code level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5831220" y="1576596"/>
            <a:ext cx="1998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Where we are now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7666" y="3419471"/>
            <a:ext cx="1425894" cy="1828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Process: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Build database of all priority clusters at 2-digit level, including products and services</a:t>
            </a:r>
          </a:p>
          <a:p>
            <a:r>
              <a:rPr lang="en-US" sz="1100" b="1" dirty="0" smtClean="0">
                <a:solidFill>
                  <a:schemeClr val="tx1"/>
                </a:solidFill>
              </a:rPr>
              <a:t>Resources: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 smtClean="0">
                <a:solidFill>
                  <a:schemeClr val="tx1"/>
                </a:solidFill>
              </a:rPr>
              <a:t>TradeMap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889760" y="3419471"/>
            <a:ext cx="2590801" cy="1828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Process: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Collect and process data around peer country &amp; Suriname Exports, Imports, Growth for each cluster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Clean datasets and assign ranks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Eliminate outliers (too sophisticated, re-export, </a:t>
            </a:r>
            <a:r>
              <a:rPr lang="en-US" sz="1100" dirty="0" err="1" smtClean="0">
                <a:solidFill>
                  <a:schemeClr val="tx1"/>
                </a:solidFill>
              </a:rPr>
              <a:t>etc</a:t>
            </a:r>
            <a:r>
              <a:rPr lang="en-US" sz="1100" dirty="0" smtClean="0">
                <a:solidFill>
                  <a:schemeClr val="tx1"/>
                </a:solidFill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Build prioritized list from what Suriname can improve, and from new opportunities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Validate choices with stakeholders</a:t>
            </a:r>
          </a:p>
          <a:p>
            <a:r>
              <a:rPr lang="en-US" sz="1100" b="1" dirty="0" smtClean="0">
                <a:solidFill>
                  <a:schemeClr val="tx1"/>
                </a:solidFill>
              </a:rPr>
              <a:t>Resources: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 smtClean="0">
                <a:solidFill>
                  <a:schemeClr val="tx1"/>
                </a:solidFill>
              </a:rPr>
              <a:t>TradeMap</a:t>
            </a:r>
            <a:endParaRPr lang="en-US" sz="11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Stakeholder Consultations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465320" y="3419471"/>
            <a:ext cx="1524002" cy="1828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Process: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Based on validated cluster groups, build database of products at either 4 or 6-digit HS code level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Eliminate outliers</a:t>
            </a:r>
          </a:p>
          <a:p>
            <a:r>
              <a:rPr lang="en-US" sz="1100" b="1" dirty="0" smtClean="0">
                <a:solidFill>
                  <a:schemeClr val="tx1"/>
                </a:solidFill>
              </a:rPr>
              <a:t>Resources: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 smtClean="0">
                <a:solidFill>
                  <a:schemeClr val="tx1"/>
                </a:solidFill>
              </a:rPr>
              <a:t>TradeMap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172200" y="3419471"/>
            <a:ext cx="2880364" cy="1828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Process: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Decision maker consultations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Product Sophistication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Employment / Outreach calculations</a:t>
            </a:r>
          </a:p>
          <a:p>
            <a:r>
              <a:rPr lang="en-US" sz="1100" b="1" dirty="0" smtClean="0">
                <a:solidFill>
                  <a:schemeClr val="tx1"/>
                </a:solidFill>
              </a:rPr>
              <a:t>Resources: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Stakeholder </a:t>
            </a:r>
            <a:r>
              <a:rPr lang="en-US" sz="1100" dirty="0">
                <a:solidFill>
                  <a:schemeClr val="tx1"/>
                </a:solidFill>
              </a:rPr>
              <a:t>Consultations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 smtClean="0">
                <a:solidFill>
                  <a:schemeClr val="tx1"/>
                </a:solidFill>
              </a:rPr>
              <a:t>TradeMap</a:t>
            </a:r>
            <a:endParaRPr lang="en-US" sz="11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WDI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FAOSTAT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COMTRADE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UNIDO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1897380" y="3190871"/>
            <a:ext cx="0" cy="27051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411981" y="2962272"/>
            <a:ext cx="15239" cy="2895599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027420" y="2886071"/>
            <a:ext cx="0" cy="29718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25" idx="1"/>
          </p:cNvCxnSpPr>
          <p:nvPr/>
        </p:nvCxnSpPr>
        <p:spPr>
          <a:xfrm rot="10800000" flipV="1">
            <a:off x="5269230" y="1761261"/>
            <a:ext cx="561991" cy="313463"/>
          </a:xfrm>
          <a:prstGeom prst="bentConnector4">
            <a:avLst>
              <a:gd name="adj1" fmla="val 99683"/>
              <a:gd name="adj2" fmla="val 18839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utoShape 13"/>
          <p:cNvSpPr>
            <a:spLocks noChangeArrowheads="1"/>
          </p:cNvSpPr>
          <p:nvPr/>
        </p:nvSpPr>
        <p:spPr bwMode="auto">
          <a:xfrm>
            <a:off x="4297680" y="5746433"/>
            <a:ext cx="436563" cy="357187"/>
          </a:xfrm>
          <a:prstGeom prst="downArrow">
            <a:avLst>
              <a:gd name="adj1" fmla="val 49815"/>
              <a:gd name="adj2" fmla="val 54667"/>
            </a:avLst>
          </a:prstGeom>
          <a:solidFill>
            <a:schemeClr val="tx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Slide Number Placeholder 3"/>
          <p:cNvSpPr txBox="1">
            <a:spLocks/>
          </p:cNvSpPr>
          <p:nvPr/>
        </p:nvSpPr>
        <p:spPr>
          <a:xfrm>
            <a:off x="4346643" y="6553200"/>
            <a:ext cx="381000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FEFE30D-5639-4296-BDBB-41B69947A6E5}" type="slidenum">
              <a:rPr lang="en-US" sz="800" smtClean="0"/>
              <a:pPr algn="ctr"/>
              <a:t>9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3813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17054</TotalTime>
  <Words>1559</Words>
  <Application>Microsoft Office PowerPoint</Application>
  <PresentationFormat>On-screen Show (4:3)</PresentationFormat>
  <Paragraphs>323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JHKAHN</dc:creator>
  <cp:lastModifiedBy>rhenning58</cp:lastModifiedBy>
  <cp:revision>262</cp:revision>
  <dcterms:created xsi:type="dcterms:W3CDTF">2014-05-19T20:37:38Z</dcterms:created>
  <dcterms:modified xsi:type="dcterms:W3CDTF">2015-03-07T08:06:40Z</dcterms:modified>
</cp:coreProperties>
</file>