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3.xml" ContentType="application/vnd.openxmlformats-officedocument.presentationml.notesSlide+xml"/>
  <Override PartName="/ppt/ink/ink1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21"/>
  </p:notesMasterIdLst>
  <p:sldIdLst>
    <p:sldId id="299" r:id="rId2"/>
    <p:sldId id="301" r:id="rId3"/>
    <p:sldId id="471" r:id="rId4"/>
    <p:sldId id="470" r:id="rId5"/>
    <p:sldId id="453" r:id="rId6"/>
    <p:sldId id="454" r:id="rId7"/>
    <p:sldId id="455" r:id="rId8"/>
    <p:sldId id="459" r:id="rId9"/>
    <p:sldId id="460" r:id="rId10"/>
    <p:sldId id="458" r:id="rId11"/>
    <p:sldId id="457" r:id="rId12"/>
    <p:sldId id="438" r:id="rId13"/>
    <p:sldId id="463" r:id="rId14"/>
    <p:sldId id="467" r:id="rId15"/>
    <p:sldId id="468" r:id="rId16"/>
    <p:sldId id="435" r:id="rId17"/>
    <p:sldId id="434" r:id="rId18"/>
    <p:sldId id="465" r:id="rId19"/>
    <p:sldId id="425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henning58" initials="REH" lastIdx="15" clrIdx="0"/>
  <p:cmAuthor id="1" name="JHKAHN" initials="JHK" lastIdx="1" clrIdx="1"/>
  <p:cmAuthor id="2" name="Rob Henning" initials="RH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1F4"/>
    <a:srgbClr val="008080"/>
    <a:srgbClr val="009999"/>
    <a:srgbClr val="FFFFCC"/>
    <a:srgbClr val="CCFFCC"/>
    <a:srgbClr val="F69008"/>
    <a:srgbClr val="00CC99"/>
    <a:srgbClr val="BCC5C9"/>
    <a:srgbClr val="5F6D79"/>
    <a:srgbClr val="FF86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3" autoAdjust="0"/>
    <p:restoredTop sz="93957" autoAdjust="0"/>
  </p:normalViewPr>
  <p:slideViewPr>
    <p:cSldViewPr>
      <p:cViewPr varScale="1">
        <p:scale>
          <a:sx n="62" d="100"/>
          <a:sy n="62" d="100"/>
        </p:scale>
        <p:origin x="17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6470588235403"/>
          <c:y val="7.9038790378165524E-2"/>
          <c:w val="0.79201680672268859"/>
          <c:h val="0.67380252754755598"/>
        </c:manualLayout>
      </c:layout>
      <c:barChart>
        <c:barDir val="col"/>
        <c:grouping val="percentStacked"/>
        <c:varyColors val="0"/>
        <c:ser>
          <c:idx val="4"/>
          <c:order val="0"/>
          <c:tx>
            <c:strRef>
              <c:f>Sheet1!$A$2</c:f>
              <c:strCache>
                <c:ptCount val="1"/>
                <c:pt idx="0">
                  <c:v>Formal SMEs</c:v>
                </c:pt>
              </c:strCache>
            </c:strRef>
          </c:tx>
          <c:spPr>
            <a:solidFill>
              <a:srgbClr val="CCECFF"/>
            </a:solidFill>
            <a:ln w="3192">
              <a:solidFill>
                <a:srgbClr val="010000"/>
              </a:solidFill>
              <a:prstDash val="solid"/>
            </a:ln>
          </c:spPr>
          <c:invertIfNegative val="0"/>
          <c:dLbls>
            <c:spPr>
              <a:noFill/>
              <a:ln w="25539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Developed Countries</c:v>
                </c:pt>
                <c:pt idx="1">
                  <c:v>Undeveloped Countries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57</c:v>
                </c:pt>
                <c:pt idx="1">
                  <c:v>18</c:v>
                </c:pt>
              </c:numCache>
            </c:numRef>
          </c:val>
        </c:ser>
        <c:ser>
          <c:idx val="5"/>
          <c:order val="1"/>
          <c:tx>
            <c:strRef>
              <c:f>Sheet1!$A$3</c:f>
              <c:strCache>
                <c:ptCount val="1"/>
                <c:pt idx="0">
                  <c:v>Informal SMEs</c:v>
                </c:pt>
              </c:strCache>
            </c:strRef>
          </c:tx>
          <c:spPr>
            <a:solidFill>
              <a:srgbClr val="A0CBEC"/>
            </a:solidFill>
            <a:ln w="3192">
              <a:solidFill>
                <a:srgbClr val="010000"/>
              </a:solidFill>
              <a:prstDash val="solid"/>
            </a:ln>
          </c:spPr>
          <c:invertIfNegative val="0"/>
          <c:dLbls>
            <c:spPr>
              <a:noFill/>
              <a:ln w="2553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Developed Countries</c:v>
                </c:pt>
                <c:pt idx="1">
                  <c:v>Undeveloped Countries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15</c:v>
                </c:pt>
                <c:pt idx="1">
                  <c:v>29</c:v>
                </c:pt>
              </c:numCache>
            </c:numRef>
          </c:val>
        </c:ser>
        <c:ser>
          <c:idx val="6"/>
          <c:order val="2"/>
          <c:tx>
            <c:strRef>
              <c:f>Sheet1!$A$4</c:f>
              <c:strCache>
                <c:ptCount val="1"/>
                <c:pt idx="0">
                  <c:v>Large Enterprises</c:v>
                </c:pt>
              </c:strCache>
            </c:strRef>
          </c:tx>
          <c:spPr>
            <a:solidFill>
              <a:srgbClr val="0992BD"/>
            </a:solidFill>
            <a:ln w="3192">
              <a:solidFill>
                <a:srgbClr val="010000"/>
              </a:solidFill>
              <a:prstDash val="solid"/>
            </a:ln>
          </c:spPr>
          <c:invertIfNegative val="0"/>
          <c:dLbls>
            <c:spPr>
              <a:noFill/>
              <a:ln w="2553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Developed Countries</c:v>
                </c:pt>
                <c:pt idx="1">
                  <c:v>Undeveloped Countries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28</c:v>
                </c:pt>
                <c:pt idx="1">
                  <c:v>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33823880"/>
        <c:axId val="333827016"/>
      </c:barChart>
      <c:catAx>
        <c:axId val="333823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38270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3382701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3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3823880"/>
        <c:crosses val="autoZero"/>
        <c:crossBetween val="between"/>
      </c:valAx>
      <c:spPr>
        <a:noFill/>
        <a:ln w="319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6.93277310924377E-2"/>
          <c:y val="0.82073813708260102"/>
          <c:w val="0.89075630252100879"/>
          <c:h val="0.10193321616871706"/>
        </c:manualLayout>
      </c:layout>
      <c:overlay val="0"/>
      <c:spPr>
        <a:noFill/>
        <a:ln w="25539">
          <a:noFill/>
        </a:ln>
      </c:spPr>
      <c:txPr>
        <a:bodyPr/>
        <a:lstStyle/>
        <a:p>
          <a:pPr>
            <a:defRPr sz="110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3-06T16:17:46.12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378 493</inkml:trace>
  <inkml:trace contextRef="#ctx0" brushRef="#br0" timeOffset="1">302 417</inkml:trace>
  <inkml:trace contextRef="#ctx0" brushRef="#br0" timeOffset="2">0 0,'0'0,"0"0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013B0C7-9582-47F5-BAF8-1E0F554A3842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0FC4DCA-7EE7-4E32-8C66-39450B1E922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3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4DCA-7EE7-4E32-8C66-39450B1E922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09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4DCA-7EE7-4E32-8C66-39450B1E922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10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4DCA-7EE7-4E32-8C66-39450B1E922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10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4DCA-7EE7-4E32-8C66-39450B1E922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33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4DCA-7EE7-4E32-8C66-39450B1E922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33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baseline="0" dirty="0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711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baseline="0" dirty="0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437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4DCA-7EE7-4E32-8C66-39450B1E922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10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4DCA-7EE7-4E32-8C66-39450B1E922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10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4DCA-7EE7-4E32-8C66-39450B1E922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10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25DEE-711E-4675-85DF-7F4C4F16DB6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05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4DCA-7EE7-4E32-8C66-39450B1E92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82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4DCA-7EE7-4E32-8C66-39450B1E92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05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691E-9DC3-43F4-81F1-AAC6FF6033F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54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4DCA-7EE7-4E32-8C66-39450B1E922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33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4DCA-7EE7-4E32-8C66-39450B1E922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33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4DCA-7EE7-4E32-8C66-39450B1E922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33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4DCA-7EE7-4E32-8C66-39450B1E922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10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4DCA-7EE7-4E32-8C66-39450B1E922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1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69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666" y="228600"/>
            <a:ext cx="1547934" cy="533400"/>
          </a:xfrm>
          <a:prstGeom prst="rect">
            <a:avLst/>
          </a:prstGeom>
        </p:spPr>
      </p:pic>
      <p:sp>
        <p:nvSpPr>
          <p:cNvPr id="2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90525" y="0"/>
            <a:ext cx="7000875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T1 &amp; T2</a:t>
            </a:r>
          </a:p>
        </p:txBody>
      </p:sp>
    </p:spTree>
    <p:extLst>
      <p:ext uri="{BB962C8B-B14F-4D97-AF65-F5344CB8AC3E}">
        <p14:creationId xmlns:p14="http://schemas.microsoft.com/office/powerpoint/2010/main" val="1748576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lide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69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90525" y="0"/>
            <a:ext cx="8372475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T1 &amp; T2</a:t>
            </a:r>
          </a:p>
        </p:txBody>
      </p:sp>
    </p:spTree>
    <p:extLst>
      <p:ext uri="{BB962C8B-B14F-4D97-AF65-F5344CB8AC3E}">
        <p14:creationId xmlns:p14="http://schemas.microsoft.com/office/powerpoint/2010/main" val="734594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69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666" y="228600"/>
            <a:ext cx="1547934" cy="533400"/>
          </a:xfrm>
          <a:prstGeom prst="rect">
            <a:avLst/>
          </a:prstGeom>
        </p:spPr>
      </p:pic>
      <p:sp>
        <p:nvSpPr>
          <p:cNvPr id="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90525" y="0"/>
            <a:ext cx="7000875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T1 &amp; T2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990600"/>
            <a:ext cx="83820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1" baseline="0"/>
            </a:lvl1pPr>
          </a:lstStyle>
          <a:p>
            <a:pPr lvl="0"/>
            <a:r>
              <a:rPr lang="en-US" dirty="0" smtClean="0"/>
              <a:t>Standard a-point for tagline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6324600"/>
            <a:ext cx="83820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 baseline="0"/>
            </a:lvl1pPr>
          </a:lstStyle>
          <a:p>
            <a:pPr lvl="0"/>
            <a:r>
              <a:rPr lang="en-US" dirty="0" smtClean="0"/>
              <a:t>Textbox for conclusion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76200" y="6644640"/>
            <a:ext cx="8077200" cy="2057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800" b="0" i="0" baseline="0"/>
            </a:lvl1pPr>
          </a:lstStyle>
          <a:p>
            <a:pPr lvl="0"/>
            <a:r>
              <a:rPr lang="en-US" dirty="0" smtClean="0"/>
              <a:t>Source: Textbox for source</a:t>
            </a:r>
          </a:p>
        </p:txBody>
      </p:sp>
    </p:spTree>
    <p:extLst>
      <p:ext uri="{BB962C8B-B14F-4D97-AF65-F5344CB8AC3E}">
        <p14:creationId xmlns:p14="http://schemas.microsoft.com/office/powerpoint/2010/main" val="71550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EFE30D-5639-4296-BDBB-41B69947A6E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69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666" y="228600"/>
            <a:ext cx="1547934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4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8120931" y="6648684"/>
            <a:ext cx="10310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dirty="0" smtClean="0"/>
              <a:t>© 2015 - ESPartners 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31103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8" r:id="rId2"/>
    <p:sldLayoutId id="2147483799" r:id="rId3"/>
    <p:sldLayoutId id="2147483800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customXml" Target="../ink/ink1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notesSlide" Target="../notesSlides/notesSlide13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slideLayout" Target="../slideLayouts/slideLayout2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image" Target="../media/image33.emf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rhenning@espartners.co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fid.gov.uk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7.jpe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Relationship Id="rId2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904165"/>
            <a:ext cx="9144000" cy="1447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208965"/>
            <a:ext cx="8686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From Potential to Prosperity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Five Imperatives for Transforming Suriname’s Economy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4600" y="2895601"/>
            <a:ext cx="2743200" cy="9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00" y="762000"/>
            <a:ext cx="8198069" cy="1600200"/>
          </a:xfrm>
          <a:prstGeom prst="rect">
            <a:avLst/>
          </a:prstGeom>
        </p:spPr>
      </p:pic>
      <p:pic>
        <p:nvPicPr>
          <p:cNvPr id="10" name="Picture 9" descr="Inter-American Development Bank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057" y="3048001"/>
            <a:ext cx="436174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4"/>
          <p:cNvSpPr txBox="1">
            <a:spLocks noChangeArrowheads="1"/>
          </p:cNvSpPr>
          <p:nvPr/>
        </p:nvSpPr>
        <p:spPr>
          <a:xfrm>
            <a:off x="446087" y="5791200"/>
            <a:ext cx="8335963" cy="6350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2400" b="1" dirty="0" smtClean="0">
                <a:latin typeface="+mn-lt"/>
              </a:rPr>
              <a:t>2</a:t>
            </a:r>
            <a:r>
              <a:rPr lang="en-US" altLang="en-US" sz="2400" b="1" baseline="30000" dirty="0" smtClean="0">
                <a:latin typeface="+mn-lt"/>
              </a:rPr>
              <a:t>nd</a:t>
            </a:r>
            <a:r>
              <a:rPr lang="en-US" altLang="en-US" sz="2400" b="1" dirty="0" smtClean="0">
                <a:latin typeface="+mn-lt"/>
              </a:rPr>
              <a:t> Competitiveness Forum Suriname</a:t>
            </a:r>
          </a:p>
          <a:p>
            <a:pPr algn="r"/>
            <a:r>
              <a:rPr lang="en-US" altLang="en-US" sz="2400" b="1" dirty="0" smtClean="0">
                <a:solidFill>
                  <a:srgbClr val="F69406"/>
                </a:solidFill>
                <a:latin typeface="+mn-lt"/>
              </a:rPr>
              <a:t>March 12</a:t>
            </a:r>
            <a:r>
              <a:rPr lang="en-US" altLang="en-US" sz="2400" b="1" baseline="30000" dirty="0" smtClean="0">
                <a:solidFill>
                  <a:srgbClr val="F69406"/>
                </a:solidFill>
                <a:latin typeface="+mn-lt"/>
              </a:rPr>
              <a:t>th</a:t>
            </a:r>
            <a:r>
              <a:rPr lang="en-US" altLang="en-US" sz="2400" b="1" dirty="0" smtClean="0">
                <a:solidFill>
                  <a:srgbClr val="F69406"/>
                </a:solidFill>
                <a:latin typeface="+mn-lt"/>
              </a:rPr>
              <a:t>, 2015</a:t>
            </a:r>
            <a:endParaRPr lang="en-US" altLang="en-US" sz="2400" b="1" dirty="0">
              <a:solidFill>
                <a:srgbClr val="F6940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166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 txBox="1">
            <a:spLocks/>
          </p:cNvSpPr>
          <p:nvPr/>
        </p:nvSpPr>
        <p:spPr>
          <a:xfrm>
            <a:off x="457200" y="0"/>
            <a:ext cx="7000875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altLang="fr-FR" b="0" u="sng" dirty="0" smtClean="0"/>
              <a:t>Imperative 2</a:t>
            </a:r>
            <a:r>
              <a:rPr lang="en-US" altLang="fr-FR" dirty="0" smtClean="0"/>
              <a:t>—Build Great Products through Clusters</a:t>
            </a:r>
            <a:endParaRPr lang="fr-FR" altLang="fr-FR" dirty="0" smtClean="0"/>
          </a:p>
          <a:p>
            <a:pPr>
              <a:lnSpc>
                <a:spcPts val="3500"/>
              </a:lnSpc>
            </a:pPr>
            <a:r>
              <a:rPr lang="en-US" altLang="en-US" b="0" dirty="0" smtClean="0"/>
              <a:t>High </a:t>
            </a:r>
            <a:r>
              <a:rPr lang="en-US" altLang="en-US" b="0" dirty="0"/>
              <a:t>value and low impact </a:t>
            </a:r>
            <a:r>
              <a:rPr lang="en-US" altLang="en-US" b="0" dirty="0" smtClean="0"/>
              <a:t>Primate Experience</a:t>
            </a:r>
            <a:endParaRPr lang="fr-FR" b="0" dirty="0"/>
          </a:p>
        </p:txBody>
      </p:sp>
      <p:sp>
        <p:nvSpPr>
          <p:cNvPr id="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-25400" y="1042988"/>
            <a:ext cx="3271838" cy="5916612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altLang="en-US" sz="2000" b="1" dirty="0"/>
              <a:t>Who are the Eco-travelers?</a:t>
            </a:r>
            <a:r>
              <a:rPr lang="en-US" altLang="en-US" sz="2400" b="1" dirty="0"/>
              <a:t> </a:t>
            </a:r>
            <a:endParaRPr lang="en-US" altLang="en-US" sz="1800" dirty="0">
              <a:latin typeface="Times New Roman" pitchFamily="18" charset="0"/>
            </a:endParaRPr>
          </a:p>
          <a:p>
            <a:pPr marL="0" indent="0" algn="just">
              <a:buNone/>
            </a:pPr>
            <a:r>
              <a:rPr lang="en-US" altLang="en-US" sz="1400" dirty="0"/>
              <a:t>Seasoned travelers, Eco-travelers travel the world looking to experience life-defining nature-based activities with a strong scientific ‘feel’. Instead of thinking about a specific country, Eco-travelers select from an activity menu to </a:t>
            </a:r>
            <a:r>
              <a:rPr lang="en-US" altLang="en-US" sz="1400" i="1" dirty="0"/>
              <a:t>construct their trip around some of world’s rarest natural species and sites</a:t>
            </a:r>
            <a:r>
              <a:rPr lang="en-US" altLang="en-US" sz="1400" dirty="0"/>
              <a:t>.  Prior to the trip, they </a:t>
            </a:r>
            <a:r>
              <a:rPr lang="en-US" altLang="en-US" sz="1400" i="1" dirty="0"/>
              <a:t>spend significant time researching both the attraction and the destination</a:t>
            </a:r>
            <a:r>
              <a:rPr lang="en-US" altLang="en-US" sz="1400" dirty="0"/>
              <a:t>.  Although interested in the occasional “adrenalin rush” experience, Eco-travelers want to travel in </a:t>
            </a:r>
            <a:r>
              <a:rPr lang="en-US" altLang="en-US" sz="1400" i="1" dirty="0"/>
              <a:t>totally safety</a:t>
            </a:r>
            <a:r>
              <a:rPr lang="en-US" altLang="en-US" sz="1400" dirty="0"/>
              <a:t>.  They also want to add texture to their magazine or book based on </a:t>
            </a:r>
            <a:r>
              <a:rPr lang="en-US" altLang="en-US" sz="1400" i="1" dirty="0"/>
              <a:t>knowledge about the species they are interested in</a:t>
            </a:r>
            <a:r>
              <a:rPr lang="en-US" altLang="en-US" sz="1400" dirty="0"/>
              <a:t>—the more sights, sounds and smells, the better!  This mix of needs make Eco-travelers look for </a:t>
            </a:r>
            <a:r>
              <a:rPr lang="en-US" altLang="en-US" sz="1400" i="1" dirty="0"/>
              <a:t>fully insured tour companies</a:t>
            </a:r>
            <a:r>
              <a:rPr lang="en-US" altLang="en-US" sz="1400" dirty="0"/>
              <a:t> operating </a:t>
            </a:r>
            <a:r>
              <a:rPr lang="en-US" altLang="en-US" sz="1400" i="1" dirty="0"/>
              <a:t>high quality equipment</a:t>
            </a:r>
            <a:r>
              <a:rPr lang="en-US" altLang="en-US" sz="1400" dirty="0"/>
              <a:t> and </a:t>
            </a:r>
            <a:r>
              <a:rPr lang="en-US" altLang="en-US" sz="1400" i="1" dirty="0"/>
              <a:t>great guiding and interpretive services</a:t>
            </a:r>
            <a:r>
              <a:rPr lang="en-US" altLang="en-US" sz="1400" dirty="0"/>
              <a:t>.  Ecologically and culturally sensitive, Eco-travelers want to be “non-intrusive” and leave nature intact.  Therefore, Eco-travelers seek </a:t>
            </a:r>
            <a:r>
              <a:rPr lang="en-US" altLang="en-US" sz="1400" i="1" dirty="0"/>
              <a:t>comfortable lodges</a:t>
            </a:r>
            <a:r>
              <a:rPr lang="en-US" altLang="en-US" sz="1400" dirty="0"/>
              <a:t> to stay in communion with nature</a:t>
            </a: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3352800" y="842964"/>
            <a:ext cx="5791200" cy="5761039"/>
            <a:chOff x="2112" y="531"/>
            <a:chExt cx="3648" cy="3629"/>
          </a:xfrm>
        </p:grpSpPr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2146" y="531"/>
              <a:ext cx="3518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SzPct val="25000"/>
                <a:buFont typeface="Wingdings" pitchFamily="2" charset="2"/>
                <a:buChar char=" "/>
              </a:pPr>
              <a:r>
                <a:rPr lang="en-US" altLang="en-US" b="1" dirty="0"/>
                <a:t>Rwanda’s Product to Eco-travelers</a:t>
              </a:r>
            </a:p>
            <a:p>
              <a:pPr algn="ctr">
                <a:lnSpc>
                  <a:spcPct val="120000"/>
                </a:lnSpc>
                <a:spcBef>
                  <a:spcPct val="0"/>
                </a:spcBef>
                <a:buSzPct val="25000"/>
                <a:buFont typeface="Wingdings" pitchFamily="2" charset="2"/>
                <a:buChar char=" "/>
              </a:pPr>
              <a:r>
                <a:rPr lang="en-US" altLang="en-US" b="1" dirty="0"/>
                <a:t>“The Primate Certification Course” Experience</a:t>
              </a:r>
            </a:p>
          </p:txBody>
        </p:sp>
        <p:pic>
          <p:nvPicPr>
            <p:cNvPr id="29" name="Picture 6" descr="rwanda2"/>
            <p:cNvPicPr>
              <a:picLocks noChangeAspect="1" noChangeArrowheads="1"/>
            </p:cNvPicPr>
            <p:nvPr/>
          </p:nvPicPr>
          <p:blipFill>
            <a:blip r:embed="rId3">
              <a:lum bright="-12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" y="1109"/>
              <a:ext cx="3023" cy="2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 Box 7"/>
            <p:cNvSpPr txBox="1">
              <a:spLocks noChangeAspect="1" noChangeArrowheads="1"/>
            </p:cNvSpPr>
            <p:nvPr/>
          </p:nvSpPr>
          <p:spPr bwMode="auto">
            <a:xfrm>
              <a:off x="3549" y="1996"/>
              <a:ext cx="5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DE7B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06400" indent="-406400" defTabSz="1143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defTabSz="1143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defTabSz="1143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defTabSz="1143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defTabSz="1143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114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114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114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114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buSzTx/>
                <a:buFontTx/>
                <a:buNone/>
              </a:pPr>
              <a:r>
                <a:rPr lang="fr-FR" altLang="en-US" sz="1600">
                  <a:solidFill>
                    <a:schemeClr val="accent1"/>
                  </a:solidFill>
                  <a:latin typeface="Arial" charset="0"/>
                </a:rPr>
                <a:t>KIGALI</a:t>
              </a:r>
            </a:p>
          </p:txBody>
        </p:sp>
        <p:sp>
          <p:nvSpPr>
            <p:cNvPr id="31" name="Text Box 8"/>
            <p:cNvSpPr txBox="1">
              <a:spLocks noChangeAspect="1" noChangeArrowheads="1"/>
            </p:cNvSpPr>
            <p:nvPr/>
          </p:nvSpPr>
          <p:spPr bwMode="auto">
            <a:xfrm>
              <a:off x="4509" y="1810"/>
              <a:ext cx="49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DE7B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fr-FR" altLang="en-US" sz="1200"/>
                <a:t>Byumba</a:t>
              </a:r>
            </a:p>
          </p:txBody>
        </p:sp>
        <p:sp>
          <p:nvSpPr>
            <p:cNvPr id="32" name="Text Box 9"/>
            <p:cNvSpPr txBox="1">
              <a:spLocks noChangeAspect="1" noChangeArrowheads="1"/>
            </p:cNvSpPr>
            <p:nvPr/>
          </p:nvSpPr>
          <p:spPr bwMode="auto">
            <a:xfrm>
              <a:off x="5223" y="2709"/>
              <a:ext cx="5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DE7B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fr-FR" altLang="en-US" sz="1200"/>
                <a:t>Kibungo</a:t>
              </a:r>
            </a:p>
          </p:txBody>
        </p:sp>
        <p:sp>
          <p:nvSpPr>
            <p:cNvPr id="33" name="Text Box 10"/>
            <p:cNvSpPr txBox="1">
              <a:spLocks noChangeAspect="1" noChangeArrowheads="1"/>
            </p:cNvSpPr>
            <p:nvPr/>
          </p:nvSpPr>
          <p:spPr bwMode="auto">
            <a:xfrm>
              <a:off x="3715" y="3405"/>
              <a:ext cx="41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DE7B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fr-FR" altLang="en-US" sz="1200"/>
                <a:t>Butare</a:t>
              </a:r>
            </a:p>
          </p:txBody>
        </p:sp>
        <p:sp>
          <p:nvSpPr>
            <p:cNvPr id="34" name="Text Box 11"/>
            <p:cNvSpPr txBox="1">
              <a:spLocks noChangeAspect="1" noChangeArrowheads="1"/>
            </p:cNvSpPr>
            <p:nvPr/>
          </p:nvSpPr>
          <p:spPr bwMode="auto">
            <a:xfrm>
              <a:off x="2313" y="2913"/>
              <a:ext cx="58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DE7B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fr-FR" altLang="en-US" sz="1200"/>
                <a:t>Cyangugu</a:t>
              </a:r>
            </a:p>
          </p:txBody>
        </p:sp>
        <p:sp>
          <p:nvSpPr>
            <p:cNvPr id="35" name="Text Box 12"/>
            <p:cNvSpPr txBox="1">
              <a:spLocks noChangeAspect="1" noChangeArrowheads="1"/>
            </p:cNvSpPr>
            <p:nvPr/>
          </p:nvSpPr>
          <p:spPr bwMode="auto">
            <a:xfrm>
              <a:off x="3356" y="2586"/>
              <a:ext cx="4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DE7B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fr-FR" altLang="en-US" sz="1200"/>
                <a:t>Kibuye</a:t>
              </a:r>
            </a:p>
          </p:txBody>
        </p:sp>
        <p:sp>
          <p:nvSpPr>
            <p:cNvPr id="36" name="Text Box 13"/>
            <p:cNvSpPr txBox="1">
              <a:spLocks noChangeAspect="1" noChangeArrowheads="1"/>
            </p:cNvSpPr>
            <p:nvPr/>
          </p:nvSpPr>
          <p:spPr bwMode="auto">
            <a:xfrm>
              <a:off x="2774" y="1989"/>
              <a:ext cx="46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DE7B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fr-FR" altLang="en-US" sz="1200"/>
                <a:t>Gisenyi</a:t>
              </a:r>
            </a:p>
          </p:txBody>
        </p:sp>
        <p:sp>
          <p:nvSpPr>
            <p:cNvPr id="37" name="AutoShape 14"/>
            <p:cNvSpPr>
              <a:spLocks noChangeAspect="1" noChangeArrowheads="1"/>
            </p:cNvSpPr>
            <p:nvPr/>
          </p:nvSpPr>
          <p:spPr bwMode="auto">
            <a:xfrm>
              <a:off x="3605" y="2930"/>
              <a:ext cx="266" cy="148"/>
            </a:xfrm>
            <a:prstGeom prst="star5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38" name="Text Box 15"/>
            <p:cNvSpPr txBox="1">
              <a:spLocks noChangeAspect="1" noChangeArrowheads="1"/>
            </p:cNvSpPr>
            <p:nvPr/>
          </p:nvSpPr>
          <p:spPr bwMode="auto">
            <a:xfrm>
              <a:off x="3703" y="2809"/>
              <a:ext cx="6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DE7BB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000" i="1">
                  <a:solidFill>
                    <a:srgbClr val="FF0000"/>
                  </a:solidFill>
                </a:rPr>
                <a:t>Nyanza King Palace</a:t>
              </a:r>
            </a:p>
          </p:txBody>
        </p:sp>
        <p:sp>
          <p:nvSpPr>
            <p:cNvPr id="39" name="AutoShape 16"/>
            <p:cNvSpPr>
              <a:spLocks noChangeAspect="1" noChangeArrowheads="1"/>
            </p:cNvSpPr>
            <p:nvPr/>
          </p:nvSpPr>
          <p:spPr bwMode="auto">
            <a:xfrm>
              <a:off x="3864" y="2161"/>
              <a:ext cx="267" cy="148"/>
            </a:xfrm>
            <a:prstGeom prst="star5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0" name="Text Box 17"/>
            <p:cNvSpPr txBox="1">
              <a:spLocks noChangeAspect="1" noChangeArrowheads="1"/>
            </p:cNvSpPr>
            <p:nvPr/>
          </p:nvSpPr>
          <p:spPr bwMode="auto">
            <a:xfrm>
              <a:off x="3979" y="3359"/>
              <a:ext cx="6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DE7BB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000" i="1">
                  <a:solidFill>
                    <a:srgbClr val="FF0000"/>
                  </a:solidFill>
                </a:rPr>
                <a:t>National Museum</a:t>
              </a:r>
            </a:p>
          </p:txBody>
        </p:sp>
        <p:sp>
          <p:nvSpPr>
            <p:cNvPr id="41" name="Rectangle 18"/>
            <p:cNvSpPr>
              <a:spLocks noChangeArrowheads="1"/>
            </p:cNvSpPr>
            <p:nvPr/>
          </p:nvSpPr>
          <p:spPr bwMode="auto">
            <a:xfrm>
              <a:off x="2112" y="1184"/>
              <a:ext cx="1368" cy="775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44450" rIns="0" bIns="44450" anchor="ctr"/>
            <a:lstStyle>
              <a:lvl1pPr marL="114300" indent="-1143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15938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03275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030288" indent="-112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314450" indent="-1698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7716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2288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6860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1432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00000"/>
                </a:lnSpc>
                <a:buSzPct val="65000"/>
                <a:buFont typeface="Wingdings" pitchFamily="2" charset="2"/>
                <a:buNone/>
              </a:pPr>
              <a:r>
                <a:rPr lang="en-US" altLang="en-US" sz="1200" b="0" dirty="0">
                  <a:solidFill>
                    <a:schemeClr val="bg1"/>
                  </a:solidFill>
                </a:rPr>
                <a:t>Day 5-6 — </a:t>
              </a:r>
              <a:r>
                <a:rPr lang="en-US" altLang="en-US" sz="1200" dirty="0" err="1">
                  <a:solidFill>
                    <a:schemeClr val="bg1"/>
                  </a:solidFill>
                </a:rPr>
                <a:t>Kibuye</a:t>
              </a:r>
              <a:r>
                <a:rPr lang="en-US" altLang="en-US" sz="1200" dirty="0">
                  <a:solidFill>
                    <a:schemeClr val="bg1"/>
                  </a:solidFill>
                </a:rPr>
                <a:t> - </a:t>
              </a:r>
              <a:r>
                <a:rPr lang="en-US" altLang="en-US" sz="1200" dirty="0" err="1">
                  <a:solidFill>
                    <a:schemeClr val="bg1"/>
                  </a:solidFill>
                </a:rPr>
                <a:t>Gisenyi</a:t>
              </a:r>
              <a:endParaRPr lang="en-US" altLang="en-US" sz="1200" dirty="0">
                <a:solidFill>
                  <a:schemeClr val="bg1"/>
                </a:solidFill>
              </a:endParaRPr>
            </a:p>
            <a:p>
              <a:pPr>
                <a:lnSpc>
                  <a:spcPct val="100000"/>
                </a:lnSpc>
                <a:buSzPct val="65000"/>
                <a:buFont typeface="Wingdings" pitchFamily="2" charset="2"/>
                <a:buChar char="l"/>
              </a:pPr>
              <a:r>
                <a:rPr lang="en-US" altLang="en-US" sz="1100" b="0" dirty="0">
                  <a:solidFill>
                    <a:schemeClr val="bg1"/>
                  </a:solidFill>
                </a:rPr>
                <a:t>Travel to </a:t>
              </a:r>
              <a:r>
                <a:rPr lang="en-US" altLang="en-US" sz="1100" b="0" dirty="0" err="1">
                  <a:solidFill>
                    <a:schemeClr val="bg1"/>
                  </a:solidFill>
                </a:rPr>
                <a:t>Kibuye</a:t>
              </a:r>
              <a:r>
                <a:rPr lang="en-US" altLang="en-US" sz="1100" b="0" dirty="0">
                  <a:solidFill>
                    <a:schemeClr val="bg1"/>
                  </a:solidFill>
                </a:rPr>
                <a:t> by boat—lunch, afternoon at the spa, night at the guest house</a:t>
              </a:r>
            </a:p>
            <a:p>
              <a:pPr>
                <a:lnSpc>
                  <a:spcPct val="100000"/>
                </a:lnSpc>
                <a:buSzPct val="65000"/>
                <a:buFont typeface="Wingdings" pitchFamily="2" charset="2"/>
                <a:buChar char="l"/>
              </a:pPr>
              <a:r>
                <a:rPr lang="en-US" altLang="en-US" sz="1100" b="0" dirty="0">
                  <a:solidFill>
                    <a:schemeClr val="bg1"/>
                  </a:solidFill>
                </a:rPr>
                <a:t>Travel  to </a:t>
              </a:r>
              <a:r>
                <a:rPr lang="en-US" altLang="en-US" sz="1100" b="0" dirty="0" err="1">
                  <a:solidFill>
                    <a:schemeClr val="bg1"/>
                  </a:solidFill>
                </a:rPr>
                <a:t>Gisenyi</a:t>
              </a:r>
              <a:r>
                <a:rPr lang="en-US" altLang="en-US" sz="1100" b="0" dirty="0">
                  <a:solidFill>
                    <a:schemeClr val="bg1"/>
                  </a:solidFill>
                </a:rPr>
                <a:t> by boat- lunch, visit local farms, and travel by road to </a:t>
              </a:r>
              <a:r>
                <a:rPr lang="en-US" altLang="en-US" sz="1100" b="0" dirty="0" err="1">
                  <a:solidFill>
                    <a:schemeClr val="bg1"/>
                  </a:solidFill>
                </a:rPr>
                <a:t>Ruhengeri</a:t>
              </a:r>
              <a:endParaRPr lang="en-US" altLang="en-US" sz="1100" b="0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19"/>
            <p:cNvSpPr>
              <a:spLocks noChangeArrowheads="1"/>
            </p:cNvSpPr>
            <p:nvPr/>
          </p:nvSpPr>
          <p:spPr bwMode="auto">
            <a:xfrm>
              <a:off x="4208" y="2208"/>
              <a:ext cx="1264" cy="523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44450" rIns="0" bIns="44450" anchor="ctr"/>
            <a:lstStyle>
              <a:lvl1pPr marL="114300" indent="-1143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15938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03275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030288" indent="-112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314450" indent="-1698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7716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2288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6860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1432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00000"/>
                </a:lnSpc>
                <a:buSzPct val="25000"/>
                <a:buFontTx/>
                <a:buNone/>
              </a:pPr>
              <a:r>
                <a:rPr lang="en-US" altLang="en-US" sz="1200" b="0">
                  <a:solidFill>
                    <a:schemeClr val="bg1"/>
                  </a:solidFill>
                </a:rPr>
                <a:t>Day  1— </a:t>
              </a:r>
              <a:r>
                <a:rPr lang="en-US" altLang="en-US" sz="1200">
                  <a:solidFill>
                    <a:schemeClr val="bg1"/>
                  </a:solidFill>
                </a:rPr>
                <a:t>Kigali</a:t>
              </a:r>
              <a:r>
                <a:rPr lang="en-US" altLang="en-US" sz="1200" b="0">
                  <a:solidFill>
                    <a:schemeClr val="bg1"/>
                  </a:solidFill>
                </a:rPr>
                <a:t> </a:t>
              </a:r>
              <a:r>
                <a:rPr lang="en-US" altLang="en-US" sz="1200">
                  <a:solidFill>
                    <a:schemeClr val="bg1"/>
                  </a:solidFill>
                </a:rPr>
                <a:t>Arrival</a:t>
              </a:r>
            </a:p>
            <a:p>
              <a:pPr>
                <a:lnSpc>
                  <a:spcPct val="100000"/>
                </a:lnSpc>
                <a:buSzPct val="65000"/>
                <a:buFont typeface="Wingdings" pitchFamily="2" charset="2"/>
                <a:buChar char="l"/>
              </a:pPr>
              <a:r>
                <a:rPr lang="en-US" altLang="en-US" sz="1100" b="0">
                  <a:solidFill>
                    <a:schemeClr val="bg1"/>
                  </a:solidFill>
                </a:rPr>
                <a:t>Meet certified guides </a:t>
              </a:r>
            </a:p>
            <a:p>
              <a:pPr>
                <a:lnSpc>
                  <a:spcPct val="100000"/>
                </a:lnSpc>
                <a:buSzPct val="65000"/>
                <a:buFont typeface="Wingdings" pitchFamily="2" charset="2"/>
                <a:buChar char="l"/>
              </a:pPr>
              <a:r>
                <a:rPr lang="en-US" altLang="en-US" sz="1100" b="0">
                  <a:solidFill>
                    <a:schemeClr val="bg1"/>
                  </a:solidFill>
                </a:rPr>
                <a:t>Go through visit schedule</a:t>
              </a:r>
            </a:p>
            <a:p>
              <a:pPr>
                <a:lnSpc>
                  <a:spcPct val="100000"/>
                </a:lnSpc>
                <a:buSzPct val="65000"/>
                <a:buFont typeface="Wingdings" pitchFamily="2" charset="2"/>
                <a:buChar char="l"/>
              </a:pPr>
              <a:r>
                <a:rPr lang="en-US" altLang="en-US" sz="1100" b="0">
                  <a:solidFill>
                    <a:schemeClr val="bg1"/>
                  </a:solidFill>
                </a:rPr>
                <a:t>Reading material handed out</a:t>
              </a:r>
            </a:p>
          </p:txBody>
        </p:sp>
        <p:sp>
          <p:nvSpPr>
            <p:cNvPr id="43" name="AutoShape 20"/>
            <p:cNvSpPr>
              <a:spLocks noChangeAspect="1" noChangeArrowheads="1"/>
            </p:cNvSpPr>
            <p:nvPr/>
          </p:nvSpPr>
          <p:spPr bwMode="auto">
            <a:xfrm>
              <a:off x="2488" y="3105"/>
              <a:ext cx="267" cy="148"/>
            </a:xfrm>
            <a:prstGeom prst="star5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4" name="AutoShape 21"/>
            <p:cNvSpPr>
              <a:spLocks noChangeAspect="1" noChangeArrowheads="1"/>
            </p:cNvSpPr>
            <p:nvPr/>
          </p:nvSpPr>
          <p:spPr bwMode="auto">
            <a:xfrm>
              <a:off x="3168" y="2137"/>
              <a:ext cx="267" cy="148"/>
            </a:xfrm>
            <a:prstGeom prst="star5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5" name="AutoShape 22"/>
            <p:cNvSpPr>
              <a:spLocks noChangeAspect="1" noChangeArrowheads="1"/>
            </p:cNvSpPr>
            <p:nvPr/>
          </p:nvSpPr>
          <p:spPr bwMode="auto">
            <a:xfrm>
              <a:off x="3696" y="1665"/>
              <a:ext cx="267" cy="148"/>
            </a:xfrm>
            <a:prstGeom prst="star5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6" name="AutoShape 23"/>
            <p:cNvSpPr>
              <a:spLocks noChangeAspect="1" noChangeArrowheads="1"/>
            </p:cNvSpPr>
            <p:nvPr/>
          </p:nvSpPr>
          <p:spPr bwMode="auto">
            <a:xfrm>
              <a:off x="4288" y="1777"/>
              <a:ext cx="267" cy="148"/>
            </a:xfrm>
            <a:prstGeom prst="star5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7" name="AutoShape 24"/>
            <p:cNvSpPr>
              <a:spLocks noChangeAspect="1" noChangeArrowheads="1"/>
            </p:cNvSpPr>
            <p:nvPr/>
          </p:nvSpPr>
          <p:spPr bwMode="auto">
            <a:xfrm>
              <a:off x="3864" y="3273"/>
              <a:ext cx="267" cy="148"/>
            </a:xfrm>
            <a:prstGeom prst="star5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8" name="Rectangle 25"/>
            <p:cNvSpPr>
              <a:spLocks noChangeArrowheads="1"/>
            </p:cNvSpPr>
            <p:nvPr/>
          </p:nvSpPr>
          <p:spPr bwMode="auto">
            <a:xfrm>
              <a:off x="2152" y="3368"/>
              <a:ext cx="1576" cy="792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44450" rIns="0" bIns="44450" anchor="ctr"/>
            <a:lstStyle>
              <a:lvl1pPr marL="114300" indent="-1143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15938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03275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030288" indent="-112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314450" indent="-1698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7716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2288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6860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1432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00000"/>
                </a:lnSpc>
                <a:buSzPct val="65000"/>
                <a:buFont typeface="Wingdings" pitchFamily="2" charset="2"/>
                <a:buNone/>
              </a:pPr>
              <a:r>
                <a:rPr lang="en-US" altLang="en-US" sz="1200" b="0">
                  <a:solidFill>
                    <a:schemeClr val="bg1"/>
                  </a:solidFill>
                </a:rPr>
                <a:t>Day 2 &amp; 4—</a:t>
              </a:r>
              <a:r>
                <a:rPr lang="en-US" altLang="en-US" sz="1200">
                  <a:solidFill>
                    <a:schemeClr val="bg1"/>
                  </a:solidFill>
                </a:rPr>
                <a:t>Nyungwe</a:t>
              </a:r>
            </a:p>
            <a:p>
              <a:pPr>
                <a:lnSpc>
                  <a:spcPct val="100000"/>
                </a:lnSpc>
                <a:buSzPct val="65000"/>
                <a:buFont typeface="Wingdings" pitchFamily="2" charset="2"/>
                <a:buChar char="l"/>
              </a:pPr>
              <a:r>
                <a:rPr lang="en-US" altLang="en-US" sz="1100" b="0">
                  <a:solidFill>
                    <a:schemeClr val="bg1"/>
                  </a:solidFill>
                </a:rPr>
                <a:t>Travel  to Nyungwe- safety, food, dress code tips</a:t>
              </a:r>
            </a:p>
            <a:p>
              <a:pPr>
                <a:lnSpc>
                  <a:spcPct val="100000"/>
                </a:lnSpc>
                <a:buSzPct val="65000"/>
                <a:buFont typeface="Wingdings" pitchFamily="2" charset="2"/>
                <a:buChar char="l"/>
              </a:pPr>
              <a:r>
                <a:rPr lang="en-US" altLang="en-US" sz="1100" b="0">
                  <a:solidFill>
                    <a:schemeClr val="bg1"/>
                  </a:solidFill>
                </a:rPr>
                <a:t>Stay at great local lodge, classes, and treks through the forest to see chimps, baboons, and other rare species</a:t>
              </a:r>
            </a:p>
          </p:txBody>
        </p:sp>
        <p:sp>
          <p:nvSpPr>
            <p:cNvPr id="49" name="AutoShape 26"/>
            <p:cNvSpPr>
              <a:spLocks noChangeAspect="1" noChangeArrowheads="1"/>
            </p:cNvSpPr>
            <p:nvPr/>
          </p:nvSpPr>
          <p:spPr bwMode="auto">
            <a:xfrm>
              <a:off x="3232" y="2473"/>
              <a:ext cx="267" cy="148"/>
            </a:xfrm>
            <a:prstGeom prst="star5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50" name="Rectangle 27"/>
            <p:cNvSpPr>
              <a:spLocks noChangeArrowheads="1"/>
            </p:cNvSpPr>
            <p:nvPr/>
          </p:nvSpPr>
          <p:spPr bwMode="auto">
            <a:xfrm>
              <a:off x="3936" y="1000"/>
              <a:ext cx="1824" cy="771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44450" rIns="0" bIns="44450" anchor="ctr"/>
            <a:lstStyle>
              <a:lvl1pPr marL="114300" indent="-1143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15938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03275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030288" indent="-112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314450" indent="-1698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7716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2288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6860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1432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00000"/>
                </a:lnSpc>
                <a:buSzPct val="25000"/>
                <a:buFontTx/>
                <a:buNone/>
              </a:pPr>
              <a:r>
                <a:rPr lang="en-US" altLang="en-US" sz="1200" b="0">
                  <a:solidFill>
                    <a:schemeClr val="bg1"/>
                  </a:solidFill>
                </a:rPr>
                <a:t>Day  6-8— </a:t>
              </a:r>
              <a:r>
                <a:rPr lang="en-US" altLang="en-US" sz="1200">
                  <a:solidFill>
                    <a:schemeClr val="bg1"/>
                  </a:solidFill>
                </a:rPr>
                <a:t>Ruhengeri</a:t>
              </a:r>
            </a:p>
            <a:p>
              <a:pPr>
                <a:lnSpc>
                  <a:spcPct val="100000"/>
                </a:lnSpc>
                <a:buSzPct val="65000"/>
                <a:buFont typeface="Wingdings" pitchFamily="2" charset="2"/>
                <a:buChar char="l"/>
              </a:pPr>
              <a:r>
                <a:rPr lang="en-US" altLang="en-US" sz="1100" b="0">
                  <a:solidFill>
                    <a:schemeClr val="bg1"/>
                  </a:solidFill>
                </a:rPr>
                <a:t>Meet Diane Fossey scientist at Karisoke camp, and have quick orientation session </a:t>
              </a:r>
            </a:p>
            <a:p>
              <a:pPr>
                <a:lnSpc>
                  <a:spcPct val="100000"/>
                </a:lnSpc>
                <a:buSzPct val="65000"/>
                <a:buFont typeface="Wingdings" pitchFamily="2" charset="2"/>
                <a:buChar char="l"/>
              </a:pPr>
              <a:r>
                <a:rPr lang="en-US" altLang="en-US" sz="1100" b="0">
                  <a:solidFill>
                    <a:schemeClr val="bg1"/>
                  </a:solidFill>
                </a:rPr>
                <a:t>Spend night at community-run lodge- 1</a:t>
              </a:r>
              <a:r>
                <a:rPr lang="en-US" altLang="en-US" sz="1100" b="0" baseline="30000">
                  <a:solidFill>
                    <a:schemeClr val="bg1"/>
                  </a:solidFill>
                </a:rPr>
                <a:t>st</a:t>
              </a:r>
              <a:r>
                <a:rPr lang="en-US" altLang="en-US" sz="1100" b="0">
                  <a:solidFill>
                    <a:schemeClr val="bg1"/>
                  </a:solidFill>
                </a:rPr>
                <a:t> trek in the morning- class in the afternoon</a:t>
              </a:r>
            </a:p>
            <a:p>
              <a:pPr>
                <a:lnSpc>
                  <a:spcPct val="100000"/>
                </a:lnSpc>
                <a:buSzPct val="65000"/>
                <a:buFont typeface="Wingdings" pitchFamily="2" charset="2"/>
                <a:buChar char="l"/>
              </a:pPr>
              <a:r>
                <a:rPr lang="en-US" altLang="en-US" sz="1100" b="0">
                  <a:solidFill>
                    <a:schemeClr val="bg1"/>
                  </a:solidFill>
                </a:rPr>
                <a:t>Intore dance at night- 2</a:t>
              </a:r>
              <a:r>
                <a:rPr lang="en-US" altLang="en-US" sz="1100" b="0" baseline="30000">
                  <a:solidFill>
                    <a:schemeClr val="bg1"/>
                  </a:solidFill>
                </a:rPr>
                <a:t>nd</a:t>
              </a:r>
              <a:r>
                <a:rPr lang="en-US" altLang="en-US" sz="1100" b="0">
                  <a:solidFill>
                    <a:schemeClr val="bg1"/>
                  </a:solidFill>
                </a:rPr>
                <a:t> trek in the morning- departure in the afternon</a:t>
              </a:r>
            </a:p>
          </p:txBody>
        </p:sp>
        <p:sp>
          <p:nvSpPr>
            <p:cNvPr id="51" name="Text Box 28"/>
            <p:cNvSpPr txBox="1">
              <a:spLocks noChangeAspect="1" noChangeArrowheads="1"/>
            </p:cNvSpPr>
            <p:nvPr/>
          </p:nvSpPr>
          <p:spPr bwMode="auto">
            <a:xfrm>
              <a:off x="3402" y="1469"/>
              <a:ext cx="6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DE7B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fr-FR" altLang="en-US" sz="1200"/>
                <a:t>Ruhengeri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729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 txBox="1">
            <a:spLocks/>
          </p:cNvSpPr>
          <p:nvPr/>
        </p:nvSpPr>
        <p:spPr>
          <a:xfrm>
            <a:off x="457200" y="0"/>
            <a:ext cx="7000875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altLang="fr-FR" b="0" u="sng" dirty="0" smtClean="0"/>
              <a:t>Imperative 2</a:t>
            </a:r>
            <a:r>
              <a:rPr lang="en-US" altLang="fr-FR" dirty="0" smtClean="0"/>
              <a:t>—Build Great Products through Clusters</a:t>
            </a:r>
            <a:endParaRPr lang="fr-FR" altLang="fr-FR" dirty="0" smtClean="0"/>
          </a:p>
          <a:p>
            <a:pPr>
              <a:lnSpc>
                <a:spcPts val="3500"/>
              </a:lnSpc>
            </a:pPr>
            <a:r>
              <a:rPr lang="fr-FR" b="0" dirty="0" smtClean="0"/>
              <a:t>The 5-Step </a:t>
            </a:r>
            <a:r>
              <a:rPr lang="fr-FR" b="0" dirty="0" err="1" smtClean="0"/>
              <a:t>Process</a:t>
            </a:r>
            <a:endParaRPr lang="fr-FR" b="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89000" y="2438400"/>
            <a:ext cx="7493000" cy="1138237"/>
            <a:chOff x="287" y="779"/>
            <a:chExt cx="5113" cy="717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677" y="780"/>
              <a:ext cx="398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287338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574675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01688" indent="-112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085850" indent="-1698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5430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0002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4574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9146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SzPct val="25000"/>
                <a:buFontTx/>
                <a:buChar char=" "/>
              </a:pPr>
              <a:r>
                <a:rPr lang="en-US" altLang="en-US" sz="1200" b="0">
                  <a:latin typeface="Arial" charset="0"/>
                </a:rPr>
                <a:t>Step 1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733" y="779"/>
              <a:ext cx="398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287338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574675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01688" indent="-112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085850" indent="-1698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5430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0002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4574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9146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SzPct val="25000"/>
                <a:buFontTx/>
                <a:buChar char=" "/>
              </a:pPr>
              <a:r>
                <a:rPr lang="en-US" altLang="en-US" sz="1200" b="0">
                  <a:latin typeface="Arial" charset="0"/>
                </a:rPr>
                <a:t>Step 2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800" y="779"/>
              <a:ext cx="398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287338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574675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01688" indent="-112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085850" indent="-1698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5430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0002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4574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9146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SzPct val="25000"/>
                <a:buFontTx/>
                <a:buChar char=" "/>
              </a:pPr>
              <a:r>
                <a:rPr lang="en-US" altLang="en-US" sz="1200" b="0">
                  <a:latin typeface="Arial" charset="0"/>
                </a:rPr>
                <a:t>Step 3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845" y="779"/>
              <a:ext cx="398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287338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574675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01688" indent="-112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085850" indent="-1698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5430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0002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4574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9146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SzPct val="25000"/>
                <a:buFontTx/>
                <a:buChar char=" "/>
              </a:pPr>
              <a:r>
                <a:rPr lang="en-US" altLang="en-US" sz="1200" b="0">
                  <a:latin typeface="Arial" charset="0"/>
                </a:rPr>
                <a:t>Step 4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853" y="779"/>
              <a:ext cx="398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287338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574675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01688" indent="-112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085850" indent="-1698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5430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0002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4574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9146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SzPct val="25000"/>
                <a:buFontTx/>
                <a:buChar char=" "/>
              </a:pPr>
              <a:r>
                <a:rPr lang="en-US" altLang="en-US" sz="1200" b="0">
                  <a:latin typeface="Arial" charset="0"/>
                </a:rPr>
                <a:t>Step 5</a:t>
              </a:r>
            </a:p>
          </p:txBody>
        </p:sp>
        <p:cxnSp>
          <p:nvCxnSpPr>
            <p:cNvPr id="12" name="AutoShape 9"/>
            <p:cNvCxnSpPr>
              <a:cxnSpLocks noChangeShapeType="1"/>
              <a:stCxn id="6" idx="3"/>
              <a:endCxn id="7" idx="1"/>
            </p:cNvCxnSpPr>
            <p:nvPr/>
          </p:nvCxnSpPr>
          <p:spPr bwMode="auto">
            <a:xfrm flipV="1">
              <a:off x="1075" y="865"/>
              <a:ext cx="658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AutoShape 10"/>
            <p:cNvCxnSpPr>
              <a:cxnSpLocks noChangeShapeType="1"/>
              <a:stCxn id="7" idx="3"/>
              <a:endCxn id="8" idx="1"/>
            </p:cNvCxnSpPr>
            <p:nvPr/>
          </p:nvCxnSpPr>
          <p:spPr bwMode="auto">
            <a:xfrm>
              <a:off x="2131" y="865"/>
              <a:ext cx="66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AutoShape 11"/>
            <p:cNvCxnSpPr>
              <a:cxnSpLocks noChangeShapeType="1"/>
              <a:stCxn id="8" idx="3"/>
              <a:endCxn id="10" idx="1"/>
            </p:cNvCxnSpPr>
            <p:nvPr/>
          </p:nvCxnSpPr>
          <p:spPr bwMode="auto">
            <a:xfrm>
              <a:off x="3198" y="865"/>
              <a:ext cx="64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AutoShape 12"/>
            <p:cNvCxnSpPr>
              <a:cxnSpLocks noChangeShapeType="1"/>
              <a:stCxn id="10" idx="3"/>
              <a:endCxn id="11" idx="1"/>
            </p:cNvCxnSpPr>
            <p:nvPr/>
          </p:nvCxnSpPr>
          <p:spPr bwMode="auto">
            <a:xfrm>
              <a:off x="4243" y="865"/>
              <a:ext cx="61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13"/>
            <p:cNvCxnSpPr>
              <a:cxnSpLocks noChangeShapeType="1"/>
              <a:stCxn id="11" idx="0"/>
              <a:endCxn id="6" idx="0"/>
            </p:cNvCxnSpPr>
            <p:nvPr/>
          </p:nvCxnSpPr>
          <p:spPr bwMode="auto">
            <a:xfrm rot="16200000" flipH="1" flipV="1">
              <a:off x="2963" y="-1308"/>
              <a:ext cx="1" cy="4176"/>
            </a:xfrm>
            <a:prstGeom prst="bent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14"/>
            <p:cNvCxnSpPr>
              <a:cxnSpLocks noChangeShapeType="1"/>
              <a:stCxn id="11" idx="0"/>
              <a:endCxn id="10" idx="0"/>
            </p:cNvCxnSpPr>
            <p:nvPr/>
          </p:nvCxnSpPr>
          <p:spPr bwMode="auto">
            <a:xfrm rot="16200000" flipH="1" flipV="1">
              <a:off x="4547" y="276"/>
              <a:ext cx="1" cy="1008"/>
            </a:xfrm>
            <a:prstGeom prst="bent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15"/>
            <p:cNvCxnSpPr>
              <a:cxnSpLocks noChangeShapeType="1"/>
              <a:stCxn id="11" idx="0"/>
              <a:endCxn id="8" idx="0"/>
            </p:cNvCxnSpPr>
            <p:nvPr/>
          </p:nvCxnSpPr>
          <p:spPr bwMode="auto">
            <a:xfrm rot="16200000" flipH="1" flipV="1">
              <a:off x="4025" y="-247"/>
              <a:ext cx="1" cy="2053"/>
            </a:xfrm>
            <a:prstGeom prst="bent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6"/>
            <p:cNvCxnSpPr>
              <a:cxnSpLocks noChangeShapeType="1"/>
              <a:stCxn id="11" idx="0"/>
              <a:endCxn id="7" idx="0"/>
            </p:cNvCxnSpPr>
            <p:nvPr/>
          </p:nvCxnSpPr>
          <p:spPr bwMode="auto">
            <a:xfrm rot="16200000" flipH="1" flipV="1">
              <a:off x="3491" y="-780"/>
              <a:ext cx="1" cy="3120"/>
            </a:xfrm>
            <a:prstGeom prst="bent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287" y="1009"/>
              <a:ext cx="937" cy="487"/>
            </a:xfrm>
            <a:prstGeom prst="rect">
              <a:avLst/>
            </a:prstGeom>
            <a:solidFill>
              <a:srgbClr val="FEE19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 lIns="0" tIns="0" rIns="0" bIns="0" anchor="ctr"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 dirty="0"/>
                <a:t>Analyze Current Situation</a:t>
              </a: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1343" y="1009"/>
              <a:ext cx="937" cy="487"/>
            </a:xfrm>
            <a:prstGeom prst="rect">
              <a:avLst/>
            </a:prstGeom>
            <a:solidFill>
              <a:srgbClr val="FEE19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 lIns="0" tIns="0" rIns="0" bIns="0" anchor="ctr"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/>
                <a:t>Set Industry Objectives</a:t>
              </a: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2410" y="1009"/>
              <a:ext cx="937" cy="487"/>
            </a:xfrm>
            <a:prstGeom prst="rect">
              <a:avLst/>
            </a:prstGeom>
            <a:solidFill>
              <a:srgbClr val="FEE19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 lIns="0" tIns="0" rIns="0" bIns="0" anchor="ctr"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/>
                <a:t>Understand Customer Needs</a:t>
              </a: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3439" y="1009"/>
              <a:ext cx="937" cy="487"/>
            </a:xfrm>
            <a:prstGeom prst="rect">
              <a:avLst/>
            </a:prstGeom>
            <a:solidFill>
              <a:srgbClr val="FEE19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 lIns="0" tIns="0" rIns="0" bIns="0" anchor="ctr"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/>
                <a:t>Articulate Competitive Positioning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4463" y="1009"/>
              <a:ext cx="937" cy="487"/>
            </a:xfrm>
            <a:prstGeom prst="rect">
              <a:avLst/>
            </a:prstGeom>
            <a:solidFill>
              <a:srgbClr val="FEE19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 lIns="0" tIns="0" rIns="0" bIns="0" anchor="ctr"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/>
                <a:t>Develop Action Guidelines</a:t>
              </a:r>
            </a:p>
          </p:txBody>
        </p:sp>
      </p:grpSp>
      <p:sp>
        <p:nvSpPr>
          <p:cNvPr id="25" name="AutoShape 22"/>
          <p:cNvSpPr>
            <a:spLocks noChangeArrowheads="1"/>
          </p:cNvSpPr>
          <p:nvPr/>
        </p:nvSpPr>
        <p:spPr bwMode="auto">
          <a:xfrm>
            <a:off x="903288" y="4232275"/>
            <a:ext cx="7408862" cy="644525"/>
          </a:xfrm>
          <a:prstGeom prst="leftRightArrow">
            <a:avLst>
              <a:gd name="adj1" fmla="val 65519"/>
              <a:gd name="adj2" fmla="val 107979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Formation and Ongoing Participation of the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Cluster </a:t>
            </a:r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Workgroup</a:t>
            </a:r>
          </a:p>
        </p:txBody>
      </p:sp>
    </p:spTree>
    <p:extLst>
      <p:ext uri="{BB962C8B-B14F-4D97-AF65-F5344CB8AC3E}">
        <p14:creationId xmlns:p14="http://schemas.microsoft.com/office/powerpoint/2010/main" val="205765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113" y="6307138"/>
            <a:ext cx="8961437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>
            <a:spAutoFit/>
          </a:bodyPr>
          <a:lstStyle/>
          <a:p>
            <a:pPr marL="119063" indent="-119063" algn="l" defTabSz="911225">
              <a:tabLst>
                <a:tab pos="515938" algn="l"/>
              </a:tabLst>
            </a:pPr>
            <a:r>
              <a:rPr lang="en-US" sz="1000" b="0" dirty="0"/>
              <a:t>	</a:t>
            </a:r>
          </a:p>
          <a:p>
            <a:pPr marL="119063" indent="-119063" algn="l" defTabSz="911225">
              <a:tabLst>
                <a:tab pos="515938" algn="l"/>
              </a:tabLst>
            </a:pPr>
            <a:r>
              <a:rPr lang="en-US" sz="1000" b="0" dirty="0"/>
              <a:t>Source:	SMEs Across the Globe, </a:t>
            </a:r>
            <a:r>
              <a:rPr lang="en-US" sz="1000" b="0" dirty="0" err="1"/>
              <a:t>Ayyagarri</a:t>
            </a:r>
            <a:r>
              <a:rPr lang="en-US" sz="1000" b="0" dirty="0"/>
              <a:t>, Beck, </a:t>
            </a:r>
            <a:r>
              <a:rPr lang="en-US" sz="1000" b="0" dirty="0" err="1"/>
              <a:t>Dimurguc</a:t>
            </a:r>
            <a:r>
              <a:rPr lang="en-US" sz="1000" b="0" dirty="0"/>
              <a:t>, World Bank, 2003; </a:t>
            </a:r>
            <a:r>
              <a:rPr lang="en-US" sz="1000" b="0" dirty="0" smtClean="0"/>
              <a:t>Formal </a:t>
            </a:r>
            <a:r>
              <a:rPr lang="en-US" sz="1000" b="0" dirty="0"/>
              <a:t>SMEs have between 3-100 employees and pay all applicable taxes and hold relevant </a:t>
            </a:r>
            <a:r>
              <a:rPr lang="en-US" sz="1000" b="0" dirty="0" err="1"/>
              <a:t>licences</a:t>
            </a:r>
            <a:r>
              <a:rPr lang="en-US" sz="1000" b="0" dirty="0"/>
              <a:t>. Large firms are those with &gt;100 employees.</a:t>
            </a:r>
          </a:p>
        </p:txBody>
      </p:sp>
      <p:grpSp>
        <p:nvGrpSpPr>
          <p:cNvPr id="10" name="Group 7"/>
          <p:cNvGrpSpPr/>
          <p:nvPr/>
        </p:nvGrpSpPr>
        <p:grpSpPr>
          <a:xfrm>
            <a:off x="4301662" y="1022841"/>
            <a:ext cx="4708988" cy="5835159"/>
            <a:chOff x="4301662" y="1059354"/>
            <a:chExt cx="4708988" cy="5835159"/>
          </a:xfrm>
        </p:grpSpPr>
        <p:graphicFrame>
          <p:nvGraphicFramePr>
            <p:cNvPr id="11" name="Object 2"/>
            <p:cNvGraphicFramePr>
              <a:graphicFrameLocks noGrp="1" noChangeAspect="1"/>
            </p:cNvGraphicFramePr>
            <p:nvPr>
              <p:ph type="chart" idx="4294967295"/>
              <p:extLst>
                <p:ext uri="{D42A27DB-BD31-4B8C-83A1-F6EECF244321}">
                  <p14:modId xmlns:p14="http://schemas.microsoft.com/office/powerpoint/2010/main" val="4097192562"/>
                </p:ext>
              </p:extLst>
            </p:nvPr>
          </p:nvGraphicFramePr>
          <p:xfrm>
            <a:off x="4356100" y="1349375"/>
            <a:ext cx="4654550" cy="55451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5105400" y="1059354"/>
              <a:ext cx="36576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 smtClean="0"/>
                <a:t>Job creation contribution by type of firm</a:t>
              </a:r>
              <a:endParaRPr lang="en-US" sz="2000" b="1" dirty="0"/>
            </a:p>
          </p:txBody>
        </p:sp>
        <p:sp>
          <p:nvSpPr>
            <p:cNvPr id="13" name="AutoShape 7"/>
            <p:cNvSpPr>
              <a:spLocks noChangeArrowheads="1"/>
            </p:cNvSpPr>
            <p:nvPr/>
          </p:nvSpPr>
          <p:spPr bwMode="auto">
            <a:xfrm rot="5400000">
              <a:off x="3305506" y="3225006"/>
              <a:ext cx="2255838" cy="263525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50" y="1112838"/>
            <a:ext cx="3810000" cy="520446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5" name="Text Placeholder 1"/>
          <p:cNvSpPr txBox="1">
            <a:spLocks/>
          </p:cNvSpPr>
          <p:nvPr/>
        </p:nvSpPr>
        <p:spPr>
          <a:xfrm>
            <a:off x="457200" y="0"/>
            <a:ext cx="7000875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altLang="fr-FR" b="0" u="sng" dirty="0" smtClean="0"/>
              <a:t>Imperative 3</a:t>
            </a:r>
            <a:r>
              <a:rPr lang="en-US" altLang="fr-FR" dirty="0" smtClean="0"/>
              <a:t>—Mind the Iceberg</a:t>
            </a:r>
            <a:endParaRPr lang="fr-FR" altLang="fr-FR" dirty="0" smtClean="0"/>
          </a:p>
          <a:p>
            <a:pPr>
              <a:lnSpc>
                <a:spcPts val="3500"/>
              </a:lnSpc>
            </a:pPr>
            <a:r>
              <a:rPr lang="fr-FR" b="0" dirty="0" err="1" smtClean="0"/>
              <a:t>SMEs</a:t>
            </a:r>
            <a:r>
              <a:rPr lang="fr-FR" b="0" dirty="0" smtClean="0"/>
              <a:t> and Job </a:t>
            </a:r>
            <a:r>
              <a:rPr lang="fr-FR" b="0" dirty="0" err="1" smtClean="0"/>
              <a:t>Creation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338760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"/>
          <p:cNvSpPr txBox="1">
            <a:spLocks/>
          </p:cNvSpPr>
          <p:nvPr/>
        </p:nvSpPr>
        <p:spPr>
          <a:xfrm>
            <a:off x="457200" y="0"/>
            <a:ext cx="7000875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altLang="fr-FR" b="0" u="sng" dirty="0" smtClean="0"/>
              <a:t>Imperative 3</a:t>
            </a:r>
            <a:r>
              <a:rPr lang="en-US" altLang="fr-FR" dirty="0" smtClean="0"/>
              <a:t>—Mind the Iceberg</a:t>
            </a:r>
          </a:p>
          <a:p>
            <a:pPr>
              <a:lnSpc>
                <a:spcPts val="3500"/>
              </a:lnSpc>
            </a:pPr>
            <a:r>
              <a:rPr lang="en-US" b="0" dirty="0" smtClean="0"/>
              <a:t>Build strong clusters – Cameroon Wood Cluster</a:t>
            </a:r>
            <a:endParaRPr lang="en-US" b="0" dirty="0"/>
          </a:p>
        </p:txBody>
      </p:sp>
      <p:sp>
        <p:nvSpPr>
          <p:cNvPr id="91" name="TextBox 7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84475" y="4983149"/>
            <a:ext cx="39909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0" dirty="0" smtClean="0"/>
              <a:t>Government Agencies &amp; Ministries</a:t>
            </a:r>
          </a:p>
          <a:p>
            <a:pPr algn="ctr"/>
            <a:endParaRPr lang="en-US" sz="1200" b="0" dirty="0" smtClean="0"/>
          </a:p>
          <a:p>
            <a:pPr algn="ctr"/>
            <a:r>
              <a:rPr lang="en-US" sz="1200" b="0" dirty="0" smtClean="0"/>
              <a:t> </a:t>
            </a:r>
          </a:p>
          <a:p>
            <a:pPr algn="ctr"/>
            <a:endParaRPr lang="en-US" sz="1200" b="0" dirty="0" smtClean="0"/>
          </a:p>
          <a:p>
            <a:pPr algn="ctr"/>
            <a:r>
              <a:rPr lang="en-US" sz="1200" b="0" dirty="0" smtClean="0"/>
              <a:t>Donors &amp; NGOs</a:t>
            </a:r>
            <a:endParaRPr lang="en-US" sz="1200" b="0" dirty="0"/>
          </a:p>
        </p:txBody>
      </p:sp>
      <p:cxnSp>
        <p:nvCxnSpPr>
          <p:cNvPr id="92" name="Straight Arrow Connector 7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rot="16200000" flipH="1">
            <a:off x="5241925" y="2589192"/>
            <a:ext cx="474662" cy="11112"/>
          </a:xfrm>
          <a:prstGeom prst="straightConnector1">
            <a:avLst/>
          </a:prstGeom>
          <a:noFill/>
          <a:ln w="12700" algn="ctr">
            <a:noFill/>
            <a:round/>
            <a:headEnd/>
            <a:tailEnd type="arrow" w="med" len="med"/>
          </a:ln>
        </p:spPr>
      </p:cxnSp>
      <p:cxnSp>
        <p:nvCxnSpPr>
          <p:cNvPr id="93" name="Straight Arrow Connector 9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rot="5400000">
            <a:off x="4418806" y="4060010"/>
            <a:ext cx="298450" cy="1588"/>
          </a:xfrm>
          <a:prstGeom prst="straightConnector1">
            <a:avLst/>
          </a:prstGeom>
          <a:noFill/>
          <a:ln w="12700" algn="ctr">
            <a:noFill/>
            <a:round/>
            <a:headEnd/>
            <a:tailEnd type="arrow" w="med" len="med"/>
          </a:ln>
        </p:spPr>
      </p:cxnSp>
      <p:cxnSp>
        <p:nvCxnSpPr>
          <p:cNvPr id="94" name="Straight Arrow Connector 11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rot="16200000" flipH="1">
            <a:off x="4397374" y="4040167"/>
            <a:ext cx="271463" cy="14288"/>
          </a:xfrm>
          <a:prstGeom prst="straightConnector1">
            <a:avLst/>
          </a:prstGeom>
          <a:noFill/>
          <a:ln w="12700" algn="ctr">
            <a:noFill/>
            <a:round/>
            <a:headEnd/>
            <a:tailEnd type="arrow" w="med" len="med"/>
          </a:ln>
        </p:spPr>
      </p:cxnSp>
      <p:cxnSp>
        <p:nvCxnSpPr>
          <p:cNvPr id="95" name="Straight Connector 13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rot="5400000" flipH="1" flipV="1">
            <a:off x="4660900" y="2463779"/>
            <a:ext cx="1944688" cy="1900237"/>
          </a:xfrm>
          <a:prstGeom prst="line">
            <a:avLst/>
          </a:prstGeom>
          <a:noFill/>
          <a:ln w="12700" algn="ctr">
            <a:noFill/>
            <a:round/>
            <a:headEnd/>
            <a:tailEnd/>
          </a:ln>
        </p:spPr>
      </p:cxnSp>
      <p:cxnSp>
        <p:nvCxnSpPr>
          <p:cNvPr id="96" name="Straight Connector 15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rot="5400000">
            <a:off x="4356894" y="4053660"/>
            <a:ext cx="311150" cy="1587"/>
          </a:xfrm>
          <a:prstGeom prst="line">
            <a:avLst/>
          </a:prstGeom>
          <a:noFill/>
          <a:ln w="12700" algn="ctr">
            <a:noFill/>
            <a:round/>
            <a:headEnd/>
            <a:tailEnd/>
          </a:ln>
        </p:spPr>
      </p:cxnSp>
      <p:cxnSp>
        <p:nvCxnSpPr>
          <p:cNvPr id="97" name="Straight Connector 23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 rot="5400000">
            <a:off x="6024562" y="2298679"/>
            <a:ext cx="2228850" cy="317500"/>
          </a:xfrm>
          <a:prstGeom prst="line">
            <a:avLst/>
          </a:prstGeom>
          <a:noFill/>
          <a:ln w="12700" algn="ctr">
            <a:noFill/>
            <a:round/>
            <a:headEnd/>
            <a:tailEnd/>
          </a:ln>
        </p:spPr>
      </p:cxnSp>
      <p:sp>
        <p:nvSpPr>
          <p:cNvPr id="98" name="Rectangle 3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093075" y="1015979"/>
            <a:ext cx="174625" cy="271463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 wrap="none" lIns="86072" tIns="43036" rIns="86072" bIns="43036">
            <a:spAutoFit/>
          </a:bodyPr>
          <a:lstStyle/>
          <a:p>
            <a:pPr algn="ctr"/>
            <a:endParaRPr lang="en-US" sz="1200" b="0" dirty="0"/>
          </a:p>
        </p:txBody>
      </p:sp>
      <p:sp>
        <p:nvSpPr>
          <p:cNvPr id="99" name="Rectangle 3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22601" y="5232387"/>
            <a:ext cx="3060700" cy="5127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US" sz="1200" dirty="0" smtClean="0"/>
              <a:t>MINEPAT,  local governments, Ministry of Forests and  Wildlife</a:t>
            </a:r>
            <a:endParaRPr lang="en-US" sz="1200" dirty="0"/>
          </a:p>
        </p:txBody>
      </p:sp>
      <p:sp>
        <p:nvSpPr>
          <p:cNvPr id="100" name="Rectangle 3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7075" y="3516286"/>
            <a:ext cx="1436687" cy="3984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US" sz="1200" dirty="0" smtClean="0"/>
              <a:t>Financial services</a:t>
            </a:r>
            <a:endParaRPr lang="en-US" sz="1200" dirty="0"/>
          </a:p>
        </p:txBody>
      </p:sp>
      <p:sp>
        <p:nvSpPr>
          <p:cNvPr id="101" name="Rectangle 3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3900" y="3987773"/>
            <a:ext cx="1431925" cy="4619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US" sz="1200" dirty="0" smtClean="0"/>
              <a:t>Electricity</a:t>
            </a:r>
            <a:endParaRPr lang="en-US" sz="1200" dirty="0"/>
          </a:p>
        </p:txBody>
      </p:sp>
      <p:sp>
        <p:nvSpPr>
          <p:cNvPr id="102" name="Rectangle 4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7550" y="1774801"/>
            <a:ext cx="1441450" cy="8826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Distributors and importers of related equipment</a:t>
            </a:r>
          </a:p>
        </p:txBody>
      </p:sp>
      <p:sp>
        <p:nvSpPr>
          <p:cNvPr id="103" name="Rectangle 4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026275" y="1347750"/>
            <a:ext cx="1441450" cy="4508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b="0" dirty="0" smtClean="0"/>
              <a:t>Packaging materials</a:t>
            </a:r>
            <a:endParaRPr lang="en-US" sz="1200" b="0" dirty="0"/>
          </a:p>
        </p:txBody>
      </p:sp>
      <p:sp>
        <p:nvSpPr>
          <p:cNvPr id="104" name="Rectangle 4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26275" y="1847816"/>
            <a:ext cx="1454176" cy="7508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US" sz="1200" dirty="0" smtClean="0"/>
              <a:t>Logistics companies and transporters</a:t>
            </a:r>
            <a:endParaRPr lang="en-US" sz="1200" dirty="0"/>
          </a:p>
        </p:txBody>
      </p:sp>
      <p:sp>
        <p:nvSpPr>
          <p:cNvPr id="105" name="Rectangle 4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93710" y="5419716"/>
            <a:ext cx="1500197" cy="642942"/>
          </a:xfrm>
          <a:prstGeom prst="rect">
            <a:avLst/>
          </a:prstGeom>
          <a:pattFill prst="pct25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Logging: UFA, </a:t>
            </a:r>
            <a:r>
              <a:rPr lang="en-US" sz="1200" dirty="0" err="1" smtClean="0"/>
              <a:t>Forêts</a:t>
            </a:r>
            <a:r>
              <a:rPr lang="en-US" sz="1200" dirty="0" smtClean="0"/>
              <a:t> </a:t>
            </a:r>
            <a:r>
              <a:rPr lang="en-US" sz="1200" dirty="0" err="1" smtClean="0"/>
              <a:t>communautaires</a:t>
            </a:r>
            <a:r>
              <a:rPr lang="en-US" sz="1200" dirty="0" smtClean="0"/>
              <a:t>,.</a:t>
            </a:r>
          </a:p>
        </p:txBody>
      </p:sp>
      <p:sp>
        <p:nvSpPr>
          <p:cNvPr id="106" name="Oval 4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92125" y="4730723"/>
            <a:ext cx="244475" cy="382588"/>
          </a:xfrm>
          <a:prstGeom prst="ellipse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 wrap="none" lIns="86072" tIns="43036" rIns="86072" bIns="43036">
            <a:spAutoFit/>
          </a:bodyPr>
          <a:lstStyle/>
          <a:p>
            <a:pPr algn="ctr"/>
            <a:endParaRPr lang="en-US" sz="1200" b="0" dirty="0"/>
          </a:p>
        </p:txBody>
      </p:sp>
      <p:cxnSp>
        <p:nvCxnSpPr>
          <p:cNvPr id="107" name="Straight Connector 59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 rot="16200000" flipH="1">
            <a:off x="57925" y="3926678"/>
            <a:ext cx="4983184" cy="315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cxnSp>
        <p:nvCxnSpPr>
          <p:cNvPr id="108" name="Straight Arrow Connector 70"/>
          <p:cNvCxnSpPr>
            <a:cxnSpLocks noChangeShapeType="1"/>
          </p:cNvCxnSpPr>
          <p:nvPr>
            <p:custDataLst>
              <p:tags r:id="rId18"/>
            </p:custDataLst>
          </p:nvPr>
        </p:nvCxnSpPr>
        <p:spPr bwMode="auto">
          <a:xfrm>
            <a:off x="3381375" y="2452667"/>
            <a:ext cx="863600" cy="855662"/>
          </a:xfrm>
          <a:prstGeom prst="straightConnector1">
            <a:avLst/>
          </a:prstGeom>
          <a:noFill/>
          <a:ln w="12700" algn="ctr">
            <a:noFill/>
            <a:round/>
            <a:headEnd/>
            <a:tailEnd type="arrow" w="med" len="med"/>
          </a:ln>
        </p:spPr>
      </p:cxnSp>
      <p:cxnSp>
        <p:nvCxnSpPr>
          <p:cNvPr id="109" name="Straight Arrow Connector 78"/>
          <p:cNvCxnSpPr>
            <a:cxnSpLocks noChangeShapeType="1"/>
          </p:cNvCxnSpPr>
          <p:nvPr>
            <p:custDataLst>
              <p:tags r:id="rId19"/>
            </p:custDataLst>
          </p:nvPr>
        </p:nvCxnSpPr>
        <p:spPr bwMode="auto">
          <a:xfrm>
            <a:off x="2724150" y="1489054"/>
            <a:ext cx="863600" cy="855663"/>
          </a:xfrm>
          <a:prstGeom prst="straightConnector1">
            <a:avLst/>
          </a:prstGeom>
          <a:noFill/>
          <a:ln w="12700" algn="ctr">
            <a:noFill/>
            <a:round/>
            <a:headEnd/>
            <a:tailEnd type="arrow" w="med" len="med"/>
          </a:ln>
        </p:spPr>
      </p:cxnSp>
      <p:cxnSp>
        <p:nvCxnSpPr>
          <p:cNvPr id="110" name="Straight Arrow Connector 86"/>
          <p:cNvCxnSpPr>
            <a:cxnSpLocks noChangeShapeType="1"/>
          </p:cNvCxnSpPr>
          <p:nvPr>
            <p:custDataLst>
              <p:tags r:id="rId20"/>
            </p:custDataLst>
          </p:nvPr>
        </p:nvCxnSpPr>
        <p:spPr bwMode="auto">
          <a:xfrm rot="10800000">
            <a:off x="5857875" y="4343379"/>
            <a:ext cx="1449387" cy="935038"/>
          </a:xfrm>
          <a:prstGeom prst="straightConnector1">
            <a:avLst/>
          </a:prstGeom>
          <a:noFill/>
          <a:ln w="12700" algn="ctr">
            <a:noFill/>
            <a:round/>
            <a:headEnd/>
            <a:tailEnd type="arrow" w="med" len="med"/>
          </a:ln>
        </p:spPr>
      </p:cxnSp>
      <p:sp>
        <p:nvSpPr>
          <p:cNvPr id="111" name="Rectangle 8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9137" y="4517997"/>
            <a:ext cx="1436688" cy="78265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b="0" dirty="0" smtClean="0"/>
              <a:t>Textile and finishing clusters</a:t>
            </a:r>
            <a:endParaRPr lang="en-US" sz="1200" b="0" dirty="0"/>
          </a:p>
        </p:txBody>
      </p:sp>
      <p:sp>
        <p:nvSpPr>
          <p:cNvPr id="112" name="Rectangle 7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840037" y="4919651"/>
            <a:ext cx="3795713" cy="1712911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endParaRPr lang="en-US" sz="1200" b="0" dirty="0"/>
          </a:p>
        </p:txBody>
      </p:sp>
      <p:sp>
        <p:nvSpPr>
          <p:cNvPr id="113" name="Rectangle 3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171825" y="6019800"/>
            <a:ext cx="3062287" cy="512762"/>
          </a:xfrm>
          <a:prstGeom prst="rect">
            <a:avLst/>
          </a:prstGeom>
          <a:pattFill prst="pct25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World Bank, EU, FAO, UNDP, IMF, SNV, WWF, Global Witness</a:t>
            </a:r>
            <a:endParaRPr lang="en-US" sz="1200" dirty="0"/>
          </a:p>
        </p:txBody>
      </p:sp>
      <p:sp>
        <p:nvSpPr>
          <p:cNvPr id="114" name="TextBox 7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728912" y="1033442"/>
            <a:ext cx="39893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/>
              <a:t>Academic + R&amp;D institutions and worker organizations</a:t>
            </a:r>
            <a:endParaRPr lang="en-US" sz="1200" b="0" dirty="0" smtClean="0"/>
          </a:p>
          <a:p>
            <a:pPr algn="ctr"/>
            <a:endParaRPr lang="en-US" sz="1200" b="0" dirty="0" smtClean="0"/>
          </a:p>
          <a:p>
            <a:pPr algn="ctr"/>
            <a:endParaRPr lang="en-US" sz="1200" b="0" dirty="0" smtClean="0"/>
          </a:p>
          <a:p>
            <a:pPr algn="ctr"/>
            <a:endParaRPr lang="en-US" sz="1200" b="0" dirty="0" smtClean="0"/>
          </a:p>
          <a:p>
            <a:pPr algn="ctr"/>
            <a:r>
              <a:rPr lang="en-US" sz="1200" b="0" dirty="0" err="1" smtClean="0"/>
              <a:t>Groupements</a:t>
            </a:r>
            <a:r>
              <a:rPr lang="en-US" sz="1200" b="0" dirty="0" smtClean="0"/>
              <a:t> de </a:t>
            </a:r>
            <a:r>
              <a:rPr lang="en-US" sz="1200" b="0" dirty="0" err="1" smtClean="0"/>
              <a:t>l’industrie</a:t>
            </a:r>
            <a:r>
              <a:rPr lang="en-US" sz="1200" b="0" dirty="0" smtClean="0"/>
              <a:t> </a:t>
            </a:r>
            <a:endParaRPr lang="en-US" sz="1200" b="0" dirty="0"/>
          </a:p>
        </p:txBody>
      </p:sp>
      <p:sp>
        <p:nvSpPr>
          <p:cNvPr id="115" name="Rectangle 3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194039" y="1439842"/>
            <a:ext cx="3021013" cy="40797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US" sz="1200" dirty="0" smtClean="0"/>
              <a:t>Wood Promotion Center(CPB), CCIMA</a:t>
            </a:r>
            <a:endParaRPr lang="en-US" sz="1200" dirty="0"/>
          </a:p>
        </p:txBody>
      </p:sp>
      <p:sp>
        <p:nvSpPr>
          <p:cNvPr id="116" name="Rectangle 8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825750" y="1074717"/>
            <a:ext cx="3783012" cy="1630356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endParaRPr lang="en-US" sz="1200" b="0" dirty="0"/>
          </a:p>
        </p:txBody>
      </p:sp>
      <p:sp>
        <p:nvSpPr>
          <p:cNvPr id="117" name="Rectangle 3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1920854"/>
            <a:ext cx="3019425" cy="71278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endParaRPr lang="en-US" sz="1200" dirty="0" smtClean="0"/>
          </a:p>
          <a:p>
            <a:pPr algn="ctr"/>
            <a:r>
              <a:rPr lang="en-US" sz="1200" dirty="0" err="1" smtClean="0"/>
              <a:t>Camroonian</a:t>
            </a:r>
            <a:r>
              <a:rPr lang="en-US" sz="1200" dirty="0" smtClean="0"/>
              <a:t> Wood Cooperative, Union of Loggers</a:t>
            </a:r>
          </a:p>
          <a:p>
            <a:pPr algn="ctr"/>
            <a:endParaRPr lang="en-US" sz="1200" dirty="0"/>
          </a:p>
        </p:txBody>
      </p:sp>
      <p:cxnSp>
        <p:nvCxnSpPr>
          <p:cNvPr id="118" name="Straight Connector 62"/>
          <p:cNvCxnSpPr>
            <a:cxnSpLocks noChangeShapeType="1"/>
          </p:cNvCxnSpPr>
          <p:nvPr>
            <p:custDataLst>
              <p:tags r:id="rId28"/>
            </p:custDataLst>
          </p:nvPr>
        </p:nvCxnSpPr>
        <p:spPr bwMode="auto">
          <a:xfrm>
            <a:off x="2149475" y="1443005"/>
            <a:ext cx="3730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</p:cxnSp>
      <p:cxnSp>
        <p:nvCxnSpPr>
          <p:cNvPr id="119" name="Straight Connector 62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>
            <a:off x="2154237" y="2138336"/>
            <a:ext cx="373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</p:cxnSp>
      <p:cxnSp>
        <p:nvCxnSpPr>
          <p:cNvPr id="120" name="Straight Connector 62"/>
          <p:cNvCxnSpPr>
            <a:cxnSpLocks noChangeShapeType="1"/>
          </p:cNvCxnSpPr>
          <p:nvPr>
            <p:custDataLst>
              <p:tags r:id="rId30"/>
            </p:custDataLst>
          </p:nvPr>
        </p:nvCxnSpPr>
        <p:spPr bwMode="auto">
          <a:xfrm>
            <a:off x="2184400" y="3032098"/>
            <a:ext cx="3730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</p:cxnSp>
      <p:cxnSp>
        <p:nvCxnSpPr>
          <p:cNvPr id="121" name="Straight Connector 62"/>
          <p:cNvCxnSpPr>
            <a:cxnSpLocks noChangeShapeType="1"/>
          </p:cNvCxnSpPr>
          <p:nvPr>
            <p:custDataLst>
              <p:tags r:id="rId31"/>
            </p:custDataLst>
          </p:nvPr>
        </p:nvCxnSpPr>
        <p:spPr bwMode="auto">
          <a:xfrm>
            <a:off x="2165350" y="3721073"/>
            <a:ext cx="3730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</p:cxnSp>
      <p:cxnSp>
        <p:nvCxnSpPr>
          <p:cNvPr id="122" name="Straight Connector 62"/>
          <p:cNvCxnSpPr>
            <a:cxnSpLocks noChangeShapeType="1"/>
          </p:cNvCxnSpPr>
          <p:nvPr>
            <p:custDataLst>
              <p:tags r:id="rId32"/>
            </p:custDataLst>
          </p:nvPr>
        </p:nvCxnSpPr>
        <p:spPr bwMode="auto">
          <a:xfrm>
            <a:off x="2170112" y="4227486"/>
            <a:ext cx="373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</p:cxnSp>
      <p:cxnSp>
        <p:nvCxnSpPr>
          <p:cNvPr id="123" name="Straight Connector 62"/>
          <p:cNvCxnSpPr>
            <a:cxnSpLocks noChangeShapeType="1"/>
          </p:cNvCxnSpPr>
          <p:nvPr>
            <p:custDataLst>
              <p:tags r:id="rId33"/>
            </p:custDataLst>
          </p:nvPr>
        </p:nvCxnSpPr>
        <p:spPr bwMode="auto">
          <a:xfrm>
            <a:off x="2160587" y="4800573"/>
            <a:ext cx="373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</p:cxnSp>
      <p:cxnSp>
        <p:nvCxnSpPr>
          <p:cNvPr id="124" name="Straight Connector 59"/>
          <p:cNvCxnSpPr>
            <a:cxnSpLocks noChangeShapeType="1"/>
          </p:cNvCxnSpPr>
          <p:nvPr>
            <p:custDataLst>
              <p:tags r:id="rId34"/>
            </p:custDataLst>
          </p:nvPr>
        </p:nvCxnSpPr>
        <p:spPr bwMode="auto">
          <a:xfrm rot="16200000" flipH="1">
            <a:off x="4792660" y="3035276"/>
            <a:ext cx="3971944" cy="25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cxnSp>
        <p:nvCxnSpPr>
          <p:cNvPr id="125" name="Straight Connector 62"/>
          <p:cNvCxnSpPr>
            <a:cxnSpLocks noChangeShapeType="1"/>
          </p:cNvCxnSpPr>
          <p:nvPr>
            <p:custDataLst>
              <p:tags r:id="rId35"/>
            </p:custDataLst>
          </p:nvPr>
        </p:nvCxnSpPr>
        <p:spPr bwMode="auto">
          <a:xfrm>
            <a:off x="6791325" y="1536679"/>
            <a:ext cx="23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med" len="lg"/>
          </a:ln>
        </p:spPr>
      </p:cxnSp>
      <p:cxnSp>
        <p:nvCxnSpPr>
          <p:cNvPr id="126" name="Straight Connector 62"/>
          <p:cNvCxnSpPr>
            <a:cxnSpLocks noChangeShapeType="1"/>
          </p:cNvCxnSpPr>
          <p:nvPr>
            <p:custDataLst>
              <p:tags r:id="rId36"/>
            </p:custDataLst>
          </p:nvPr>
        </p:nvCxnSpPr>
        <p:spPr bwMode="auto">
          <a:xfrm>
            <a:off x="2555875" y="3363892"/>
            <a:ext cx="622300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</p:cxnSp>
      <p:cxnSp>
        <p:nvCxnSpPr>
          <p:cNvPr id="127" name="Straight Connector 62"/>
          <p:cNvCxnSpPr>
            <a:cxnSpLocks noChangeShapeType="1"/>
          </p:cNvCxnSpPr>
          <p:nvPr>
            <p:custDataLst>
              <p:tags r:id="rId37"/>
            </p:custDataLst>
          </p:nvPr>
        </p:nvCxnSpPr>
        <p:spPr bwMode="auto">
          <a:xfrm>
            <a:off x="6794500" y="2162154"/>
            <a:ext cx="23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med" len="lg"/>
          </a:ln>
        </p:spPr>
      </p:cxnSp>
      <p:cxnSp>
        <p:nvCxnSpPr>
          <p:cNvPr id="128" name="Straight Connector 62"/>
          <p:cNvCxnSpPr>
            <a:cxnSpLocks noChangeShapeType="1"/>
          </p:cNvCxnSpPr>
          <p:nvPr>
            <p:custDataLst>
              <p:tags r:id="rId38"/>
            </p:custDataLst>
          </p:nvPr>
        </p:nvCxnSpPr>
        <p:spPr bwMode="auto">
          <a:xfrm>
            <a:off x="6784975" y="2749529"/>
            <a:ext cx="233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med" len="lg"/>
          </a:ln>
        </p:spPr>
      </p:cxnSp>
      <p:cxnSp>
        <p:nvCxnSpPr>
          <p:cNvPr id="129" name="Straight Connector 62"/>
          <p:cNvCxnSpPr>
            <a:cxnSpLocks noChangeShapeType="1"/>
          </p:cNvCxnSpPr>
          <p:nvPr>
            <p:custDataLst>
              <p:tags r:id="rId39"/>
            </p:custDataLst>
          </p:nvPr>
        </p:nvCxnSpPr>
        <p:spPr bwMode="auto">
          <a:xfrm>
            <a:off x="6773862" y="3560742"/>
            <a:ext cx="233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med" len="lg"/>
          </a:ln>
        </p:spPr>
      </p:cxnSp>
      <p:cxnSp>
        <p:nvCxnSpPr>
          <p:cNvPr id="130" name="Straight Connector 62"/>
          <p:cNvCxnSpPr>
            <a:cxnSpLocks noChangeShapeType="1"/>
          </p:cNvCxnSpPr>
          <p:nvPr>
            <p:custDataLst>
              <p:tags r:id="rId40"/>
            </p:custDataLst>
          </p:nvPr>
        </p:nvCxnSpPr>
        <p:spPr bwMode="auto">
          <a:xfrm>
            <a:off x="6227762" y="3287692"/>
            <a:ext cx="554038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med" len="lg"/>
          </a:ln>
        </p:spPr>
      </p:cxnSp>
      <p:cxnSp>
        <p:nvCxnSpPr>
          <p:cNvPr id="131" name="Straight Connector 62"/>
          <p:cNvCxnSpPr>
            <a:cxnSpLocks noChangeShapeType="1"/>
          </p:cNvCxnSpPr>
          <p:nvPr>
            <p:custDataLst>
              <p:tags r:id="rId41"/>
            </p:custDataLst>
          </p:nvPr>
        </p:nvCxnSpPr>
        <p:spPr bwMode="auto">
          <a:xfrm rot="5400000">
            <a:off x="3758406" y="2929706"/>
            <a:ext cx="2127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</p:cxnSp>
      <p:cxnSp>
        <p:nvCxnSpPr>
          <p:cNvPr id="132" name="Straight Connector 62"/>
          <p:cNvCxnSpPr>
            <a:cxnSpLocks noChangeShapeType="1"/>
          </p:cNvCxnSpPr>
          <p:nvPr>
            <p:custDataLst>
              <p:tags r:id="rId42"/>
            </p:custDataLst>
          </p:nvPr>
        </p:nvCxnSpPr>
        <p:spPr bwMode="auto">
          <a:xfrm rot="5400000">
            <a:off x="5399881" y="2934469"/>
            <a:ext cx="2127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</p:cxnSp>
      <p:cxnSp>
        <p:nvCxnSpPr>
          <p:cNvPr id="133" name="Straight Connector 131"/>
          <p:cNvCxnSpPr>
            <a:cxnSpLocks noChangeShapeType="1"/>
          </p:cNvCxnSpPr>
          <p:nvPr>
            <p:custDataLst>
              <p:tags r:id="rId43"/>
            </p:custDataLst>
          </p:nvPr>
        </p:nvCxnSpPr>
        <p:spPr bwMode="auto">
          <a:xfrm>
            <a:off x="3865562" y="2833661"/>
            <a:ext cx="164782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4" name="Straight Connector 62"/>
          <p:cNvCxnSpPr>
            <a:cxnSpLocks noChangeShapeType="1"/>
          </p:cNvCxnSpPr>
          <p:nvPr>
            <p:custDataLst>
              <p:tags r:id="rId44"/>
            </p:custDataLst>
          </p:nvPr>
        </p:nvCxnSpPr>
        <p:spPr bwMode="auto">
          <a:xfrm rot="5400000">
            <a:off x="4661693" y="2767779"/>
            <a:ext cx="9207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cxnSp>
        <p:nvCxnSpPr>
          <p:cNvPr id="135" name="Straight Connector 62"/>
          <p:cNvCxnSpPr>
            <a:cxnSpLocks noChangeShapeType="1"/>
          </p:cNvCxnSpPr>
          <p:nvPr>
            <p:custDataLst>
              <p:tags r:id="rId45"/>
            </p:custDataLst>
          </p:nvPr>
        </p:nvCxnSpPr>
        <p:spPr bwMode="auto">
          <a:xfrm rot="5400000" flipH="1" flipV="1">
            <a:off x="3782218" y="4663268"/>
            <a:ext cx="2524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</p:cxnSp>
      <p:cxnSp>
        <p:nvCxnSpPr>
          <p:cNvPr id="136" name="Straight Connector 136"/>
          <p:cNvCxnSpPr>
            <a:cxnSpLocks noChangeShapeType="1"/>
          </p:cNvCxnSpPr>
          <p:nvPr>
            <p:custDataLst>
              <p:tags r:id="rId46"/>
            </p:custDataLst>
          </p:nvPr>
        </p:nvCxnSpPr>
        <p:spPr bwMode="auto">
          <a:xfrm>
            <a:off x="3900487" y="4798999"/>
            <a:ext cx="164782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7" name="Straight Connector 62"/>
          <p:cNvCxnSpPr>
            <a:cxnSpLocks noChangeShapeType="1"/>
          </p:cNvCxnSpPr>
          <p:nvPr>
            <p:custDataLst>
              <p:tags r:id="rId47"/>
            </p:custDataLst>
          </p:nvPr>
        </p:nvCxnSpPr>
        <p:spPr bwMode="auto">
          <a:xfrm rot="5400000">
            <a:off x="4676775" y="4848211"/>
            <a:ext cx="9048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cxnSp>
        <p:nvCxnSpPr>
          <p:cNvPr id="138" name="Straight Connector 62"/>
          <p:cNvCxnSpPr>
            <a:cxnSpLocks noChangeShapeType="1"/>
          </p:cNvCxnSpPr>
          <p:nvPr>
            <p:custDataLst>
              <p:tags r:id="rId48"/>
            </p:custDataLst>
          </p:nvPr>
        </p:nvCxnSpPr>
        <p:spPr bwMode="auto">
          <a:xfrm rot="5400000" flipH="1" flipV="1">
            <a:off x="5401469" y="4677555"/>
            <a:ext cx="2524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</p:cxnSp>
      <p:sp>
        <p:nvSpPr>
          <p:cNvPr id="139" name="Rectangle 41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19137" y="1204874"/>
            <a:ext cx="1441450" cy="51118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Wood drying</a:t>
            </a:r>
            <a:endParaRPr lang="en-US" sz="1200" dirty="0"/>
          </a:p>
        </p:txBody>
      </p:sp>
      <p:cxnSp>
        <p:nvCxnSpPr>
          <p:cNvPr id="140" name="Straight Connector 62"/>
          <p:cNvCxnSpPr>
            <a:cxnSpLocks noChangeShapeType="1"/>
          </p:cNvCxnSpPr>
          <p:nvPr>
            <p:custDataLst>
              <p:tags r:id="rId50"/>
            </p:custDataLst>
          </p:nvPr>
        </p:nvCxnSpPr>
        <p:spPr bwMode="auto">
          <a:xfrm>
            <a:off x="6229350" y="4122717"/>
            <a:ext cx="55403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med" len="lg"/>
          </a:ln>
        </p:spPr>
      </p:cxnSp>
      <p:sp>
        <p:nvSpPr>
          <p:cNvPr id="141" name="Rectangle 40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013575" y="990543"/>
            <a:ext cx="1447800" cy="35720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b="0" dirty="0" smtClean="0"/>
              <a:t>Wood certification</a:t>
            </a:r>
            <a:endParaRPr lang="en-US" sz="1200" b="0" dirty="0"/>
          </a:p>
        </p:txBody>
      </p:sp>
      <p:sp>
        <p:nvSpPr>
          <p:cNvPr id="142" name="Rectangle 2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3179762" y="3062262"/>
            <a:ext cx="3014673" cy="67469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US" sz="1200" dirty="0" smtClean="0"/>
              <a:t>Secondary Processing (2TB)</a:t>
            </a:r>
            <a:endParaRPr lang="en-US" sz="1200" dirty="0"/>
          </a:p>
        </p:txBody>
      </p:sp>
      <p:sp>
        <p:nvSpPr>
          <p:cNvPr id="143" name="Rectangle 40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7021512" y="2633635"/>
            <a:ext cx="1439863" cy="57150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Trading and distribution companies</a:t>
            </a:r>
            <a:endParaRPr lang="en-US" sz="1200" dirty="0"/>
          </a:p>
        </p:txBody>
      </p:sp>
      <p:sp>
        <p:nvSpPr>
          <p:cNvPr id="144" name="Rectangle 2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194039" y="3806804"/>
            <a:ext cx="3000396" cy="68421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US" sz="1200" dirty="0" smtClean="0"/>
              <a:t>Tertiary Processing  (3TB) </a:t>
            </a:r>
            <a:endParaRPr lang="en-US" sz="1200" dirty="0"/>
          </a:p>
        </p:txBody>
      </p:sp>
      <p:sp>
        <p:nvSpPr>
          <p:cNvPr id="145" name="Rectangle 44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027862" y="4052871"/>
            <a:ext cx="1441450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US" sz="1200" dirty="0" smtClean="0"/>
              <a:t>Retail  shops</a:t>
            </a:r>
            <a:endParaRPr lang="en-US" sz="1200" dirty="0"/>
          </a:p>
        </p:txBody>
      </p:sp>
      <p:sp>
        <p:nvSpPr>
          <p:cNvPr id="146" name="Rectangle 41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720725" y="2728889"/>
            <a:ext cx="1441450" cy="72389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US" sz="1200" dirty="0" smtClean="0"/>
              <a:t>Transport services</a:t>
            </a:r>
            <a:endParaRPr lang="en-US" sz="1200" dirty="0"/>
          </a:p>
        </p:txBody>
      </p:sp>
      <p:sp>
        <p:nvSpPr>
          <p:cNvPr id="147" name="Rectangle 44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7031037" y="3251180"/>
            <a:ext cx="1441450" cy="73977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Local, regional &amp; national exhibition spaces</a:t>
            </a:r>
            <a:endParaRPr lang="en-US" sz="1200" b="0" dirty="0"/>
          </a:p>
        </p:txBody>
      </p:sp>
      <p:sp>
        <p:nvSpPr>
          <p:cNvPr id="148" name="Rectangle 44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7031037" y="4491022"/>
            <a:ext cx="1441450" cy="3667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Specialized shops</a:t>
            </a:r>
            <a:endParaRPr lang="en-US" sz="1200" dirty="0"/>
          </a:p>
        </p:txBody>
      </p:sp>
      <p:sp>
        <p:nvSpPr>
          <p:cNvPr id="149" name="Rectangle 44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032625" y="4926004"/>
            <a:ext cx="1441450" cy="5651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International trade shows</a:t>
            </a:r>
            <a:endParaRPr lang="en-US" sz="1200" dirty="0"/>
          </a:p>
        </p:txBody>
      </p:sp>
      <p:cxnSp>
        <p:nvCxnSpPr>
          <p:cNvPr id="150" name="Straight Connector 62"/>
          <p:cNvCxnSpPr>
            <a:cxnSpLocks noChangeShapeType="1"/>
          </p:cNvCxnSpPr>
          <p:nvPr>
            <p:custDataLst>
              <p:tags r:id="rId60"/>
            </p:custDataLst>
          </p:nvPr>
        </p:nvCxnSpPr>
        <p:spPr bwMode="auto">
          <a:xfrm>
            <a:off x="6789737" y="4133832"/>
            <a:ext cx="233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med" len="lg"/>
          </a:ln>
        </p:spPr>
      </p:cxnSp>
      <p:cxnSp>
        <p:nvCxnSpPr>
          <p:cNvPr id="151" name="Straight Connector 62"/>
          <p:cNvCxnSpPr>
            <a:cxnSpLocks noChangeShapeType="1"/>
          </p:cNvCxnSpPr>
          <p:nvPr>
            <p:custDataLst>
              <p:tags r:id="rId61"/>
            </p:custDataLst>
          </p:nvPr>
        </p:nvCxnSpPr>
        <p:spPr bwMode="auto">
          <a:xfrm>
            <a:off x="6791325" y="4562460"/>
            <a:ext cx="233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med" len="lg"/>
          </a:ln>
        </p:spPr>
      </p:cxnSp>
      <p:cxnSp>
        <p:nvCxnSpPr>
          <p:cNvPr id="152" name="Straight Connector 62"/>
          <p:cNvCxnSpPr>
            <a:cxnSpLocks noChangeShapeType="1"/>
          </p:cNvCxnSpPr>
          <p:nvPr>
            <p:custDataLst>
              <p:tags r:id="rId62"/>
            </p:custDataLst>
          </p:nvPr>
        </p:nvCxnSpPr>
        <p:spPr bwMode="auto">
          <a:xfrm>
            <a:off x="6805612" y="5062526"/>
            <a:ext cx="233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med" len="lg"/>
          </a:ln>
        </p:spPr>
      </p:cxnSp>
      <p:cxnSp>
        <p:nvCxnSpPr>
          <p:cNvPr id="153" name="Straight Connector 62"/>
          <p:cNvCxnSpPr>
            <a:cxnSpLocks noChangeShapeType="1"/>
          </p:cNvCxnSpPr>
          <p:nvPr>
            <p:custDataLst>
              <p:tags r:id="rId63"/>
            </p:custDataLst>
          </p:nvPr>
        </p:nvCxnSpPr>
        <p:spPr bwMode="auto">
          <a:xfrm>
            <a:off x="6780212" y="1061998"/>
            <a:ext cx="23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med" len="lg"/>
          </a:ln>
        </p:spPr>
      </p:cxnSp>
      <p:cxnSp>
        <p:nvCxnSpPr>
          <p:cNvPr id="154" name="Straight Connector 62"/>
          <p:cNvCxnSpPr>
            <a:cxnSpLocks noChangeShapeType="1"/>
          </p:cNvCxnSpPr>
          <p:nvPr>
            <p:custDataLst>
              <p:tags r:id="rId64"/>
            </p:custDataLst>
          </p:nvPr>
        </p:nvCxnSpPr>
        <p:spPr bwMode="auto">
          <a:xfrm>
            <a:off x="2557462" y="4211617"/>
            <a:ext cx="622300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</p:cxnSp>
      <p:sp>
        <p:nvSpPr>
          <p:cNvPr id="155" name="Rectangle 22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7010400" y="5599126"/>
            <a:ext cx="225425" cy="1905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endParaRPr lang="en-US" sz="1200" b="0" dirty="0"/>
          </a:p>
        </p:txBody>
      </p:sp>
      <p:sp>
        <p:nvSpPr>
          <p:cNvPr id="156" name="Rectangle 23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007225" y="5884878"/>
            <a:ext cx="228600" cy="1905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endParaRPr lang="en-US" sz="1200" b="0" dirty="0"/>
          </a:p>
        </p:txBody>
      </p:sp>
      <p:sp>
        <p:nvSpPr>
          <p:cNvPr id="157" name="Rectangle 24" descr="25%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007225" y="6153150"/>
            <a:ext cx="228600" cy="190500"/>
          </a:xfrm>
          <a:prstGeom prst="rect">
            <a:avLst/>
          </a:prstGeom>
          <a:pattFill prst="pct25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endParaRPr lang="en-US" sz="1200" b="0" dirty="0"/>
          </a:p>
        </p:txBody>
      </p:sp>
      <p:sp>
        <p:nvSpPr>
          <p:cNvPr id="158" name="Text Box 25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7258050" y="6127750"/>
            <a:ext cx="2174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9144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 dirty="0" smtClean="0"/>
              <a:t>Competitive</a:t>
            </a:r>
            <a:endParaRPr lang="en-US" sz="1200" b="0" dirty="0"/>
          </a:p>
        </p:txBody>
      </p:sp>
      <p:sp>
        <p:nvSpPr>
          <p:cNvPr id="159" name="Text Box 26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7258050" y="5872179"/>
            <a:ext cx="2174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9144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Needs improvement</a:t>
            </a:r>
            <a:endParaRPr lang="en-US" sz="1200" b="0" dirty="0"/>
          </a:p>
        </p:txBody>
      </p:sp>
      <p:sp>
        <p:nvSpPr>
          <p:cNvPr id="160" name="Text Box 27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7258050" y="5586427"/>
            <a:ext cx="2174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9144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Not developed</a:t>
            </a:r>
            <a:endParaRPr lang="en-US" sz="1200" b="0" dirty="0"/>
          </a:p>
        </p:txBody>
      </p:sp>
      <p:sp>
        <p:nvSpPr>
          <p:cNvPr id="161" name="Rectangle 24" descr="25%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7011987" y="6459537"/>
            <a:ext cx="217488" cy="19208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endParaRPr lang="en-US" sz="1200" b="0" dirty="0"/>
          </a:p>
        </p:txBody>
      </p:sp>
      <p:sp>
        <p:nvSpPr>
          <p:cNvPr id="162" name="Text Box 25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7273925" y="6430962"/>
            <a:ext cx="2174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9144" anchor="ctr">
            <a:spAutoFit/>
          </a:bodyPr>
          <a:lstStyle/>
          <a:p>
            <a:r>
              <a:rPr lang="en-US" sz="1200" dirty="0" smtClean="0"/>
              <a:t>Related clusters</a:t>
            </a:r>
            <a:endParaRPr lang="en-US" sz="1200" b="0" dirty="0"/>
          </a:p>
        </p:txBody>
      </p:sp>
      <p:sp>
        <p:nvSpPr>
          <p:cNvPr id="163" name="Rectangle 41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693709" y="6134096"/>
            <a:ext cx="1500198" cy="571504"/>
          </a:xfrm>
          <a:prstGeom prst="rect">
            <a:avLst/>
          </a:prstGeom>
          <a:pattFill prst="pct25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Sawmills (PP)</a:t>
            </a:r>
          </a:p>
        </p:txBody>
      </p:sp>
      <p:cxnSp>
        <p:nvCxnSpPr>
          <p:cNvPr id="164" name="Straight Connector 62"/>
          <p:cNvCxnSpPr>
            <a:cxnSpLocks noChangeShapeType="1"/>
          </p:cNvCxnSpPr>
          <p:nvPr>
            <p:custDataLst>
              <p:tags r:id="rId74"/>
            </p:custDataLst>
          </p:nvPr>
        </p:nvCxnSpPr>
        <p:spPr bwMode="auto">
          <a:xfrm>
            <a:off x="2178034" y="5705468"/>
            <a:ext cx="373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</p:cxnSp>
      <p:cxnSp>
        <p:nvCxnSpPr>
          <p:cNvPr id="165" name="Straight Connector 62"/>
          <p:cNvCxnSpPr>
            <a:cxnSpLocks noChangeShapeType="1"/>
          </p:cNvCxnSpPr>
          <p:nvPr>
            <p:custDataLst>
              <p:tags r:id="rId75"/>
            </p:custDataLst>
          </p:nvPr>
        </p:nvCxnSpPr>
        <p:spPr bwMode="auto">
          <a:xfrm>
            <a:off x="2178034" y="6419848"/>
            <a:ext cx="373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66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76"/>
                </p:custDataLst>
              </p14:nvPr>
            </p14:nvContentPartPr>
            <p14:xfrm>
              <a:off x="3957637" y="4443390"/>
              <a:ext cx="136525" cy="177800"/>
            </p14:xfrm>
          </p:contentPart>
        </mc:Choice>
        <mc:Fallback xmlns="">
          <p:pic>
            <p:nvPicPr>
              <p:cNvPr id="166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951153" y="4436911"/>
                <a:ext cx="149493" cy="19075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55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8"/>
          <p:cNvSpPr>
            <a:spLocks noChangeArrowheads="1"/>
          </p:cNvSpPr>
          <p:nvPr/>
        </p:nvSpPr>
        <p:spPr bwMode="auto">
          <a:xfrm>
            <a:off x="6691313" y="3354388"/>
            <a:ext cx="2262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815239" y="1269072"/>
            <a:ext cx="7196049" cy="5284128"/>
            <a:chOff x="2016825" y="1852551"/>
            <a:chExt cx="4894615" cy="3734790"/>
          </a:xfrm>
        </p:grpSpPr>
        <p:sp>
          <p:nvSpPr>
            <p:cNvPr id="24583" name="Oval 29"/>
            <p:cNvSpPr>
              <a:spLocks noChangeArrowheads="1"/>
            </p:cNvSpPr>
            <p:nvPr/>
          </p:nvSpPr>
          <p:spPr bwMode="auto">
            <a:xfrm>
              <a:off x="2671948" y="2101933"/>
              <a:ext cx="3598223" cy="3277589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3868841" y="1852551"/>
              <a:ext cx="1336265" cy="6055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  <a:ea typeface="ＭＳ Ｐゴシック" pitchFamily="-106" charset="-128"/>
                </a:rPr>
                <a:t>Mindset</a:t>
              </a: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2016825" y="3376100"/>
              <a:ext cx="1346312" cy="6055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  <a:ea typeface="ＭＳ Ｐゴシック" pitchFamily="-106" charset="-128"/>
                </a:rPr>
                <a:t>Operating Reality</a:t>
              </a: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5565128" y="3376100"/>
              <a:ext cx="1346312" cy="6055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400" b="1">
                  <a:solidFill>
                    <a:srgbClr val="FF0000"/>
                  </a:solidFill>
                  <a:ea typeface="ＭＳ Ｐゴシック" pitchFamily="-106" charset="-128"/>
                </a:rPr>
                <a:t>Actions</a:t>
              </a: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3868841" y="4981787"/>
              <a:ext cx="1336265" cy="6055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400" b="1">
                  <a:solidFill>
                    <a:srgbClr val="FF0000"/>
                  </a:solidFill>
                  <a:ea typeface="ＭＳ Ｐゴシック" pitchFamily="-106" charset="-128"/>
                </a:rPr>
                <a:t>Results</a:t>
              </a:r>
            </a:p>
          </p:txBody>
        </p:sp>
        <p:cxnSp>
          <p:nvCxnSpPr>
            <p:cNvPr id="24588" name="Straight Arrow Connector 39"/>
            <p:cNvCxnSpPr>
              <a:cxnSpLocks noChangeShapeType="1"/>
            </p:cNvCxnSpPr>
            <p:nvPr/>
          </p:nvCxnSpPr>
          <p:spPr bwMode="auto">
            <a:xfrm rot="16200000" flipH="1">
              <a:off x="5783284" y="2648197"/>
              <a:ext cx="83126" cy="59376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9" name="Straight Arrow Connector 41"/>
            <p:cNvCxnSpPr>
              <a:cxnSpLocks noChangeShapeType="1"/>
            </p:cNvCxnSpPr>
            <p:nvPr/>
          </p:nvCxnSpPr>
          <p:spPr bwMode="auto">
            <a:xfrm rot="16200000" flipV="1">
              <a:off x="2962631" y="4672678"/>
              <a:ext cx="111847" cy="90560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0" name="Straight Arrow Connector 42"/>
            <p:cNvCxnSpPr>
              <a:cxnSpLocks noChangeShapeType="1"/>
            </p:cNvCxnSpPr>
            <p:nvPr/>
          </p:nvCxnSpPr>
          <p:spPr bwMode="auto">
            <a:xfrm rot="5400000">
              <a:off x="5848604" y="4684813"/>
              <a:ext cx="118750" cy="83130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1" name="Straight Arrow Connector 43"/>
            <p:cNvCxnSpPr>
              <a:cxnSpLocks noChangeShapeType="1"/>
              <a:endCxn id="24583" idx="1"/>
            </p:cNvCxnSpPr>
            <p:nvPr/>
          </p:nvCxnSpPr>
          <p:spPr bwMode="auto">
            <a:xfrm rot="5400000" flipH="1" flipV="1">
              <a:off x="3092292" y="2589096"/>
              <a:ext cx="113775" cy="99433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580" name="Rectangle 18"/>
          <p:cNvSpPr>
            <a:spLocks noChangeArrowheads="1"/>
          </p:cNvSpPr>
          <p:nvPr/>
        </p:nvSpPr>
        <p:spPr bwMode="auto">
          <a:xfrm>
            <a:off x="6691313" y="3354388"/>
            <a:ext cx="2262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4582" name="AutoShape 28"/>
          <p:cNvSpPr>
            <a:spLocks noChangeArrowheads="1"/>
          </p:cNvSpPr>
          <p:nvPr/>
        </p:nvSpPr>
        <p:spPr bwMode="auto">
          <a:xfrm rot="5400000">
            <a:off x="3567906" y="3250407"/>
            <a:ext cx="649287" cy="819150"/>
          </a:xfrm>
          <a:prstGeom prst="downArrow">
            <a:avLst>
              <a:gd name="adj1" fmla="val 50000"/>
              <a:gd name="adj2" fmla="val 3749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Placeholder 1"/>
          <p:cNvSpPr txBox="1">
            <a:spLocks/>
          </p:cNvSpPr>
          <p:nvPr/>
        </p:nvSpPr>
        <p:spPr>
          <a:xfrm>
            <a:off x="457200" y="0"/>
            <a:ext cx="7000875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altLang="fr-FR" b="0" u="sng" dirty="0" smtClean="0"/>
              <a:t>Imperative </a:t>
            </a:r>
            <a:r>
              <a:rPr lang="en-US" altLang="fr-FR" b="0" u="sng" dirty="0" smtClean="0"/>
              <a:t>3</a:t>
            </a:r>
            <a:r>
              <a:rPr lang="en-US" altLang="fr-FR" dirty="0" smtClean="0"/>
              <a:t>—Escape the Survival Trap</a:t>
            </a:r>
            <a:endParaRPr lang="fr-FR" altLang="fr-FR" dirty="0" smtClean="0"/>
          </a:p>
          <a:p>
            <a:pPr>
              <a:lnSpc>
                <a:spcPts val="3500"/>
              </a:lnSpc>
            </a:pPr>
            <a:r>
              <a:rPr lang="fr-FR" b="0" dirty="0" err="1" smtClean="0"/>
              <a:t>Revisiting</a:t>
            </a:r>
            <a:r>
              <a:rPr lang="fr-FR" b="0" dirty="0" smtClean="0"/>
              <a:t> </a:t>
            </a:r>
            <a:r>
              <a:rPr lang="fr-FR" b="0" dirty="0" err="1" smtClean="0"/>
              <a:t>our</a:t>
            </a:r>
            <a:r>
              <a:rPr lang="fr-FR" b="0" dirty="0" smtClean="0"/>
              <a:t> </a:t>
            </a:r>
            <a:r>
              <a:rPr lang="fr-FR" b="0" dirty="0" err="1" smtClean="0"/>
              <a:t>daily</a:t>
            </a:r>
            <a:r>
              <a:rPr lang="fr-FR" b="0" dirty="0" smtClean="0"/>
              <a:t> struggle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349279869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8"/>
          <p:cNvSpPr>
            <a:spLocks noChangeArrowheads="1"/>
          </p:cNvSpPr>
          <p:nvPr/>
        </p:nvSpPr>
        <p:spPr bwMode="auto">
          <a:xfrm>
            <a:off x="6691313" y="3354388"/>
            <a:ext cx="2262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4580" name="Rectangle 18"/>
          <p:cNvSpPr>
            <a:spLocks noChangeArrowheads="1"/>
          </p:cNvSpPr>
          <p:nvPr/>
        </p:nvSpPr>
        <p:spPr bwMode="auto">
          <a:xfrm>
            <a:off x="6691313" y="3354388"/>
            <a:ext cx="2262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6" name="Text Placeholder 1"/>
          <p:cNvSpPr txBox="1">
            <a:spLocks/>
          </p:cNvSpPr>
          <p:nvPr/>
        </p:nvSpPr>
        <p:spPr>
          <a:xfrm>
            <a:off x="457200" y="0"/>
            <a:ext cx="7000875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altLang="fr-FR" b="0" u="sng" dirty="0" smtClean="0"/>
              <a:t>Imperative </a:t>
            </a:r>
            <a:r>
              <a:rPr lang="en-US" altLang="fr-FR" b="0" u="sng" dirty="0" smtClean="0"/>
              <a:t>3</a:t>
            </a:r>
            <a:r>
              <a:rPr lang="en-US" altLang="fr-FR" dirty="0" smtClean="0"/>
              <a:t>—Escape the Survival Trap</a:t>
            </a:r>
            <a:endParaRPr lang="fr-FR" altLang="fr-FR" dirty="0" smtClean="0"/>
          </a:p>
          <a:p>
            <a:pPr>
              <a:lnSpc>
                <a:spcPts val="3500"/>
              </a:lnSpc>
            </a:pPr>
            <a:r>
              <a:rPr lang="fr-FR" b="0" dirty="0" err="1" smtClean="0"/>
              <a:t>Mind</a:t>
            </a:r>
            <a:r>
              <a:rPr lang="fr-FR" b="0" dirty="0" smtClean="0"/>
              <a:t> the Gaps</a:t>
            </a:r>
            <a:endParaRPr lang="fr-FR" b="0" dirty="0"/>
          </a:p>
        </p:txBody>
      </p:sp>
      <p:pic>
        <p:nvPicPr>
          <p:cNvPr id="17" name="Picture 6" descr="CH3_Minds the Ga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46" y="914400"/>
            <a:ext cx="8978646" cy="552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79671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lephant-stan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17822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457200" y="0"/>
            <a:ext cx="7000875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altLang="fr-FR" b="0" u="sng" dirty="0" smtClean="0"/>
              <a:t>Imperative 5</a:t>
            </a:r>
            <a:r>
              <a:rPr lang="en-US" altLang="fr-FR" dirty="0" smtClean="0"/>
              <a:t>—Collaborate to Compete</a:t>
            </a:r>
            <a:endParaRPr lang="fr-FR" altLang="fr-FR" dirty="0" smtClean="0"/>
          </a:p>
          <a:p>
            <a:pPr>
              <a:lnSpc>
                <a:spcPts val="3500"/>
              </a:lnSpc>
            </a:pPr>
            <a:r>
              <a:rPr lang="fr-FR" b="0" dirty="0" smtClean="0"/>
              <a:t>An </a:t>
            </a:r>
            <a:r>
              <a:rPr lang="fr-FR" b="0" dirty="0" err="1" smtClean="0"/>
              <a:t>African</a:t>
            </a:r>
            <a:r>
              <a:rPr lang="fr-FR" b="0" dirty="0" smtClean="0"/>
              <a:t> </a:t>
            </a:r>
            <a:r>
              <a:rPr lang="fr-FR" b="0" dirty="0" err="1" smtClean="0"/>
              <a:t>Metaphor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15904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r="4550"/>
          <a:stretch/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  <p:sp>
        <p:nvSpPr>
          <p:cNvPr id="4" name="Text Placeholder 1"/>
          <p:cNvSpPr txBox="1">
            <a:spLocks/>
          </p:cNvSpPr>
          <p:nvPr/>
        </p:nvSpPr>
        <p:spPr>
          <a:xfrm>
            <a:off x="457200" y="0"/>
            <a:ext cx="7000875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altLang="fr-FR" b="0" u="sng" dirty="0" smtClean="0"/>
              <a:t>Imperative 5</a:t>
            </a:r>
            <a:r>
              <a:rPr lang="en-US" altLang="fr-FR" dirty="0" smtClean="0"/>
              <a:t>—Collaborate to Compete</a:t>
            </a:r>
            <a:endParaRPr lang="fr-FR" altLang="fr-FR" dirty="0" smtClean="0"/>
          </a:p>
          <a:p>
            <a:pPr>
              <a:lnSpc>
                <a:spcPts val="3500"/>
              </a:lnSpc>
            </a:pPr>
            <a:r>
              <a:rPr lang="fr-FR" b="0" dirty="0" err="1" smtClean="0"/>
              <a:t>Embracing</a:t>
            </a:r>
            <a:r>
              <a:rPr lang="fr-FR" b="0" dirty="0" smtClean="0"/>
              <a:t> </a:t>
            </a:r>
            <a:r>
              <a:rPr lang="fr-FR" b="0" dirty="0" err="1" smtClean="0"/>
              <a:t>Economic</a:t>
            </a:r>
            <a:r>
              <a:rPr lang="fr-FR" b="0" dirty="0" smtClean="0"/>
              <a:t> Transformation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14070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457200" y="0"/>
            <a:ext cx="7000875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altLang="fr-FR" dirty="0" smtClean="0"/>
              <a:t>From Potential to Prosperity</a:t>
            </a:r>
            <a:endParaRPr lang="fr-FR" altLang="fr-FR" dirty="0" smtClean="0"/>
          </a:p>
          <a:p>
            <a:pPr>
              <a:lnSpc>
                <a:spcPts val="3500"/>
              </a:lnSpc>
            </a:pPr>
            <a:r>
              <a:rPr lang="fr-FR" b="0" dirty="0" smtClean="0"/>
              <a:t>Is Suriname </a:t>
            </a:r>
            <a:r>
              <a:rPr lang="fr-FR" b="0" dirty="0" err="1" smtClean="0"/>
              <a:t>Ready</a:t>
            </a:r>
            <a:r>
              <a:rPr lang="fr-FR" b="0" dirty="0" smtClean="0"/>
              <a:t> for </a:t>
            </a:r>
            <a:r>
              <a:rPr lang="fr-FR" b="0" dirty="0" err="1" smtClean="0"/>
              <a:t>its</a:t>
            </a:r>
            <a:r>
              <a:rPr lang="fr-FR" b="0" dirty="0" smtClean="0"/>
              <a:t> </a:t>
            </a:r>
            <a:r>
              <a:rPr lang="fr-FR" b="0" dirty="0" err="1" smtClean="0"/>
              <a:t>Metamorphosis</a:t>
            </a:r>
            <a:r>
              <a:rPr lang="fr-FR" b="0" dirty="0" smtClean="0"/>
              <a:t>?</a:t>
            </a:r>
            <a:endParaRPr lang="fr-FR" b="0" dirty="0"/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729038" y="2778125"/>
            <a:ext cx="1751012" cy="2012950"/>
            <a:chOff x="2349" y="1750"/>
            <a:chExt cx="1103" cy="1268"/>
          </a:xfrm>
        </p:grpSpPr>
        <p:sp>
          <p:nvSpPr>
            <p:cNvPr id="7" name="Freeform 2"/>
            <p:cNvSpPr>
              <a:spLocks/>
            </p:cNvSpPr>
            <p:nvPr/>
          </p:nvSpPr>
          <p:spPr bwMode="auto">
            <a:xfrm>
              <a:off x="2349" y="1750"/>
              <a:ext cx="1103" cy="1268"/>
            </a:xfrm>
            <a:custGeom>
              <a:avLst/>
              <a:gdLst>
                <a:gd name="T0" fmla="*/ 519 w 1291"/>
                <a:gd name="T1" fmla="*/ 225 h 1415"/>
                <a:gd name="T2" fmla="*/ 501 w 1291"/>
                <a:gd name="T3" fmla="*/ 107 h 1415"/>
                <a:gd name="T4" fmla="*/ 564 w 1291"/>
                <a:gd name="T5" fmla="*/ 13 h 1415"/>
                <a:gd name="T6" fmla="*/ 708 w 1291"/>
                <a:gd name="T7" fmla="*/ 3 h 1415"/>
                <a:gd name="T8" fmla="*/ 779 w 1291"/>
                <a:gd name="T9" fmla="*/ 58 h 1415"/>
                <a:gd name="T10" fmla="*/ 795 w 1291"/>
                <a:gd name="T11" fmla="*/ 154 h 1415"/>
                <a:gd name="T12" fmla="*/ 781 w 1291"/>
                <a:gd name="T13" fmla="*/ 259 h 1415"/>
                <a:gd name="T14" fmla="*/ 852 w 1291"/>
                <a:gd name="T15" fmla="*/ 320 h 1415"/>
                <a:gd name="T16" fmla="*/ 958 w 1291"/>
                <a:gd name="T17" fmla="*/ 346 h 1415"/>
                <a:gd name="T18" fmla="*/ 1002 w 1291"/>
                <a:gd name="T19" fmla="*/ 394 h 1415"/>
                <a:gd name="T20" fmla="*/ 1004 w 1291"/>
                <a:gd name="T21" fmla="*/ 462 h 1415"/>
                <a:gd name="T22" fmla="*/ 1045 w 1291"/>
                <a:gd name="T23" fmla="*/ 523 h 1415"/>
                <a:gd name="T24" fmla="*/ 1129 w 1291"/>
                <a:gd name="T25" fmla="*/ 536 h 1415"/>
                <a:gd name="T26" fmla="*/ 1220 w 1291"/>
                <a:gd name="T27" fmla="*/ 530 h 1415"/>
                <a:gd name="T28" fmla="*/ 1276 w 1291"/>
                <a:gd name="T29" fmla="*/ 561 h 1415"/>
                <a:gd name="T30" fmla="*/ 1289 w 1291"/>
                <a:gd name="T31" fmla="*/ 668 h 1415"/>
                <a:gd name="T32" fmla="*/ 1276 w 1291"/>
                <a:gd name="T33" fmla="*/ 812 h 1415"/>
                <a:gd name="T34" fmla="*/ 1219 w 1291"/>
                <a:gd name="T35" fmla="*/ 847 h 1415"/>
                <a:gd name="T36" fmla="*/ 1120 w 1291"/>
                <a:gd name="T37" fmla="*/ 841 h 1415"/>
                <a:gd name="T38" fmla="*/ 1047 w 1291"/>
                <a:gd name="T39" fmla="*/ 853 h 1415"/>
                <a:gd name="T40" fmla="*/ 1006 w 1291"/>
                <a:gd name="T41" fmla="*/ 895 h 1415"/>
                <a:gd name="T42" fmla="*/ 1002 w 1291"/>
                <a:gd name="T43" fmla="*/ 976 h 1415"/>
                <a:gd name="T44" fmla="*/ 955 w 1291"/>
                <a:gd name="T45" fmla="*/ 1032 h 1415"/>
                <a:gd name="T46" fmla="*/ 870 w 1291"/>
                <a:gd name="T47" fmla="*/ 1051 h 1415"/>
                <a:gd name="T48" fmla="*/ 795 w 1291"/>
                <a:gd name="T49" fmla="*/ 1090 h 1415"/>
                <a:gd name="T50" fmla="*/ 779 w 1291"/>
                <a:gd name="T51" fmla="*/ 1171 h 1415"/>
                <a:gd name="T52" fmla="*/ 795 w 1291"/>
                <a:gd name="T53" fmla="*/ 1268 h 1415"/>
                <a:gd name="T54" fmla="*/ 760 w 1291"/>
                <a:gd name="T55" fmla="*/ 1360 h 1415"/>
                <a:gd name="T56" fmla="*/ 698 w 1291"/>
                <a:gd name="T57" fmla="*/ 1408 h 1415"/>
                <a:gd name="T58" fmla="*/ 602 w 1291"/>
                <a:gd name="T59" fmla="*/ 1413 h 1415"/>
                <a:gd name="T60" fmla="*/ 530 w 1291"/>
                <a:gd name="T61" fmla="*/ 1377 h 1415"/>
                <a:gd name="T62" fmla="*/ 496 w 1291"/>
                <a:gd name="T63" fmla="*/ 1308 h 1415"/>
                <a:gd name="T64" fmla="*/ 505 w 1291"/>
                <a:gd name="T65" fmla="*/ 1227 h 1415"/>
                <a:gd name="T66" fmla="*/ 510 w 1291"/>
                <a:gd name="T67" fmla="*/ 1152 h 1415"/>
                <a:gd name="T68" fmla="*/ 462 w 1291"/>
                <a:gd name="T69" fmla="*/ 1100 h 1415"/>
                <a:gd name="T70" fmla="*/ 382 w 1291"/>
                <a:gd name="T71" fmla="*/ 1080 h 1415"/>
                <a:gd name="T72" fmla="*/ 306 w 1291"/>
                <a:gd name="T73" fmla="*/ 1050 h 1415"/>
                <a:gd name="T74" fmla="*/ 286 w 1291"/>
                <a:gd name="T75" fmla="*/ 969 h 1415"/>
                <a:gd name="T76" fmla="*/ 263 w 1291"/>
                <a:gd name="T77" fmla="*/ 902 h 1415"/>
                <a:gd name="T78" fmla="*/ 187 w 1291"/>
                <a:gd name="T79" fmla="*/ 877 h 1415"/>
                <a:gd name="T80" fmla="*/ 110 w 1291"/>
                <a:gd name="T81" fmla="*/ 884 h 1415"/>
                <a:gd name="T82" fmla="*/ 25 w 1291"/>
                <a:gd name="T83" fmla="*/ 863 h 1415"/>
                <a:gd name="T84" fmla="*/ 1 w 1291"/>
                <a:gd name="T85" fmla="*/ 768 h 1415"/>
                <a:gd name="T86" fmla="*/ 6 w 1291"/>
                <a:gd name="T87" fmla="*/ 632 h 1415"/>
                <a:gd name="T88" fmla="*/ 31 w 1291"/>
                <a:gd name="T89" fmla="*/ 551 h 1415"/>
                <a:gd name="T90" fmla="*/ 97 w 1291"/>
                <a:gd name="T91" fmla="*/ 529 h 1415"/>
                <a:gd name="T92" fmla="*/ 192 w 1291"/>
                <a:gd name="T93" fmla="*/ 537 h 1415"/>
                <a:gd name="T94" fmla="*/ 276 w 1291"/>
                <a:gd name="T95" fmla="*/ 504 h 1415"/>
                <a:gd name="T96" fmla="*/ 291 w 1291"/>
                <a:gd name="T97" fmla="*/ 429 h 1415"/>
                <a:gd name="T98" fmla="*/ 322 w 1291"/>
                <a:gd name="T99" fmla="*/ 355 h 1415"/>
                <a:gd name="T100" fmla="*/ 411 w 1291"/>
                <a:gd name="T101" fmla="*/ 329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1" h="1415">
                  <a:moveTo>
                    <a:pt x="492" y="296"/>
                  </a:moveTo>
                  <a:lnTo>
                    <a:pt x="505" y="280"/>
                  </a:lnTo>
                  <a:lnTo>
                    <a:pt x="514" y="265"/>
                  </a:lnTo>
                  <a:lnTo>
                    <a:pt x="519" y="248"/>
                  </a:lnTo>
                  <a:lnTo>
                    <a:pt x="519" y="225"/>
                  </a:lnTo>
                  <a:lnTo>
                    <a:pt x="513" y="199"/>
                  </a:lnTo>
                  <a:lnTo>
                    <a:pt x="508" y="178"/>
                  </a:lnTo>
                  <a:lnTo>
                    <a:pt x="501" y="152"/>
                  </a:lnTo>
                  <a:lnTo>
                    <a:pt x="498" y="124"/>
                  </a:lnTo>
                  <a:lnTo>
                    <a:pt x="501" y="107"/>
                  </a:lnTo>
                  <a:lnTo>
                    <a:pt x="506" y="86"/>
                  </a:lnTo>
                  <a:lnTo>
                    <a:pt x="516" y="64"/>
                  </a:lnTo>
                  <a:lnTo>
                    <a:pt x="530" y="43"/>
                  </a:lnTo>
                  <a:lnTo>
                    <a:pt x="548" y="26"/>
                  </a:lnTo>
                  <a:lnTo>
                    <a:pt x="564" y="13"/>
                  </a:lnTo>
                  <a:lnTo>
                    <a:pt x="586" y="5"/>
                  </a:lnTo>
                  <a:lnTo>
                    <a:pt x="612" y="1"/>
                  </a:lnTo>
                  <a:lnTo>
                    <a:pt x="640" y="0"/>
                  </a:lnTo>
                  <a:lnTo>
                    <a:pt x="678" y="0"/>
                  </a:lnTo>
                  <a:lnTo>
                    <a:pt x="708" y="3"/>
                  </a:lnTo>
                  <a:lnTo>
                    <a:pt x="725" y="9"/>
                  </a:lnTo>
                  <a:lnTo>
                    <a:pt x="738" y="17"/>
                  </a:lnTo>
                  <a:lnTo>
                    <a:pt x="752" y="26"/>
                  </a:lnTo>
                  <a:lnTo>
                    <a:pt x="766" y="40"/>
                  </a:lnTo>
                  <a:lnTo>
                    <a:pt x="779" y="58"/>
                  </a:lnTo>
                  <a:lnTo>
                    <a:pt x="789" y="74"/>
                  </a:lnTo>
                  <a:lnTo>
                    <a:pt x="794" y="88"/>
                  </a:lnTo>
                  <a:lnTo>
                    <a:pt x="798" y="112"/>
                  </a:lnTo>
                  <a:lnTo>
                    <a:pt x="798" y="133"/>
                  </a:lnTo>
                  <a:lnTo>
                    <a:pt x="795" y="154"/>
                  </a:lnTo>
                  <a:lnTo>
                    <a:pt x="791" y="170"/>
                  </a:lnTo>
                  <a:lnTo>
                    <a:pt x="786" y="196"/>
                  </a:lnTo>
                  <a:lnTo>
                    <a:pt x="779" y="223"/>
                  </a:lnTo>
                  <a:lnTo>
                    <a:pt x="776" y="242"/>
                  </a:lnTo>
                  <a:lnTo>
                    <a:pt x="781" y="259"/>
                  </a:lnTo>
                  <a:lnTo>
                    <a:pt x="787" y="271"/>
                  </a:lnTo>
                  <a:lnTo>
                    <a:pt x="798" y="287"/>
                  </a:lnTo>
                  <a:lnTo>
                    <a:pt x="814" y="300"/>
                  </a:lnTo>
                  <a:lnTo>
                    <a:pt x="829" y="311"/>
                  </a:lnTo>
                  <a:lnTo>
                    <a:pt x="852" y="320"/>
                  </a:lnTo>
                  <a:lnTo>
                    <a:pt x="874" y="326"/>
                  </a:lnTo>
                  <a:lnTo>
                    <a:pt x="895" y="331"/>
                  </a:lnTo>
                  <a:lnTo>
                    <a:pt x="917" y="334"/>
                  </a:lnTo>
                  <a:lnTo>
                    <a:pt x="940" y="340"/>
                  </a:lnTo>
                  <a:lnTo>
                    <a:pt x="958" y="346"/>
                  </a:lnTo>
                  <a:lnTo>
                    <a:pt x="972" y="353"/>
                  </a:lnTo>
                  <a:lnTo>
                    <a:pt x="983" y="361"/>
                  </a:lnTo>
                  <a:lnTo>
                    <a:pt x="991" y="370"/>
                  </a:lnTo>
                  <a:lnTo>
                    <a:pt x="997" y="381"/>
                  </a:lnTo>
                  <a:lnTo>
                    <a:pt x="1002" y="394"/>
                  </a:lnTo>
                  <a:lnTo>
                    <a:pt x="1004" y="406"/>
                  </a:lnTo>
                  <a:lnTo>
                    <a:pt x="1006" y="417"/>
                  </a:lnTo>
                  <a:lnTo>
                    <a:pt x="1006" y="432"/>
                  </a:lnTo>
                  <a:lnTo>
                    <a:pt x="1004" y="449"/>
                  </a:lnTo>
                  <a:lnTo>
                    <a:pt x="1004" y="462"/>
                  </a:lnTo>
                  <a:lnTo>
                    <a:pt x="1007" y="478"/>
                  </a:lnTo>
                  <a:lnTo>
                    <a:pt x="1014" y="492"/>
                  </a:lnTo>
                  <a:lnTo>
                    <a:pt x="1022" y="504"/>
                  </a:lnTo>
                  <a:lnTo>
                    <a:pt x="1032" y="513"/>
                  </a:lnTo>
                  <a:lnTo>
                    <a:pt x="1045" y="523"/>
                  </a:lnTo>
                  <a:lnTo>
                    <a:pt x="1058" y="529"/>
                  </a:lnTo>
                  <a:lnTo>
                    <a:pt x="1078" y="534"/>
                  </a:lnTo>
                  <a:lnTo>
                    <a:pt x="1095" y="536"/>
                  </a:lnTo>
                  <a:lnTo>
                    <a:pt x="1111" y="537"/>
                  </a:lnTo>
                  <a:lnTo>
                    <a:pt x="1129" y="536"/>
                  </a:lnTo>
                  <a:lnTo>
                    <a:pt x="1151" y="534"/>
                  </a:lnTo>
                  <a:lnTo>
                    <a:pt x="1168" y="532"/>
                  </a:lnTo>
                  <a:lnTo>
                    <a:pt x="1185" y="530"/>
                  </a:lnTo>
                  <a:lnTo>
                    <a:pt x="1201" y="529"/>
                  </a:lnTo>
                  <a:lnTo>
                    <a:pt x="1220" y="530"/>
                  </a:lnTo>
                  <a:lnTo>
                    <a:pt x="1230" y="532"/>
                  </a:lnTo>
                  <a:lnTo>
                    <a:pt x="1244" y="536"/>
                  </a:lnTo>
                  <a:lnTo>
                    <a:pt x="1255" y="542"/>
                  </a:lnTo>
                  <a:lnTo>
                    <a:pt x="1267" y="551"/>
                  </a:lnTo>
                  <a:lnTo>
                    <a:pt x="1276" y="561"/>
                  </a:lnTo>
                  <a:lnTo>
                    <a:pt x="1283" y="576"/>
                  </a:lnTo>
                  <a:lnTo>
                    <a:pt x="1286" y="589"/>
                  </a:lnTo>
                  <a:lnTo>
                    <a:pt x="1288" y="605"/>
                  </a:lnTo>
                  <a:lnTo>
                    <a:pt x="1290" y="634"/>
                  </a:lnTo>
                  <a:lnTo>
                    <a:pt x="1289" y="668"/>
                  </a:lnTo>
                  <a:lnTo>
                    <a:pt x="1290" y="704"/>
                  </a:lnTo>
                  <a:lnTo>
                    <a:pt x="1287" y="747"/>
                  </a:lnTo>
                  <a:lnTo>
                    <a:pt x="1284" y="776"/>
                  </a:lnTo>
                  <a:lnTo>
                    <a:pt x="1281" y="799"/>
                  </a:lnTo>
                  <a:lnTo>
                    <a:pt x="1276" y="812"/>
                  </a:lnTo>
                  <a:lnTo>
                    <a:pt x="1268" y="824"/>
                  </a:lnTo>
                  <a:lnTo>
                    <a:pt x="1259" y="832"/>
                  </a:lnTo>
                  <a:lnTo>
                    <a:pt x="1247" y="839"/>
                  </a:lnTo>
                  <a:lnTo>
                    <a:pt x="1232" y="844"/>
                  </a:lnTo>
                  <a:lnTo>
                    <a:pt x="1219" y="847"/>
                  </a:lnTo>
                  <a:lnTo>
                    <a:pt x="1194" y="848"/>
                  </a:lnTo>
                  <a:lnTo>
                    <a:pt x="1172" y="847"/>
                  </a:lnTo>
                  <a:lnTo>
                    <a:pt x="1154" y="843"/>
                  </a:lnTo>
                  <a:lnTo>
                    <a:pt x="1138" y="842"/>
                  </a:lnTo>
                  <a:lnTo>
                    <a:pt x="1120" y="841"/>
                  </a:lnTo>
                  <a:lnTo>
                    <a:pt x="1104" y="841"/>
                  </a:lnTo>
                  <a:lnTo>
                    <a:pt x="1090" y="842"/>
                  </a:lnTo>
                  <a:lnTo>
                    <a:pt x="1075" y="844"/>
                  </a:lnTo>
                  <a:lnTo>
                    <a:pt x="1057" y="849"/>
                  </a:lnTo>
                  <a:lnTo>
                    <a:pt x="1047" y="853"/>
                  </a:lnTo>
                  <a:lnTo>
                    <a:pt x="1038" y="857"/>
                  </a:lnTo>
                  <a:lnTo>
                    <a:pt x="1026" y="865"/>
                  </a:lnTo>
                  <a:lnTo>
                    <a:pt x="1018" y="875"/>
                  </a:lnTo>
                  <a:lnTo>
                    <a:pt x="1012" y="884"/>
                  </a:lnTo>
                  <a:lnTo>
                    <a:pt x="1006" y="895"/>
                  </a:lnTo>
                  <a:lnTo>
                    <a:pt x="1003" y="906"/>
                  </a:lnTo>
                  <a:lnTo>
                    <a:pt x="1002" y="918"/>
                  </a:lnTo>
                  <a:lnTo>
                    <a:pt x="1003" y="931"/>
                  </a:lnTo>
                  <a:lnTo>
                    <a:pt x="1003" y="953"/>
                  </a:lnTo>
                  <a:lnTo>
                    <a:pt x="1002" y="976"/>
                  </a:lnTo>
                  <a:lnTo>
                    <a:pt x="996" y="993"/>
                  </a:lnTo>
                  <a:lnTo>
                    <a:pt x="990" y="1007"/>
                  </a:lnTo>
                  <a:lnTo>
                    <a:pt x="981" y="1017"/>
                  </a:lnTo>
                  <a:lnTo>
                    <a:pt x="968" y="1025"/>
                  </a:lnTo>
                  <a:lnTo>
                    <a:pt x="955" y="1032"/>
                  </a:lnTo>
                  <a:lnTo>
                    <a:pt x="940" y="1036"/>
                  </a:lnTo>
                  <a:lnTo>
                    <a:pt x="921" y="1040"/>
                  </a:lnTo>
                  <a:lnTo>
                    <a:pt x="905" y="1045"/>
                  </a:lnTo>
                  <a:lnTo>
                    <a:pt x="886" y="1048"/>
                  </a:lnTo>
                  <a:lnTo>
                    <a:pt x="870" y="1051"/>
                  </a:lnTo>
                  <a:lnTo>
                    <a:pt x="852" y="1055"/>
                  </a:lnTo>
                  <a:lnTo>
                    <a:pt x="837" y="1062"/>
                  </a:lnTo>
                  <a:lnTo>
                    <a:pt x="821" y="1069"/>
                  </a:lnTo>
                  <a:lnTo>
                    <a:pt x="806" y="1078"/>
                  </a:lnTo>
                  <a:lnTo>
                    <a:pt x="795" y="1090"/>
                  </a:lnTo>
                  <a:lnTo>
                    <a:pt x="785" y="1104"/>
                  </a:lnTo>
                  <a:lnTo>
                    <a:pt x="777" y="1121"/>
                  </a:lnTo>
                  <a:lnTo>
                    <a:pt x="775" y="1136"/>
                  </a:lnTo>
                  <a:lnTo>
                    <a:pt x="776" y="1154"/>
                  </a:lnTo>
                  <a:lnTo>
                    <a:pt x="779" y="1171"/>
                  </a:lnTo>
                  <a:lnTo>
                    <a:pt x="784" y="1188"/>
                  </a:lnTo>
                  <a:lnTo>
                    <a:pt x="788" y="1207"/>
                  </a:lnTo>
                  <a:lnTo>
                    <a:pt x="791" y="1224"/>
                  </a:lnTo>
                  <a:lnTo>
                    <a:pt x="795" y="1246"/>
                  </a:lnTo>
                  <a:lnTo>
                    <a:pt x="795" y="1268"/>
                  </a:lnTo>
                  <a:lnTo>
                    <a:pt x="790" y="1290"/>
                  </a:lnTo>
                  <a:lnTo>
                    <a:pt x="785" y="1307"/>
                  </a:lnTo>
                  <a:lnTo>
                    <a:pt x="779" y="1324"/>
                  </a:lnTo>
                  <a:lnTo>
                    <a:pt x="771" y="1340"/>
                  </a:lnTo>
                  <a:lnTo>
                    <a:pt x="760" y="1360"/>
                  </a:lnTo>
                  <a:lnTo>
                    <a:pt x="748" y="1373"/>
                  </a:lnTo>
                  <a:lnTo>
                    <a:pt x="738" y="1382"/>
                  </a:lnTo>
                  <a:lnTo>
                    <a:pt x="725" y="1393"/>
                  </a:lnTo>
                  <a:lnTo>
                    <a:pt x="711" y="1403"/>
                  </a:lnTo>
                  <a:lnTo>
                    <a:pt x="698" y="1408"/>
                  </a:lnTo>
                  <a:lnTo>
                    <a:pt x="686" y="1411"/>
                  </a:lnTo>
                  <a:lnTo>
                    <a:pt x="666" y="1413"/>
                  </a:lnTo>
                  <a:lnTo>
                    <a:pt x="643" y="1414"/>
                  </a:lnTo>
                  <a:lnTo>
                    <a:pt x="615" y="1413"/>
                  </a:lnTo>
                  <a:lnTo>
                    <a:pt x="602" y="1413"/>
                  </a:lnTo>
                  <a:lnTo>
                    <a:pt x="585" y="1410"/>
                  </a:lnTo>
                  <a:lnTo>
                    <a:pt x="567" y="1405"/>
                  </a:lnTo>
                  <a:lnTo>
                    <a:pt x="551" y="1396"/>
                  </a:lnTo>
                  <a:lnTo>
                    <a:pt x="541" y="1388"/>
                  </a:lnTo>
                  <a:lnTo>
                    <a:pt x="530" y="1377"/>
                  </a:lnTo>
                  <a:lnTo>
                    <a:pt x="521" y="1367"/>
                  </a:lnTo>
                  <a:lnTo>
                    <a:pt x="512" y="1354"/>
                  </a:lnTo>
                  <a:lnTo>
                    <a:pt x="505" y="1341"/>
                  </a:lnTo>
                  <a:lnTo>
                    <a:pt x="499" y="1325"/>
                  </a:lnTo>
                  <a:lnTo>
                    <a:pt x="496" y="1308"/>
                  </a:lnTo>
                  <a:lnTo>
                    <a:pt x="495" y="1295"/>
                  </a:lnTo>
                  <a:lnTo>
                    <a:pt x="495" y="1277"/>
                  </a:lnTo>
                  <a:lnTo>
                    <a:pt x="496" y="1262"/>
                  </a:lnTo>
                  <a:lnTo>
                    <a:pt x="501" y="1246"/>
                  </a:lnTo>
                  <a:lnTo>
                    <a:pt x="505" y="1227"/>
                  </a:lnTo>
                  <a:lnTo>
                    <a:pt x="510" y="1209"/>
                  </a:lnTo>
                  <a:lnTo>
                    <a:pt x="513" y="1193"/>
                  </a:lnTo>
                  <a:lnTo>
                    <a:pt x="514" y="1178"/>
                  </a:lnTo>
                  <a:lnTo>
                    <a:pt x="513" y="1166"/>
                  </a:lnTo>
                  <a:lnTo>
                    <a:pt x="510" y="1152"/>
                  </a:lnTo>
                  <a:lnTo>
                    <a:pt x="502" y="1137"/>
                  </a:lnTo>
                  <a:lnTo>
                    <a:pt x="494" y="1127"/>
                  </a:lnTo>
                  <a:lnTo>
                    <a:pt x="484" y="1116"/>
                  </a:lnTo>
                  <a:lnTo>
                    <a:pt x="473" y="1108"/>
                  </a:lnTo>
                  <a:lnTo>
                    <a:pt x="462" y="1100"/>
                  </a:lnTo>
                  <a:lnTo>
                    <a:pt x="445" y="1094"/>
                  </a:lnTo>
                  <a:lnTo>
                    <a:pt x="431" y="1090"/>
                  </a:lnTo>
                  <a:lnTo>
                    <a:pt x="413" y="1086"/>
                  </a:lnTo>
                  <a:lnTo>
                    <a:pt x="397" y="1084"/>
                  </a:lnTo>
                  <a:lnTo>
                    <a:pt x="382" y="1080"/>
                  </a:lnTo>
                  <a:lnTo>
                    <a:pt x="364" y="1076"/>
                  </a:lnTo>
                  <a:lnTo>
                    <a:pt x="349" y="1070"/>
                  </a:lnTo>
                  <a:lnTo>
                    <a:pt x="331" y="1065"/>
                  </a:lnTo>
                  <a:lnTo>
                    <a:pt x="317" y="1059"/>
                  </a:lnTo>
                  <a:lnTo>
                    <a:pt x="306" y="1050"/>
                  </a:lnTo>
                  <a:lnTo>
                    <a:pt x="297" y="1038"/>
                  </a:lnTo>
                  <a:lnTo>
                    <a:pt x="291" y="1023"/>
                  </a:lnTo>
                  <a:lnTo>
                    <a:pt x="286" y="1003"/>
                  </a:lnTo>
                  <a:lnTo>
                    <a:pt x="285" y="987"/>
                  </a:lnTo>
                  <a:lnTo>
                    <a:pt x="286" y="969"/>
                  </a:lnTo>
                  <a:lnTo>
                    <a:pt x="288" y="955"/>
                  </a:lnTo>
                  <a:lnTo>
                    <a:pt x="286" y="938"/>
                  </a:lnTo>
                  <a:lnTo>
                    <a:pt x="281" y="925"/>
                  </a:lnTo>
                  <a:lnTo>
                    <a:pt x="272" y="911"/>
                  </a:lnTo>
                  <a:lnTo>
                    <a:pt x="263" y="902"/>
                  </a:lnTo>
                  <a:lnTo>
                    <a:pt x="252" y="893"/>
                  </a:lnTo>
                  <a:lnTo>
                    <a:pt x="237" y="887"/>
                  </a:lnTo>
                  <a:lnTo>
                    <a:pt x="220" y="881"/>
                  </a:lnTo>
                  <a:lnTo>
                    <a:pt x="202" y="879"/>
                  </a:lnTo>
                  <a:lnTo>
                    <a:pt x="187" y="877"/>
                  </a:lnTo>
                  <a:lnTo>
                    <a:pt x="170" y="877"/>
                  </a:lnTo>
                  <a:lnTo>
                    <a:pt x="155" y="879"/>
                  </a:lnTo>
                  <a:lnTo>
                    <a:pt x="140" y="880"/>
                  </a:lnTo>
                  <a:lnTo>
                    <a:pt x="125" y="882"/>
                  </a:lnTo>
                  <a:lnTo>
                    <a:pt x="110" y="884"/>
                  </a:lnTo>
                  <a:lnTo>
                    <a:pt x="85" y="884"/>
                  </a:lnTo>
                  <a:lnTo>
                    <a:pt x="69" y="883"/>
                  </a:lnTo>
                  <a:lnTo>
                    <a:pt x="50" y="879"/>
                  </a:lnTo>
                  <a:lnTo>
                    <a:pt x="38" y="873"/>
                  </a:lnTo>
                  <a:lnTo>
                    <a:pt x="25" y="863"/>
                  </a:lnTo>
                  <a:lnTo>
                    <a:pt x="16" y="852"/>
                  </a:lnTo>
                  <a:lnTo>
                    <a:pt x="10" y="839"/>
                  </a:lnTo>
                  <a:lnTo>
                    <a:pt x="3" y="816"/>
                  </a:lnTo>
                  <a:lnTo>
                    <a:pt x="2" y="792"/>
                  </a:lnTo>
                  <a:lnTo>
                    <a:pt x="1" y="768"/>
                  </a:lnTo>
                  <a:lnTo>
                    <a:pt x="0" y="738"/>
                  </a:lnTo>
                  <a:lnTo>
                    <a:pt x="2" y="712"/>
                  </a:lnTo>
                  <a:lnTo>
                    <a:pt x="3" y="683"/>
                  </a:lnTo>
                  <a:lnTo>
                    <a:pt x="4" y="658"/>
                  </a:lnTo>
                  <a:lnTo>
                    <a:pt x="6" y="632"/>
                  </a:lnTo>
                  <a:lnTo>
                    <a:pt x="9" y="612"/>
                  </a:lnTo>
                  <a:lnTo>
                    <a:pt x="12" y="590"/>
                  </a:lnTo>
                  <a:lnTo>
                    <a:pt x="16" y="573"/>
                  </a:lnTo>
                  <a:lnTo>
                    <a:pt x="22" y="562"/>
                  </a:lnTo>
                  <a:lnTo>
                    <a:pt x="31" y="551"/>
                  </a:lnTo>
                  <a:lnTo>
                    <a:pt x="40" y="544"/>
                  </a:lnTo>
                  <a:lnTo>
                    <a:pt x="52" y="536"/>
                  </a:lnTo>
                  <a:lnTo>
                    <a:pt x="64" y="533"/>
                  </a:lnTo>
                  <a:lnTo>
                    <a:pt x="79" y="530"/>
                  </a:lnTo>
                  <a:lnTo>
                    <a:pt x="97" y="529"/>
                  </a:lnTo>
                  <a:lnTo>
                    <a:pt x="113" y="530"/>
                  </a:lnTo>
                  <a:lnTo>
                    <a:pt x="135" y="533"/>
                  </a:lnTo>
                  <a:lnTo>
                    <a:pt x="154" y="535"/>
                  </a:lnTo>
                  <a:lnTo>
                    <a:pt x="170" y="536"/>
                  </a:lnTo>
                  <a:lnTo>
                    <a:pt x="192" y="537"/>
                  </a:lnTo>
                  <a:lnTo>
                    <a:pt x="215" y="534"/>
                  </a:lnTo>
                  <a:lnTo>
                    <a:pt x="234" y="529"/>
                  </a:lnTo>
                  <a:lnTo>
                    <a:pt x="252" y="522"/>
                  </a:lnTo>
                  <a:lnTo>
                    <a:pt x="264" y="515"/>
                  </a:lnTo>
                  <a:lnTo>
                    <a:pt x="276" y="504"/>
                  </a:lnTo>
                  <a:lnTo>
                    <a:pt x="285" y="490"/>
                  </a:lnTo>
                  <a:lnTo>
                    <a:pt x="291" y="476"/>
                  </a:lnTo>
                  <a:lnTo>
                    <a:pt x="293" y="461"/>
                  </a:lnTo>
                  <a:lnTo>
                    <a:pt x="292" y="450"/>
                  </a:lnTo>
                  <a:lnTo>
                    <a:pt x="291" y="429"/>
                  </a:lnTo>
                  <a:lnTo>
                    <a:pt x="292" y="408"/>
                  </a:lnTo>
                  <a:lnTo>
                    <a:pt x="296" y="392"/>
                  </a:lnTo>
                  <a:lnTo>
                    <a:pt x="301" y="377"/>
                  </a:lnTo>
                  <a:lnTo>
                    <a:pt x="308" y="366"/>
                  </a:lnTo>
                  <a:lnTo>
                    <a:pt x="322" y="355"/>
                  </a:lnTo>
                  <a:lnTo>
                    <a:pt x="337" y="347"/>
                  </a:lnTo>
                  <a:lnTo>
                    <a:pt x="356" y="341"/>
                  </a:lnTo>
                  <a:lnTo>
                    <a:pt x="375" y="336"/>
                  </a:lnTo>
                  <a:lnTo>
                    <a:pt x="391" y="332"/>
                  </a:lnTo>
                  <a:lnTo>
                    <a:pt x="411" y="329"/>
                  </a:lnTo>
                  <a:lnTo>
                    <a:pt x="430" y="325"/>
                  </a:lnTo>
                  <a:lnTo>
                    <a:pt x="452" y="319"/>
                  </a:lnTo>
                  <a:lnTo>
                    <a:pt x="474" y="310"/>
                  </a:lnTo>
                  <a:lnTo>
                    <a:pt x="492" y="296"/>
                  </a:lnTo>
                </a:path>
              </a:pathLst>
            </a:custGeom>
            <a:solidFill>
              <a:srgbClr val="266C36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396" y="2283"/>
              <a:ext cx="103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Leadership</a:t>
              </a:r>
            </a:p>
          </p:txBody>
        </p:sp>
      </p:grp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5099050" y="1970088"/>
            <a:ext cx="1570038" cy="1604962"/>
            <a:chOff x="3212" y="1241"/>
            <a:chExt cx="989" cy="1011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3212" y="1241"/>
              <a:ext cx="989" cy="1011"/>
            </a:xfrm>
            <a:custGeom>
              <a:avLst/>
              <a:gdLst>
                <a:gd name="T0" fmla="*/ 0 w 1158"/>
                <a:gd name="T1" fmla="*/ 0 h 1128"/>
                <a:gd name="T2" fmla="*/ 1157 w 1158"/>
                <a:gd name="T3" fmla="*/ 900 h 1128"/>
                <a:gd name="T4" fmla="*/ 1053 w 1158"/>
                <a:gd name="T5" fmla="*/ 908 h 1128"/>
                <a:gd name="T6" fmla="*/ 1050 w 1158"/>
                <a:gd name="T7" fmla="*/ 928 h 1128"/>
                <a:gd name="T8" fmla="*/ 1055 w 1158"/>
                <a:gd name="T9" fmla="*/ 953 h 1128"/>
                <a:gd name="T10" fmla="*/ 1063 w 1158"/>
                <a:gd name="T11" fmla="*/ 983 h 1128"/>
                <a:gd name="T12" fmla="*/ 1068 w 1158"/>
                <a:gd name="T13" fmla="*/ 1012 h 1128"/>
                <a:gd name="T14" fmla="*/ 1066 w 1158"/>
                <a:gd name="T15" fmla="*/ 1039 h 1128"/>
                <a:gd name="T16" fmla="*/ 1058 w 1158"/>
                <a:gd name="T17" fmla="*/ 1066 h 1128"/>
                <a:gd name="T18" fmla="*/ 1039 w 1158"/>
                <a:gd name="T19" fmla="*/ 1089 h 1128"/>
                <a:gd name="T20" fmla="*/ 1018 w 1158"/>
                <a:gd name="T21" fmla="*/ 1107 h 1128"/>
                <a:gd name="T22" fmla="*/ 992 w 1158"/>
                <a:gd name="T23" fmla="*/ 1119 h 1128"/>
                <a:gd name="T24" fmla="*/ 958 w 1158"/>
                <a:gd name="T25" fmla="*/ 1126 h 1128"/>
                <a:gd name="T26" fmla="*/ 929 w 1158"/>
                <a:gd name="T27" fmla="*/ 1127 h 1128"/>
                <a:gd name="T28" fmla="*/ 904 w 1158"/>
                <a:gd name="T29" fmla="*/ 1124 h 1128"/>
                <a:gd name="T30" fmla="*/ 878 w 1158"/>
                <a:gd name="T31" fmla="*/ 1116 h 1128"/>
                <a:gd name="T32" fmla="*/ 857 w 1158"/>
                <a:gd name="T33" fmla="*/ 1102 h 1128"/>
                <a:gd name="T34" fmla="*/ 837 w 1158"/>
                <a:gd name="T35" fmla="*/ 1081 h 1128"/>
                <a:gd name="T36" fmla="*/ 821 w 1158"/>
                <a:gd name="T37" fmla="*/ 1057 h 1128"/>
                <a:gd name="T38" fmla="*/ 812 w 1158"/>
                <a:gd name="T39" fmla="*/ 1025 h 1128"/>
                <a:gd name="T40" fmla="*/ 816 w 1158"/>
                <a:gd name="T41" fmla="*/ 993 h 1128"/>
                <a:gd name="T42" fmla="*/ 824 w 1158"/>
                <a:gd name="T43" fmla="*/ 961 h 1128"/>
                <a:gd name="T44" fmla="*/ 831 w 1158"/>
                <a:gd name="T45" fmla="*/ 929 h 1128"/>
                <a:gd name="T46" fmla="*/ 830 w 1158"/>
                <a:gd name="T47" fmla="*/ 914 h 1128"/>
                <a:gd name="T48" fmla="*/ 635 w 1158"/>
                <a:gd name="T49" fmla="*/ 906 h 1128"/>
                <a:gd name="T50" fmla="*/ 637 w 1158"/>
                <a:gd name="T51" fmla="*/ 853 h 1128"/>
                <a:gd name="T52" fmla="*/ 633 w 1158"/>
                <a:gd name="T53" fmla="*/ 818 h 1128"/>
                <a:gd name="T54" fmla="*/ 625 w 1158"/>
                <a:gd name="T55" fmla="*/ 797 h 1128"/>
                <a:gd name="T56" fmla="*/ 609 w 1158"/>
                <a:gd name="T57" fmla="*/ 780 h 1128"/>
                <a:gd name="T58" fmla="*/ 587 w 1158"/>
                <a:gd name="T59" fmla="*/ 769 h 1128"/>
                <a:gd name="T60" fmla="*/ 558 w 1158"/>
                <a:gd name="T61" fmla="*/ 765 h 1128"/>
                <a:gd name="T62" fmla="*/ 519 w 1158"/>
                <a:gd name="T63" fmla="*/ 768 h 1128"/>
                <a:gd name="T64" fmla="*/ 482 w 1158"/>
                <a:gd name="T65" fmla="*/ 771 h 1128"/>
                <a:gd name="T66" fmla="*/ 444 w 1158"/>
                <a:gd name="T67" fmla="*/ 771 h 1128"/>
                <a:gd name="T68" fmla="*/ 406 w 1158"/>
                <a:gd name="T69" fmla="*/ 763 h 1128"/>
                <a:gd name="T70" fmla="*/ 377 w 1158"/>
                <a:gd name="T71" fmla="*/ 746 h 1128"/>
                <a:gd name="T72" fmla="*/ 360 w 1158"/>
                <a:gd name="T73" fmla="*/ 723 h 1128"/>
                <a:gd name="T74" fmla="*/ 353 w 1158"/>
                <a:gd name="T75" fmla="*/ 692 h 1128"/>
                <a:gd name="T76" fmla="*/ 354 w 1158"/>
                <a:gd name="T77" fmla="*/ 657 h 1128"/>
                <a:gd name="T78" fmla="*/ 349 w 1158"/>
                <a:gd name="T79" fmla="*/ 625 h 1128"/>
                <a:gd name="T80" fmla="*/ 341 w 1158"/>
                <a:gd name="T81" fmla="*/ 605 h 1128"/>
                <a:gd name="T82" fmla="*/ 329 w 1158"/>
                <a:gd name="T83" fmla="*/ 592 h 1128"/>
                <a:gd name="T84" fmla="*/ 301 w 1158"/>
                <a:gd name="T85" fmla="*/ 579 h 1128"/>
                <a:gd name="T86" fmla="*/ 264 w 1158"/>
                <a:gd name="T87" fmla="*/ 569 h 1128"/>
                <a:gd name="T88" fmla="*/ 223 w 1158"/>
                <a:gd name="T89" fmla="*/ 562 h 1128"/>
                <a:gd name="T90" fmla="*/ 191 w 1158"/>
                <a:gd name="T91" fmla="*/ 552 h 1128"/>
                <a:gd name="T92" fmla="*/ 164 w 1158"/>
                <a:gd name="T93" fmla="*/ 537 h 1128"/>
                <a:gd name="T94" fmla="*/ 142 w 1158"/>
                <a:gd name="T95" fmla="*/ 516 h 1128"/>
                <a:gd name="T96" fmla="*/ 128 w 1158"/>
                <a:gd name="T97" fmla="*/ 490 h 1128"/>
                <a:gd name="T98" fmla="*/ 126 w 1158"/>
                <a:gd name="T99" fmla="*/ 460 h 1128"/>
                <a:gd name="T100" fmla="*/ 134 w 1158"/>
                <a:gd name="T101" fmla="*/ 427 h 1128"/>
                <a:gd name="T102" fmla="*/ 141 w 1158"/>
                <a:gd name="T103" fmla="*/ 391 h 1128"/>
                <a:gd name="T104" fmla="*/ 147 w 1158"/>
                <a:gd name="T105" fmla="*/ 357 h 1128"/>
                <a:gd name="T106" fmla="*/ 141 w 1158"/>
                <a:gd name="T107" fmla="*/ 323 h 1128"/>
                <a:gd name="T108" fmla="*/ 127 w 1158"/>
                <a:gd name="T109" fmla="*/ 292 h 1128"/>
                <a:gd name="T110" fmla="*/ 113 w 1158"/>
                <a:gd name="T111" fmla="*/ 273 h 1128"/>
                <a:gd name="T112" fmla="*/ 95 w 1158"/>
                <a:gd name="T113" fmla="*/ 256 h 1128"/>
                <a:gd name="T114" fmla="*/ 74 w 1158"/>
                <a:gd name="T115" fmla="*/ 244 h 1128"/>
                <a:gd name="T116" fmla="*/ 47 w 1158"/>
                <a:gd name="T117" fmla="*/ 236 h 1128"/>
                <a:gd name="T118" fmla="*/ 15 w 1158"/>
                <a:gd name="T119" fmla="*/ 235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58" h="1128">
                  <a:moveTo>
                    <a:pt x="0" y="235"/>
                  </a:moveTo>
                  <a:lnTo>
                    <a:pt x="0" y="0"/>
                  </a:lnTo>
                  <a:lnTo>
                    <a:pt x="1156" y="0"/>
                  </a:lnTo>
                  <a:lnTo>
                    <a:pt x="1157" y="900"/>
                  </a:lnTo>
                  <a:lnTo>
                    <a:pt x="1057" y="900"/>
                  </a:lnTo>
                  <a:lnTo>
                    <a:pt x="1053" y="908"/>
                  </a:lnTo>
                  <a:lnTo>
                    <a:pt x="1050" y="919"/>
                  </a:lnTo>
                  <a:lnTo>
                    <a:pt x="1050" y="928"/>
                  </a:lnTo>
                  <a:lnTo>
                    <a:pt x="1051" y="939"/>
                  </a:lnTo>
                  <a:lnTo>
                    <a:pt x="1055" y="953"/>
                  </a:lnTo>
                  <a:lnTo>
                    <a:pt x="1059" y="971"/>
                  </a:lnTo>
                  <a:lnTo>
                    <a:pt x="1063" y="983"/>
                  </a:lnTo>
                  <a:lnTo>
                    <a:pt x="1066" y="998"/>
                  </a:lnTo>
                  <a:lnTo>
                    <a:pt x="1068" y="1012"/>
                  </a:lnTo>
                  <a:lnTo>
                    <a:pt x="1068" y="1026"/>
                  </a:lnTo>
                  <a:lnTo>
                    <a:pt x="1066" y="1039"/>
                  </a:lnTo>
                  <a:lnTo>
                    <a:pt x="1063" y="1053"/>
                  </a:lnTo>
                  <a:lnTo>
                    <a:pt x="1058" y="1066"/>
                  </a:lnTo>
                  <a:lnTo>
                    <a:pt x="1050" y="1077"/>
                  </a:lnTo>
                  <a:lnTo>
                    <a:pt x="1039" y="1089"/>
                  </a:lnTo>
                  <a:lnTo>
                    <a:pt x="1028" y="1098"/>
                  </a:lnTo>
                  <a:lnTo>
                    <a:pt x="1018" y="1107"/>
                  </a:lnTo>
                  <a:lnTo>
                    <a:pt x="1006" y="1114"/>
                  </a:lnTo>
                  <a:lnTo>
                    <a:pt x="992" y="1119"/>
                  </a:lnTo>
                  <a:lnTo>
                    <a:pt x="975" y="1124"/>
                  </a:lnTo>
                  <a:lnTo>
                    <a:pt x="958" y="1126"/>
                  </a:lnTo>
                  <a:lnTo>
                    <a:pt x="944" y="1127"/>
                  </a:lnTo>
                  <a:lnTo>
                    <a:pt x="929" y="1127"/>
                  </a:lnTo>
                  <a:lnTo>
                    <a:pt x="915" y="1126"/>
                  </a:lnTo>
                  <a:lnTo>
                    <a:pt x="904" y="1124"/>
                  </a:lnTo>
                  <a:lnTo>
                    <a:pt x="891" y="1120"/>
                  </a:lnTo>
                  <a:lnTo>
                    <a:pt x="878" y="1116"/>
                  </a:lnTo>
                  <a:lnTo>
                    <a:pt x="868" y="1110"/>
                  </a:lnTo>
                  <a:lnTo>
                    <a:pt x="857" y="1102"/>
                  </a:lnTo>
                  <a:lnTo>
                    <a:pt x="847" y="1092"/>
                  </a:lnTo>
                  <a:lnTo>
                    <a:pt x="837" y="1081"/>
                  </a:lnTo>
                  <a:lnTo>
                    <a:pt x="828" y="1069"/>
                  </a:lnTo>
                  <a:lnTo>
                    <a:pt x="821" y="1057"/>
                  </a:lnTo>
                  <a:lnTo>
                    <a:pt x="816" y="1042"/>
                  </a:lnTo>
                  <a:lnTo>
                    <a:pt x="812" y="1025"/>
                  </a:lnTo>
                  <a:lnTo>
                    <a:pt x="812" y="1009"/>
                  </a:lnTo>
                  <a:lnTo>
                    <a:pt x="816" y="993"/>
                  </a:lnTo>
                  <a:lnTo>
                    <a:pt x="820" y="977"/>
                  </a:lnTo>
                  <a:lnTo>
                    <a:pt x="824" y="961"/>
                  </a:lnTo>
                  <a:lnTo>
                    <a:pt x="829" y="943"/>
                  </a:lnTo>
                  <a:lnTo>
                    <a:pt x="831" y="929"/>
                  </a:lnTo>
                  <a:lnTo>
                    <a:pt x="831" y="921"/>
                  </a:lnTo>
                  <a:lnTo>
                    <a:pt x="830" y="914"/>
                  </a:lnTo>
                  <a:lnTo>
                    <a:pt x="827" y="906"/>
                  </a:lnTo>
                  <a:lnTo>
                    <a:pt x="635" y="906"/>
                  </a:lnTo>
                  <a:lnTo>
                    <a:pt x="638" y="872"/>
                  </a:lnTo>
                  <a:lnTo>
                    <a:pt x="637" y="853"/>
                  </a:lnTo>
                  <a:lnTo>
                    <a:pt x="635" y="835"/>
                  </a:lnTo>
                  <a:lnTo>
                    <a:pt x="633" y="818"/>
                  </a:lnTo>
                  <a:lnTo>
                    <a:pt x="630" y="807"/>
                  </a:lnTo>
                  <a:lnTo>
                    <a:pt x="625" y="797"/>
                  </a:lnTo>
                  <a:lnTo>
                    <a:pt x="619" y="788"/>
                  </a:lnTo>
                  <a:lnTo>
                    <a:pt x="609" y="780"/>
                  </a:lnTo>
                  <a:lnTo>
                    <a:pt x="598" y="773"/>
                  </a:lnTo>
                  <a:lnTo>
                    <a:pt x="587" y="769"/>
                  </a:lnTo>
                  <a:lnTo>
                    <a:pt x="575" y="766"/>
                  </a:lnTo>
                  <a:lnTo>
                    <a:pt x="558" y="765"/>
                  </a:lnTo>
                  <a:lnTo>
                    <a:pt x="538" y="765"/>
                  </a:lnTo>
                  <a:lnTo>
                    <a:pt x="519" y="768"/>
                  </a:lnTo>
                  <a:lnTo>
                    <a:pt x="498" y="769"/>
                  </a:lnTo>
                  <a:lnTo>
                    <a:pt x="482" y="771"/>
                  </a:lnTo>
                  <a:lnTo>
                    <a:pt x="461" y="772"/>
                  </a:lnTo>
                  <a:lnTo>
                    <a:pt x="444" y="771"/>
                  </a:lnTo>
                  <a:lnTo>
                    <a:pt x="429" y="769"/>
                  </a:lnTo>
                  <a:lnTo>
                    <a:pt x="406" y="763"/>
                  </a:lnTo>
                  <a:lnTo>
                    <a:pt x="391" y="756"/>
                  </a:lnTo>
                  <a:lnTo>
                    <a:pt x="377" y="746"/>
                  </a:lnTo>
                  <a:lnTo>
                    <a:pt x="368" y="735"/>
                  </a:lnTo>
                  <a:lnTo>
                    <a:pt x="360" y="723"/>
                  </a:lnTo>
                  <a:lnTo>
                    <a:pt x="354" y="708"/>
                  </a:lnTo>
                  <a:lnTo>
                    <a:pt x="353" y="692"/>
                  </a:lnTo>
                  <a:lnTo>
                    <a:pt x="353" y="672"/>
                  </a:lnTo>
                  <a:lnTo>
                    <a:pt x="354" y="657"/>
                  </a:lnTo>
                  <a:lnTo>
                    <a:pt x="353" y="642"/>
                  </a:lnTo>
                  <a:lnTo>
                    <a:pt x="349" y="625"/>
                  </a:lnTo>
                  <a:lnTo>
                    <a:pt x="346" y="615"/>
                  </a:lnTo>
                  <a:lnTo>
                    <a:pt x="341" y="605"/>
                  </a:lnTo>
                  <a:lnTo>
                    <a:pt x="335" y="598"/>
                  </a:lnTo>
                  <a:lnTo>
                    <a:pt x="329" y="592"/>
                  </a:lnTo>
                  <a:lnTo>
                    <a:pt x="316" y="586"/>
                  </a:lnTo>
                  <a:lnTo>
                    <a:pt x="301" y="579"/>
                  </a:lnTo>
                  <a:lnTo>
                    <a:pt x="284" y="574"/>
                  </a:lnTo>
                  <a:lnTo>
                    <a:pt x="264" y="569"/>
                  </a:lnTo>
                  <a:lnTo>
                    <a:pt x="244" y="565"/>
                  </a:lnTo>
                  <a:lnTo>
                    <a:pt x="223" y="562"/>
                  </a:lnTo>
                  <a:lnTo>
                    <a:pt x="208" y="557"/>
                  </a:lnTo>
                  <a:lnTo>
                    <a:pt x="191" y="552"/>
                  </a:lnTo>
                  <a:lnTo>
                    <a:pt x="175" y="546"/>
                  </a:lnTo>
                  <a:lnTo>
                    <a:pt x="164" y="537"/>
                  </a:lnTo>
                  <a:lnTo>
                    <a:pt x="151" y="526"/>
                  </a:lnTo>
                  <a:lnTo>
                    <a:pt x="142" y="516"/>
                  </a:lnTo>
                  <a:lnTo>
                    <a:pt x="134" y="504"/>
                  </a:lnTo>
                  <a:lnTo>
                    <a:pt x="128" y="490"/>
                  </a:lnTo>
                  <a:lnTo>
                    <a:pt x="126" y="475"/>
                  </a:lnTo>
                  <a:lnTo>
                    <a:pt x="126" y="460"/>
                  </a:lnTo>
                  <a:lnTo>
                    <a:pt x="129" y="446"/>
                  </a:lnTo>
                  <a:lnTo>
                    <a:pt x="134" y="427"/>
                  </a:lnTo>
                  <a:lnTo>
                    <a:pt x="139" y="408"/>
                  </a:lnTo>
                  <a:lnTo>
                    <a:pt x="141" y="391"/>
                  </a:lnTo>
                  <a:lnTo>
                    <a:pt x="145" y="374"/>
                  </a:lnTo>
                  <a:lnTo>
                    <a:pt x="147" y="357"/>
                  </a:lnTo>
                  <a:lnTo>
                    <a:pt x="145" y="339"/>
                  </a:lnTo>
                  <a:lnTo>
                    <a:pt x="141" y="323"/>
                  </a:lnTo>
                  <a:lnTo>
                    <a:pt x="135" y="307"/>
                  </a:lnTo>
                  <a:lnTo>
                    <a:pt x="127" y="292"/>
                  </a:lnTo>
                  <a:lnTo>
                    <a:pt x="118" y="280"/>
                  </a:lnTo>
                  <a:lnTo>
                    <a:pt x="113" y="273"/>
                  </a:lnTo>
                  <a:lnTo>
                    <a:pt x="104" y="264"/>
                  </a:lnTo>
                  <a:lnTo>
                    <a:pt x="95" y="256"/>
                  </a:lnTo>
                  <a:lnTo>
                    <a:pt x="86" y="250"/>
                  </a:lnTo>
                  <a:lnTo>
                    <a:pt x="74" y="244"/>
                  </a:lnTo>
                  <a:lnTo>
                    <a:pt x="62" y="240"/>
                  </a:lnTo>
                  <a:lnTo>
                    <a:pt x="47" y="236"/>
                  </a:lnTo>
                  <a:lnTo>
                    <a:pt x="30" y="235"/>
                  </a:lnTo>
                  <a:lnTo>
                    <a:pt x="15" y="235"/>
                  </a:lnTo>
                  <a:lnTo>
                    <a:pt x="0" y="235"/>
                  </a:lnTo>
                </a:path>
              </a:pathLst>
            </a:custGeom>
            <a:solidFill>
              <a:srgbClr val="00008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386" y="1362"/>
              <a:ext cx="793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Moral Purpose</a:t>
              </a:r>
            </a:p>
          </p:txBody>
        </p:sp>
      </p:grp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5102225" y="4127500"/>
            <a:ext cx="1624013" cy="1344613"/>
            <a:chOff x="3214" y="2600"/>
            <a:chExt cx="1023" cy="847"/>
          </a:xfrm>
        </p:grpSpPr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3214" y="2600"/>
              <a:ext cx="994" cy="847"/>
            </a:xfrm>
            <a:custGeom>
              <a:avLst/>
              <a:gdLst>
                <a:gd name="T0" fmla="*/ 0 w 1163"/>
                <a:gd name="T1" fmla="*/ 944 h 945"/>
                <a:gd name="T2" fmla="*/ 1161 w 1163"/>
                <a:gd name="T3" fmla="*/ 0 h 945"/>
                <a:gd name="T4" fmla="*/ 1053 w 1163"/>
                <a:gd name="T5" fmla="*/ 18 h 945"/>
                <a:gd name="T6" fmla="*/ 1056 w 1163"/>
                <a:gd name="T7" fmla="*/ 49 h 945"/>
                <a:gd name="T8" fmla="*/ 1068 w 1163"/>
                <a:gd name="T9" fmla="*/ 91 h 945"/>
                <a:gd name="T10" fmla="*/ 1071 w 1163"/>
                <a:gd name="T11" fmla="*/ 125 h 945"/>
                <a:gd name="T12" fmla="*/ 1064 w 1163"/>
                <a:gd name="T13" fmla="*/ 160 h 945"/>
                <a:gd name="T14" fmla="*/ 1040 w 1163"/>
                <a:gd name="T15" fmla="*/ 191 h 945"/>
                <a:gd name="T16" fmla="*/ 1010 w 1163"/>
                <a:gd name="T17" fmla="*/ 213 h 945"/>
                <a:gd name="T18" fmla="*/ 973 w 1163"/>
                <a:gd name="T19" fmla="*/ 224 h 945"/>
                <a:gd name="T20" fmla="*/ 921 w 1163"/>
                <a:gd name="T21" fmla="*/ 223 h 945"/>
                <a:gd name="T22" fmla="*/ 887 w 1163"/>
                <a:gd name="T23" fmla="*/ 216 h 945"/>
                <a:gd name="T24" fmla="*/ 853 w 1163"/>
                <a:gd name="T25" fmla="*/ 192 h 945"/>
                <a:gd name="T26" fmla="*/ 830 w 1163"/>
                <a:gd name="T27" fmla="*/ 162 h 945"/>
                <a:gd name="T28" fmla="*/ 820 w 1163"/>
                <a:gd name="T29" fmla="*/ 131 h 945"/>
                <a:gd name="T30" fmla="*/ 822 w 1163"/>
                <a:gd name="T31" fmla="*/ 97 h 945"/>
                <a:gd name="T32" fmla="*/ 830 w 1163"/>
                <a:gd name="T33" fmla="*/ 66 h 945"/>
                <a:gd name="T34" fmla="*/ 838 w 1163"/>
                <a:gd name="T35" fmla="*/ 34 h 945"/>
                <a:gd name="T36" fmla="*/ 834 w 1163"/>
                <a:gd name="T37" fmla="*/ 4 h 945"/>
                <a:gd name="T38" fmla="*/ 642 w 1163"/>
                <a:gd name="T39" fmla="*/ 37 h 945"/>
                <a:gd name="T40" fmla="*/ 639 w 1163"/>
                <a:gd name="T41" fmla="*/ 79 h 945"/>
                <a:gd name="T42" fmla="*/ 637 w 1163"/>
                <a:gd name="T43" fmla="*/ 114 h 945"/>
                <a:gd name="T44" fmla="*/ 628 w 1163"/>
                <a:gd name="T45" fmla="*/ 144 h 945"/>
                <a:gd name="T46" fmla="*/ 611 w 1163"/>
                <a:gd name="T47" fmla="*/ 164 h 945"/>
                <a:gd name="T48" fmla="*/ 585 w 1163"/>
                <a:gd name="T49" fmla="*/ 175 h 945"/>
                <a:gd name="T50" fmla="*/ 558 w 1163"/>
                <a:gd name="T51" fmla="*/ 179 h 945"/>
                <a:gd name="T52" fmla="*/ 525 w 1163"/>
                <a:gd name="T53" fmla="*/ 177 h 945"/>
                <a:gd name="T54" fmla="*/ 495 w 1163"/>
                <a:gd name="T55" fmla="*/ 174 h 945"/>
                <a:gd name="T56" fmla="*/ 457 w 1163"/>
                <a:gd name="T57" fmla="*/ 172 h 945"/>
                <a:gd name="T58" fmla="*/ 423 w 1163"/>
                <a:gd name="T59" fmla="*/ 177 h 945"/>
                <a:gd name="T60" fmla="*/ 392 w 1163"/>
                <a:gd name="T61" fmla="*/ 189 h 945"/>
                <a:gd name="T62" fmla="*/ 369 w 1163"/>
                <a:gd name="T63" fmla="*/ 210 h 945"/>
                <a:gd name="T64" fmla="*/ 356 w 1163"/>
                <a:gd name="T65" fmla="*/ 236 h 945"/>
                <a:gd name="T66" fmla="*/ 356 w 1163"/>
                <a:gd name="T67" fmla="*/ 266 h 945"/>
                <a:gd name="T68" fmla="*/ 356 w 1163"/>
                <a:gd name="T69" fmla="*/ 299 h 945"/>
                <a:gd name="T70" fmla="*/ 349 w 1163"/>
                <a:gd name="T71" fmla="*/ 326 h 945"/>
                <a:gd name="T72" fmla="*/ 335 w 1163"/>
                <a:gd name="T73" fmla="*/ 348 h 945"/>
                <a:gd name="T74" fmla="*/ 306 w 1163"/>
                <a:gd name="T75" fmla="*/ 363 h 945"/>
                <a:gd name="T76" fmla="*/ 275 w 1163"/>
                <a:gd name="T77" fmla="*/ 372 h 945"/>
                <a:gd name="T78" fmla="*/ 238 w 1163"/>
                <a:gd name="T79" fmla="*/ 380 h 945"/>
                <a:gd name="T80" fmla="*/ 205 w 1163"/>
                <a:gd name="T81" fmla="*/ 388 h 945"/>
                <a:gd name="T82" fmla="*/ 176 w 1163"/>
                <a:gd name="T83" fmla="*/ 399 h 945"/>
                <a:gd name="T84" fmla="*/ 155 w 1163"/>
                <a:gd name="T85" fmla="*/ 415 h 945"/>
                <a:gd name="T86" fmla="*/ 137 w 1163"/>
                <a:gd name="T87" fmla="*/ 440 h 945"/>
                <a:gd name="T88" fmla="*/ 128 w 1163"/>
                <a:gd name="T89" fmla="*/ 471 h 945"/>
                <a:gd name="T90" fmla="*/ 132 w 1163"/>
                <a:gd name="T91" fmla="*/ 505 h 945"/>
                <a:gd name="T92" fmla="*/ 142 w 1163"/>
                <a:gd name="T93" fmla="*/ 545 h 945"/>
                <a:gd name="T94" fmla="*/ 148 w 1163"/>
                <a:gd name="T95" fmla="*/ 579 h 945"/>
                <a:gd name="T96" fmla="*/ 146 w 1163"/>
                <a:gd name="T97" fmla="*/ 612 h 945"/>
                <a:gd name="T98" fmla="*/ 137 w 1163"/>
                <a:gd name="T99" fmla="*/ 642 h 945"/>
                <a:gd name="T100" fmla="*/ 123 w 1163"/>
                <a:gd name="T101" fmla="*/ 672 h 945"/>
                <a:gd name="T102" fmla="*/ 100 w 1163"/>
                <a:gd name="T103" fmla="*/ 705 h 945"/>
                <a:gd name="T104" fmla="*/ 77 w 1163"/>
                <a:gd name="T105" fmla="*/ 726 h 945"/>
                <a:gd name="T106" fmla="*/ 53 w 1163"/>
                <a:gd name="T107" fmla="*/ 739 h 945"/>
                <a:gd name="T108" fmla="*/ 17 w 1163"/>
                <a:gd name="T109" fmla="*/ 746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63" h="945">
                  <a:moveTo>
                    <a:pt x="0" y="746"/>
                  </a:moveTo>
                  <a:lnTo>
                    <a:pt x="0" y="944"/>
                  </a:lnTo>
                  <a:lnTo>
                    <a:pt x="1162" y="944"/>
                  </a:lnTo>
                  <a:lnTo>
                    <a:pt x="1161" y="0"/>
                  </a:lnTo>
                  <a:lnTo>
                    <a:pt x="1058" y="0"/>
                  </a:lnTo>
                  <a:lnTo>
                    <a:pt x="1053" y="18"/>
                  </a:lnTo>
                  <a:lnTo>
                    <a:pt x="1053" y="31"/>
                  </a:lnTo>
                  <a:lnTo>
                    <a:pt x="1056" y="49"/>
                  </a:lnTo>
                  <a:lnTo>
                    <a:pt x="1062" y="68"/>
                  </a:lnTo>
                  <a:lnTo>
                    <a:pt x="1068" y="91"/>
                  </a:lnTo>
                  <a:lnTo>
                    <a:pt x="1071" y="109"/>
                  </a:lnTo>
                  <a:lnTo>
                    <a:pt x="1071" y="125"/>
                  </a:lnTo>
                  <a:lnTo>
                    <a:pt x="1069" y="143"/>
                  </a:lnTo>
                  <a:lnTo>
                    <a:pt x="1064" y="160"/>
                  </a:lnTo>
                  <a:lnTo>
                    <a:pt x="1053" y="177"/>
                  </a:lnTo>
                  <a:lnTo>
                    <a:pt x="1040" y="191"/>
                  </a:lnTo>
                  <a:lnTo>
                    <a:pt x="1026" y="204"/>
                  </a:lnTo>
                  <a:lnTo>
                    <a:pt x="1010" y="213"/>
                  </a:lnTo>
                  <a:lnTo>
                    <a:pt x="991" y="220"/>
                  </a:lnTo>
                  <a:lnTo>
                    <a:pt x="973" y="224"/>
                  </a:lnTo>
                  <a:lnTo>
                    <a:pt x="949" y="225"/>
                  </a:lnTo>
                  <a:lnTo>
                    <a:pt x="921" y="223"/>
                  </a:lnTo>
                  <a:lnTo>
                    <a:pt x="903" y="220"/>
                  </a:lnTo>
                  <a:lnTo>
                    <a:pt x="887" y="216"/>
                  </a:lnTo>
                  <a:lnTo>
                    <a:pt x="872" y="207"/>
                  </a:lnTo>
                  <a:lnTo>
                    <a:pt x="853" y="192"/>
                  </a:lnTo>
                  <a:lnTo>
                    <a:pt x="841" y="178"/>
                  </a:lnTo>
                  <a:lnTo>
                    <a:pt x="830" y="162"/>
                  </a:lnTo>
                  <a:lnTo>
                    <a:pt x="824" y="146"/>
                  </a:lnTo>
                  <a:lnTo>
                    <a:pt x="820" y="131"/>
                  </a:lnTo>
                  <a:lnTo>
                    <a:pt x="820" y="114"/>
                  </a:lnTo>
                  <a:lnTo>
                    <a:pt x="822" y="97"/>
                  </a:lnTo>
                  <a:lnTo>
                    <a:pt x="826" y="81"/>
                  </a:lnTo>
                  <a:lnTo>
                    <a:pt x="830" y="66"/>
                  </a:lnTo>
                  <a:lnTo>
                    <a:pt x="835" y="50"/>
                  </a:lnTo>
                  <a:lnTo>
                    <a:pt x="838" y="34"/>
                  </a:lnTo>
                  <a:lnTo>
                    <a:pt x="838" y="20"/>
                  </a:lnTo>
                  <a:lnTo>
                    <a:pt x="834" y="4"/>
                  </a:lnTo>
                  <a:lnTo>
                    <a:pt x="640" y="4"/>
                  </a:lnTo>
                  <a:lnTo>
                    <a:pt x="642" y="37"/>
                  </a:lnTo>
                  <a:lnTo>
                    <a:pt x="640" y="60"/>
                  </a:lnTo>
                  <a:lnTo>
                    <a:pt x="639" y="79"/>
                  </a:lnTo>
                  <a:lnTo>
                    <a:pt x="639" y="96"/>
                  </a:lnTo>
                  <a:lnTo>
                    <a:pt x="637" y="114"/>
                  </a:lnTo>
                  <a:lnTo>
                    <a:pt x="633" y="132"/>
                  </a:lnTo>
                  <a:lnTo>
                    <a:pt x="628" y="144"/>
                  </a:lnTo>
                  <a:lnTo>
                    <a:pt x="621" y="155"/>
                  </a:lnTo>
                  <a:lnTo>
                    <a:pt x="611" y="164"/>
                  </a:lnTo>
                  <a:lnTo>
                    <a:pt x="600" y="171"/>
                  </a:lnTo>
                  <a:lnTo>
                    <a:pt x="585" y="175"/>
                  </a:lnTo>
                  <a:lnTo>
                    <a:pt x="571" y="178"/>
                  </a:lnTo>
                  <a:lnTo>
                    <a:pt x="558" y="179"/>
                  </a:lnTo>
                  <a:lnTo>
                    <a:pt x="541" y="179"/>
                  </a:lnTo>
                  <a:lnTo>
                    <a:pt x="525" y="177"/>
                  </a:lnTo>
                  <a:lnTo>
                    <a:pt x="512" y="175"/>
                  </a:lnTo>
                  <a:lnTo>
                    <a:pt x="495" y="174"/>
                  </a:lnTo>
                  <a:lnTo>
                    <a:pt x="477" y="172"/>
                  </a:lnTo>
                  <a:lnTo>
                    <a:pt x="457" y="172"/>
                  </a:lnTo>
                  <a:lnTo>
                    <a:pt x="440" y="174"/>
                  </a:lnTo>
                  <a:lnTo>
                    <a:pt x="423" y="177"/>
                  </a:lnTo>
                  <a:lnTo>
                    <a:pt x="405" y="182"/>
                  </a:lnTo>
                  <a:lnTo>
                    <a:pt x="392" y="189"/>
                  </a:lnTo>
                  <a:lnTo>
                    <a:pt x="378" y="198"/>
                  </a:lnTo>
                  <a:lnTo>
                    <a:pt x="369" y="210"/>
                  </a:lnTo>
                  <a:lnTo>
                    <a:pt x="360" y="223"/>
                  </a:lnTo>
                  <a:lnTo>
                    <a:pt x="356" y="236"/>
                  </a:lnTo>
                  <a:lnTo>
                    <a:pt x="354" y="251"/>
                  </a:lnTo>
                  <a:lnTo>
                    <a:pt x="356" y="266"/>
                  </a:lnTo>
                  <a:lnTo>
                    <a:pt x="357" y="282"/>
                  </a:lnTo>
                  <a:lnTo>
                    <a:pt x="356" y="299"/>
                  </a:lnTo>
                  <a:lnTo>
                    <a:pt x="353" y="312"/>
                  </a:lnTo>
                  <a:lnTo>
                    <a:pt x="349" y="326"/>
                  </a:lnTo>
                  <a:lnTo>
                    <a:pt x="343" y="339"/>
                  </a:lnTo>
                  <a:lnTo>
                    <a:pt x="335" y="348"/>
                  </a:lnTo>
                  <a:lnTo>
                    <a:pt x="322" y="357"/>
                  </a:lnTo>
                  <a:lnTo>
                    <a:pt x="306" y="363"/>
                  </a:lnTo>
                  <a:lnTo>
                    <a:pt x="290" y="368"/>
                  </a:lnTo>
                  <a:lnTo>
                    <a:pt x="275" y="372"/>
                  </a:lnTo>
                  <a:lnTo>
                    <a:pt x="259" y="376"/>
                  </a:lnTo>
                  <a:lnTo>
                    <a:pt x="238" y="380"/>
                  </a:lnTo>
                  <a:lnTo>
                    <a:pt x="222" y="383"/>
                  </a:lnTo>
                  <a:lnTo>
                    <a:pt x="205" y="388"/>
                  </a:lnTo>
                  <a:lnTo>
                    <a:pt x="190" y="393"/>
                  </a:lnTo>
                  <a:lnTo>
                    <a:pt x="176" y="399"/>
                  </a:lnTo>
                  <a:lnTo>
                    <a:pt x="165" y="407"/>
                  </a:lnTo>
                  <a:lnTo>
                    <a:pt x="155" y="415"/>
                  </a:lnTo>
                  <a:lnTo>
                    <a:pt x="144" y="428"/>
                  </a:lnTo>
                  <a:lnTo>
                    <a:pt x="137" y="440"/>
                  </a:lnTo>
                  <a:lnTo>
                    <a:pt x="131" y="454"/>
                  </a:lnTo>
                  <a:lnTo>
                    <a:pt x="128" y="471"/>
                  </a:lnTo>
                  <a:lnTo>
                    <a:pt x="130" y="488"/>
                  </a:lnTo>
                  <a:lnTo>
                    <a:pt x="132" y="505"/>
                  </a:lnTo>
                  <a:lnTo>
                    <a:pt x="137" y="524"/>
                  </a:lnTo>
                  <a:lnTo>
                    <a:pt x="142" y="545"/>
                  </a:lnTo>
                  <a:lnTo>
                    <a:pt x="146" y="564"/>
                  </a:lnTo>
                  <a:lnTo>
                    <a:pt x="148" y="579"/>
                  </a:lnTo>
                  <a:lnTo>
                    <a:pt x="148" y="593"/>
                  </a:lnTo>
                  <a:lnTo>
                    <a:pt x="146" y="612"/>
                  </a:lnTo>
                  <a:lnTo>
                    <a:pt x="141" y="628"/>
                  </a:lnTo>
                  <a:lnTo>
                    <a:pt x="137" y="642"/>
                  </a:lnTo>
                  <a:lnTo>
                    <a:pt x="131" y="655"/>
                  </a:lnTo>
                  <a:lnTo>
                    <a:pt x="123" y="672"/>
                  </a:lnTo>
                  <a:lnTo>
                    <a:pt x="112" y="691"/>
                  </a:lnTo>
                  <a:lnTo>
                    <a:pt x="100" y="705"/>
                  </a:lnTo>
                  <a:lnTo>
                    <a:pt x="88" y="716"/>
                  </a:lnTo>
                  <a:lnTo>
                    <a:pt x="77" y="726"/>
                  </a:lnTo>
                  <a:lnTo>
                    <a:pt x="65" y="734"/>
                  </a:lnTo>
                  <a:lnTo>
                    <a:pt x="53" y="739"/>
                  </a:lnTo>
                  <a:lnTo>
                    <a:pt x="36" y="743"/>
                  </a:lnTo>
                  <a:lnTo>
                    <a:pt x="17" y="746"/>
                  </a:lnTo>
                  <a:lnTo>
                    <a:pt x="0" y="746"/>
                  </a:lnTo>
                </a:path>
              </a:pathLst>
            </a:custGeom>
            <a:solidFill>
              <a:srgbClr val="7B0C7E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352" y="2976"/>
              <a:ext cx="885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Knowledge</a:t>
              </a:r>
            </a:p>
          </p:txBody>
        </p:sp>
      </p:grpSp>
      <p:grpSp>
        <p:nvGrpSpPr>
          <p:cNvPr id="15" name="Group 23"/>
          <p:cNvGrpSpPr>
            <a:grpSpLocks/>
          </p:cNvGrpSpPr>
          <p:nvPr/>
        </p:nvGrpSpPr>
        <p:grpSpPr bwMode="auto">
          <a:xfrm>
            <a:off x="2549525" y="3875088"/>
            <a:ext cx="1652588" cy="1604962"/>
            <a:chOff x="1606" y="2441"/>
            <a:chExt cx="1041" cy="1011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1657" y="2441"/>
              <a:ext cx="990" cy="1011"/>
            </a:xfrm>
            <a:custGeom>
              <a:avLst/>
              <a:gdLst>
                <a:gd name="T0" fmla="*/ 1157 w 1158"/>
                <a:gd name="T1" fmla="*/ 1127 h 1128"/>
                <a:gd name="T2" fmla="*/ 0 w 1158"/>
                <a:gd name="T3" fmla="*/ 227 h 1128"/>
                <a:gd name="T4" fmla="*/ 104 w 1158"/>
                <a:gd name="T5" fmla="*/ 219 h 1128"/>
                <a:gd name="T6" fmla="*/ 107 w 1158"/>
                <a:gd name="T7" fmla="*/ 199 h 1128"/>
                <a:gd name="T8" fmla="*/ 102 w 1158"/>
                <a:gd name="T9" fmla="*/ 174 h 1128"/>
                <a:gd name="T10" fmla="*/ 94 w 1158"/>
                <a:gd name="T11" fmla="*/ 144 h 1128"/>
                <a:gd name="T12" fmla="*/ 89 w 1158"/>
                <a:gd name="T13" fmla="*/ 115 h 1128"/>
                <a:gd name="T14" fmla="*/ 90 w 1158"/>
                <a:gd name="T15" fmla="*/ 88 h 1128"/>
                <a:gd name="T16" fmla="*/ 99 w 1158"/>
                <a:gd name="T17" fmla="*/ 61 h 1128"/>
                <a:gd name="T18" fmla="*/ 118 w 1158"/>
                <a:gd name="T19" fmla="*/ 38 h 1128"/>
                <a:gd name="T20" fmla="*/ 139 w 1158"/>
                <a:gd name="T21" fmla="*/ 20 h 1128"/>
                <a:gd name="T22" fmla="*/ 165 w 1158"/>
                <a:gd name="T23" fmla="*/ 7 h 1128"/>
                <a:gd name="T24" fmla="*/ 199 w 1158"/>
                <a:gd name="T25" fmla="*/ 1 h 1128"/>
                <a:gd name="T26" fmla="*/ 228 w 1158"/>
                <a:gd name="T27" fmla="*/ 0 h 1128"/>
                <a:gd name="T28" fmla="*/ 253 w 1158"/>
                <a:gd name="T29" fmla="*/ 3 h 1128"/>
                <a:gd name="T30" fmla="*/ 279 w 1158"/>
                <a:gd name="T31" fmla="*/ 11 h 1128"/>
                <a:gd name="T32" fmla="*/ 300 w 1158"/>
                <a:gd name="T33" fmla="*/ 25 h 1128"/>
                <a:gd name="T34" fmla="*/ 320 w 1158"/>
                <a:gd name="T35" fmla="*/ 46 h 1128"/>
                <a:gd name="T36" fmla="*/ 336 w 1158"/>
                <a:gd name="T37" fmla="*/ 70 h 1128"/>
                <a:gd name="T38" fmla="*/ 345 w 1158"/>
                <a:gd name="T39" fmla="*/ 102 h 1128"/>
                <a:gd name="T40" fmla="*/ 341 w 1158"/>
                <a:gd name="T41" fmla="*/ 134 h 1128"/>
                <a:gd name="T42" fmla="*/ 333 w 1158"/>
                <a:gd name="T43" fmla="*/ 166 h 1128"/>
                <a:gd name="T44" fmla="*/ 325 w 1158"/>
                <a:gd name="T45" fmla="*/ 198 h 1128"/>
                <a:gd name="T46" fmla="*/ 327 w 1158"/>
                <a:gd name="T47" fmla="*/ 213 h 1128"/>
                <a:gd name="T48" fmla="*/ 521 w 1158"/>
                <a:gd name="T49" fmla="*/ 221 h 1128"/>
                <a:gd name="T50" fmla="*/ 516 w 1158"/>
                <a:gd name="T51" fmla="*/ 280 h 1128"/>
                <a:gd name="T52" fmla="*/ 518 w 1158"/>
                <a:gd name="T53" fmla="*/ 315 h 1128"/>
                <a:gd name="T54" fmla="*/ 523 w 1158"/>
                <a:gd name="T55" fmla="*/ 351 h 1128"/>
                <a:gd name="T56" fmla="*/ 536 w 1158"/>
                <a:gd name="T57" fmla="*/ 374 h 1128"/>
                <a:gd name="T58" fmla="*/ 557 w 1158"/>
                <a:gd name="T59" fmla="*/ 390 h 1128"/>
                <a:gd name="T60" fmla="*/ 585 w 1158"/>
                <a:gd name="T61" fmla="*/ 397 h 1128"/>
                <a:gd name="T62" fmla="*/ 615 w 1158"/>
                <a:gd name="T63" fmla="*/ 398 h 1128"/>
                <a:gd name="T64" fmla="*/ 644 w 1158"/>
                <a:gd name="T65" fmla="*/ 395 h 1128"/>
                <a:gd name="T66" fmla="*/ 680 w 1158"/>
                <a:gd name="T67" fmla="*/ 391 h 1128"/>
                <a:gd name="T68" fmla="*/ 717 w 1158"/>
                <a:gd name="T69" fmla="*/ 393 h 1128"/>
                <a:gd name="T70" fmla="*/ 751 w 1158"/>
                <a:gd name="T71" fmla="*/ 402 h 1128"/>
                <a:gd name="T72" fmla="*/ 779 w 1158"/>
                <a:gd name="T73" fmla="*/ 418 h 1128"/>
                <a:gd name="T74" fmla="*/ 796 w 1158"/>
                <a:gd name="T75" fmla="*/ 442 h 1128"/>
                <a:gd name="T76" fmla="*/ 803 w 1158"/>
                <a:gd name="T77" fmla="*/ 470 h 1128"/>
                <a:gd name="T78" fmla="*/ 800 w 1158"/>
                <a:gd name="T79" fmla="*/ 502 h 1128"/>
                <a:gd name="T80" fmla="*/ 803 w 1158"/>
                <a:gd name="T81" fmla="*/ 532 h 1128"/>
                <a:gd name="T82" fmla="*/ 814 w 1158"/>
                <a:gd name="T83" fmla="*/ 558 h 1128"/>
                <a:gd name="T84" fmla="*/ 834 w 1158"/>
                <a:gd name="T85" fmla="*/ 576 h 1128"/>
                <a:gd name="T86" fmla="*/ 867 w 1158"/>
                <a:gd name="T87" fmla="*/ 587 h 1128"/>
                <a:gd name="T88" fmla="*/ 898 w 1158"/>
                <a:gd name="T89" fmla="*/ 595 h 1128"/>
                <a:gd name="T90" fmla="*/ 935 w 1158"/>
                <a:gd name="T91" fmla="*/ 602 h 1128"/>
                <a:gd name="T92" fmla="*/ 967 w 1158"/>
                <a:gd name="T93" fmla="*/ 612 h 1128"/>
                <a:gd name="T94" fmla="*/ 992 w 1158"/>
                <a:gd name="T95" fmla="*/ 626 h 1128"/>
                <a:gd name="T96" fmla="*/ 1013 w 1158"/>
                <a:gd name="T97" fmla="*/ 647 h 1128"/>
                <a:gd name="T98" fmla="*/ 1026 w 1158"/>
                <a:gd name="T99" fmla="*/ 674 h 1128"/>
                <a:gd name="T100" fmla="*/ 1027 w 1158"/>
                <a:gd name="T101" fmla="*/ 709 h 1128"/>
                <a:gd name="T102" fmla="*/ 1020 w 1158"/>
                <a:gd name="T103" fmla="*/ 743 h 1128"/>
                <a:gd name="T104" fmla="*/ 1010 w 1158"/>
                <a:gd name="T105" fmla="*/ 783 h 1128"/>
                <a:gd name="T106" fmla="*/ 1008 w 1158"/>
                <a:gd name="T107" fmla="*/ 812 h 1128"/>
                <a:gd name="T108" fmla="*/ 1015 w 1158"/>
                <a:gd name="T109" fmla="*/ 847 h 1128"/>
                <a:gd name="T110" fmla="*/ 1028 w 1158"/>
                <a:gd name="T111" fmla="*/ 871 h 1128"/>
                <a:gd name="T112" fmla="*/ 1049 w 1158"/>
                <a:gd name="T113" fmla="*/ 897 h 1128"/>
                <a:gd name="T114" fmla="*/ 1077 w 1158"/>
                <a:gd name="T115" fmla="*/ 917 h 1128"/>
                <a:gd name="T116" fmla="*/ 1106 w 1158"/>
                <a:gd name="T117" fmla="*/ 926 h 1128"/>
                <a:gd name="T118" fmla="*/ 1139 w 1158"/>
                <a:gd name="T119" fmla="*/ 929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58" h="1128">
                  <a:moveTo>
                    <a:pt x="1157" y="928"/>
                  </a:moveTo>
                  <a:lnTo>
                    <a:pt x="1157" y="1127"/>
                  </a:lnTo>
                  <a:lnTo>
                    <a:pt x="1" y="1127"/>
                  </a:lnTo>
                  <a:lnTo>
                    <a:pt x="0" y="227"/>
                  </a:lnTo>
                  <a:lnTo>
                    <a:pt x="100" y="227"/>
                  </a:lnTo>
                  <a:lnTo>
                    <a:pt x="104" y="219"/>
                  </a:lnTo>
                  <a:lnTo>
                    <a:pt x="107" y="208"/>
                  </a:lnTo>
                  <a:lnTo>
                    <a:pt x="107" y="199"/>
                  </a:lnTo>
                  <a:lnTo>
                    <a:pt x="106" y="188"/>
                  </a:lnTo>
                  <a:lnTo>
                    <a:pt x="102" y="174"/>
                  </a:lnTo>
                  <a:lnTo>
                    <a:pt x="98" y="156"/>
                  </a:lnTo>
                  <a:lnTo>
                    <a:pt x="94" y="144"/>
                  </a:lnTo>
                  <a:lnTo>
                    <a:pt x="90" y="129"/>
                  </a:lnTo>
                  <a:lnTo>
                    <a:pt x="89" y="115"/>
                  </a:lnTo>
                  <a:lnTo>
                    <a:pt x="89" y="101"/>
                  </a:lnTo>
                  <a:lnTo>
                    <a:pt x="90" y="88"/>
                  </a:lnTo>
                  <a:lnTo>
                    <a:pt x="94" y="74"/>
                  </a:lnTo>
                  <a:lnTo>
                    <a:pt x="99" y="61"/>
                  </a:lnTo>
                  <a:lnTo>
                    <a:pt x="107" y="50"/>
                  </a:lnTo>
                  <a:lnTo>
                    <a:pt x="118" y="38"/>
                  </a:lnTo>
                  <a:lnTo>
                    <a:pt x="128" y="29"/>
                  </a:lnTo>
                  <a:lnTo>
                    <a:pt x="139" y="20"/>
                  </a:lnTo>
                  <a:lnTo>
                    <a:pt x="151" y="13"/>
                  </a:lnTo>
                  <a:lnTo>
                    <a:pt x="165" y="7"/>
                  </a:lnTo>
                  <a:lnTo>
                    <a:pt x="181" y="3"/>
                  </a:lnTo>
                  <a:lnTo>
                    <a:pt x="199" y="1"/>
                  </a:lnTo>
                  <a:lnTo>
                    <a:pt x="213" y="0"/>
                  </a:lnTo>
                  <a:lnTo>
                    <a:pt x="228" y="0"/>
                  </a:lnTo>
                  <a:lnTo>
                    <a:pt x="242" y="1"/>
                  </a:lnTo>
                  <a:lnTo>
                    <a:pt x="253" y="3"/>
                  </a:lnTo>
                  <a:lnTo>
                    <a:pt x="266" y="7"/>
                  </a:lnTo>
                  <a:lnTo>
                    <a:pt x="279" y="11"/>
                  </a:lnTo>
                  <a:lnTo>
                    <a:pt x="289" y="17"/>
                  </a:lnTo>
                  <a:lnTo>
                    <a:pt x="300" y="25"/>
                  </a:lnTo>
                  <a:lnTo>
                    <a:pt x="310" y="35"/>
                  </a:lnTo>
                  <a:lnTo>
                    <a:pt x="320" y="46"/>
                  </a:lnTo>
                  <a:lnTo>
                    <a:pt x="329" y="58"/>
                  </a:lnTo>
                  <a:lnTo>
                    <a:pt x="336" y="70"/>
                  </a:lnTo>
                  <a:lnTo>
                    <a:pt x="341" y="85"/>
                  </a:lnTo>
                  <a:lnTo>
                    <a:pt x="345" y="102"/>
                  </a:lnTo>
                  <a:lnTo>
                    <a:pt x="345" y="118"/>
                  </a:lnTo>
                  <a:lnTo>
                    <a:pt x="341" y="134"/>
                  </a:lnTo>
                  <a:lnTo>
                    <a:pt x="337" y="150"/>
                  </a:lnTo>
                  <a:lnTo>
                    <a:pt x="333" y="166"/>
                  </a:lnTo>
                  <a:lnTo>
                    <a:pt x="328" y="184"/>
                  </a:lnTo>
                  <a:lnTo>
                    <a:pt x="325" y="198"/>
                  </a:lnTo>
                  <a:lnTo>
                    <a:pt x="325" y="206"/>
                  </a:lnTo>
                  <a:lnTo>
                    <a:pt x="327" y="213"/>
                  </a:lnTo>
                  <a:lnTo>
                    <a:pt x="330" y="221"/>
                  </a:lnTo>
                  <a:lnTo>
                    <a:pt x="521" y="221"/>
                  </a:lnTo>
                  <a:lnTo>
                    <a:pt x="517" y="258"/>
                  </a:lnTo>
                  <a:lnTo>
                    <a:pt x="516" y="280"/>
                  </a:lnTo>
                  <a:lnTo>
                    <a:pt x="517" y="298"/>
                  </a:lnTo>
                  <a:lnTo>
                    <a:pt x="518" y="315"/>
                  </a:lnTo>
                  <a:lnTo>
                    <a:pt x="520" y="333"/>
                  </a:lnTo>
                  <a:lnTo>
                    <a:pt x="523" y="351"/>
                  </a:lnTo>
                  <a:lnTo>
                    <a:pt x="529" y="364"/>
                  </a:lnTo>
                  <a:lnTo>
                    <a:pt x="536" y="374"/>
                  </a:lnTo>
                  <a:lnTo>
                    <a:pt x="545" y="383"/>
                  </a:lnTo>
                  <a:lnTo>
                    <a:pt x="557" y="390"/>
                  </a:lnTo>
                  <a:lnTo>
                    <a:pt x="570" y="395"/>
                  </a:lnTo>
                  <a:lnTo>
                    <a:pt x="585" y="397"/>
                  </a:lnTo>
                  <a:lnTo>
                    <a:pt x="599" y="398"/>
                  </a:lnTo>
                  <a:lnTo>
                    <a:pt x="615" y="398"/>
                  </a:lnTo>
                  <a:lnTo>
                    <a:pt x="632" y="396"/>
                  </a:lnTo>
                  <a:lnTo>
                    <a:pt x="644" y="395"/>
                  </a:lnTo>
                  <a:lnTo>
                    <a:pt x="662" y="393"/>
                  </a:lnTo>
                  <a:lnTo>
                    <a:pt x="680" y="391"/>
                  </a:lnTo>
                  <a:lnTo>
                    <a:pt x="700" y="391"/>
                  </a:lnTo>
                  <a:lnTo>
                    <a:pt x="717" y="393"/>
                  </a:lnTo>
                  <a:lnTo>
                    <a:pt x="734" y="396"/>
                  </a:lnTo>
                  <a:lnTo>
                    <a:pt x="751" y="402"/>
                  </a:lnTo>
                  <a:lnTo>
                    <a:pt x="765" y="408"/>
                  </a:lnTo>
                  <a:lnTo>
                    <a:pt x="779" y="418"/>
                  </a:lnTo>
                  <a:lnTo>
                    <a:pt x="788" y="429"/>
                  </a:lnTo>
                  <a:lnTo>
                    <a:pt x="796" y="442"/>
                  </a:lnTo>
                  <a:lnTo>
                    <a:pt x="801" y="456"/>
                  </a:lnTo>
                  <a:lnTo>
                    <a:pt x="803" y="470"/>
                  </a:lnTo>
                  <a:lnTo>
                    <a:pt x="801" y="486"/>
                  </a:lnTo>
                  <a:lnTo>
                    <a:pt x="800" y="502"/>
                  </a:lnTo>
                  <a:lnTo>
                    <a:pt x="801" y="518"/>
                  </a:lnTo>
                  <a:lnTo>
                    <a:pt x="803" y="532"/>
                  </a:lnTo>
                  <a:lnTo>
                    <a:pt x="808" y="545"/>
                  </a:lnTo>
                  <a:lnTo>
                    <a:pt x="814" y="558"/>
                  </a:lnTo>
                  <a:lnTo>
                    <a:pt x="822" y="567"/>
                  </a:lnTo>
                  <a:lnTo>
                    <a:pt x="834" y="576"/>
                  </a:lnTo>
                  <a:lnTo>
                    <a:pt x="850" y="582"/>
                  </a:lnTo>
                  <a:lnTo>
                    <a:pt x="867" y="587"/>
                  </a:lnTo>
                  <a:lnTo>
                    <a:pt x="881" y="591"/>
                  </a:lnTo>
                  <a:lnTo>
                    <a:pt x="898" y="595"/>
                  </a:lnTo>
                  <a:lnTo>
                    <a:pt x="918" y="599"/>
                  </a:lnTo>
                  <a:lnTo>
                    <a:pt x="935" y="602"/>
                  </a:lnTo>
                  <a:lnTo>
                    <a:pt x="952" y="607"/>
                  </a:lnTo>
                  <a:lnTo>
                    <a:pt x="967" y="612"/>
                  </a:lnTo>
                  <a:lnTo>
                    <a:pt x="981" y="618"/>
                  </a:lnTo>
                  <a:lnTo>
                    <a:pt x="992" y="626"/>
                  </a:lnTo>
                  <a:lnTo>
                    <a:pt x="1001" y="634"/>
                  </a:lnTo>
                  <a:lnTo>
                    <a:pt x="1013" y="647"/>
                  </a:lnTo>
                  <a:lnTo>
                    <a:pt x="1020" y="659"/>
                  </a:lnTo>
                  <a:lnTo>
                    <a:pt x="1026" y="674"/>
                  </a:lnTo>
                  <a:lnTo>
                    <a:pt x="1029" y="692"/>
                  </a:lnTo>
                  <a:lnTo>
                    <a:pt x="1027" y="709"/>
                  </a:lnTo>
                  <a:lnTo>
                    <a:pt x="1024" y="724"/>
                  </a:lnTo>
                  <a:lnTo>
                    <a:pt x="1020" y="743"/>
                  </a:lnTo>
                  <a:lnTo>
                    <a:pt x="1015" y="764"/>
                  </a:lnTo>
                  <a:lnTo>
                    <a:pt x="1010" y="783"/>
                  </a:lnTo>
                  <a:lnTo>
                    <a:pt x="1008" y="799"/>
                  </a:lnTo>
                  <a:lnTo>
                    <a:pt x="1008" y="812"/>
                  </a:lnTo>
                  <a:lnTo>
                    <a:pt x="1011" y="831"/>
                  </a:lnTo>
                  <a:lnTo>
                    <a:pt x="1015" y="847"/>
                  </a:lnTo>
                  <a:lnTo>
                    <a:pt x="1021" y="859"/>
                  </a:lnTo>
                  <a:lnTo>
                    <a:pt x="1028" y="871"/>
                  </a:lnTo>
                  <a:lnTo>
                    <a:pt x="1038" y="884"/>
                  </a:lnTo>
                  <a:lnTo>
                    <a:pt x="1049" y="897"/>
                  </a:lnTo>
                  <a:lnTo>
                    <a:pt x="1062" y="908"/>
                  </a:lnTo>
                  <a:lnTo>
                    <a:pt x="1077" y="917"/>
                  </a:lnTo>
                  <a:lnTo>
                    <a:pt x="1091" y="922"/>
                  </a:lnTo>
                  <a:lnTo>
                    <a:pt x="1106" y="926"/>
                  </a:lnTo>
                  <a:lnTo>
                    <a:pt x="1121" y="928"/>
                  </a:lnTo>
                  <a:lnTo>
                    <a:pt x="1139" y="929"/>
                  </a:lnTo>
                  <a:lnTo>
                    <a:pt x="1157" y="92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1606" y="2976"/>
              <a:ext cx="94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Receptivity</a:t>
              </a:r>
            </a:p>
          </p:txBody>
        </p:sp>
      </p:grpSp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2622550" y="1970088"/>
            <a:ext cx="1590675" cy="1343025"/>
            <a:chOff x="1652" y="1241"/>
            <a:chExt cx="1002" cy="846"/>
          </a:xfrm>
        </p:grpSpPr>
        <p:sp>
          <p:nvSpPr>
            <p:cNvPr id="19" name="Freeform 3"/>
            <p:cNvSpPr>
              <a:spLocks/>
            </p:cNvSpPr>
            <p:nvPr/>
          </p:nvSpPr>
          <p:spPr bwMode="auto">
            <a:xfrm>
              <a:off x="1660" y="1241"/>
              <a:ext cx="994" cy="846"/>
            </a:xfrm>
            <a:custGeom>
              <a:avLst/>
              <a:gdLst>
                <a:gd name="T0" fmla="*/ 1162 w 1163"/>
                <a:gd name="T1" fmla="*/ 0 h 944"/>
                <a:gd name="T2" fmla="*/ 1 w 1163"/>
                <a:gd name="T3" fmla="*/ 943 h 944"/>
                <a:gd name="T4" fmla="*/ 109 w 1163"/>
                <a:gd name="T5" fmla="*/ 925 h 944"/>
                <a:gd name="T6" fmla="*/ 106 w 1163"/>
                <a:gd name="T7" fmla="*/ 894 h 944"/>
                <a:gd name="T8" fmla="*/ 94 w 1163"/>
                <a:gd name="T9" fmla="*/ 852 h 944"/>
                <a:gd name="T10" fmla="*/ 90 w 1163"/>
                <a:gd name="T11" fmla="*/ 818 h 944"/>
                <a:gd name="T12" fmla="*/ 98 w 1163"/>
                <a:gd name="T13" fmla="*/ 783 h 944"/>
                <a:gd name="T14" fmla="*/ 122 w 1163"/>
                <a:gd name="T15" fmla="*/ 752 h 944"/>
                <a:gd name="T16" fmla="*/ 152 w 1163"/>
                <a:gd name="T17" fmla="*/ 730 h 944"/>
                <a:gd name="T18" fmla="*/ 189 w 1163"/>
                <a:gd name="T19" fmla="*/ 719 h 944"/>
                <a:gd name="T20" fmla="*/ 241 w 1163"/>
                <a:gd name="T21" fmla="*/ 720 h 944"/>
                <a:gd name="T22" fmla="*/ 275 w 1163"/>
                <a:gd name="T23" fmla="*/ 727 h 944"/>
                <a:gd name="T24" fmla="*/ 309 w 1163"/>
                <a:gd name="T25" fmla="*/ 751 h 944"/>
                <a:gd name="T26" fmla="*/ 332 w 1163"/>
                <a:gd name="T27" fmla="*/ 781 h 944"/>
                <a:gd name="T28" fmla="*/ 342 w 1163"/>
                <a:gd name="T29" fmla="*/ 812 h 944"/>
                <a:gd name="T30" fmla="*/ 340 w 1163"/>
                <a:gd name="T31" fmla="*/ 846 h 944"/>
                <a:gd name="T32" fmla="*/ 332 w 1163"/>
                <a:gd name="T33" fmla="*/ 877 h 944"/>
                <a:gd name="T34" fmla="*/ 324 w 1163"/>
                <a:gd name="T35" fmla="*/ 909 h 944"/>
                <a:gd name="T36" fmla="*/ 328 w 1163"/>
                <a:gd name="T37" fmla="*/ 939 h 944"/>
                <a:gd name="T38" fmla="*/ 520 w 1163"/>
                <a:gd name="T39" fmla="*/ 906 h 944"/>
                <a:gd name="T40" fmla="*/ 522 w 1163"/>
                <a:gd name="T41" fmla="*/ 864 h 944"/>
                <a:gd name="T42" fmla="*/ 525 w 1163"/>
                <a:gd name="T43" fmla="*/ 829 h 944"/>
                <a:gd name="T44" fmla="*/ 534 w 1163"/>
                <a:gd name="T45" fmla="*/ 799 h 944"/>
                <a:gd name="T46" fmla="*/ 551 w 1163"/>
                <a:gd name="T47" fmla="*/ 779 h 944"/>
                <a:gd name="T48" fmla="*/ 575 w 1163"/>
                <a:gd name="T49" fmla="*/ 768 h 944"/>
                <a:gd name="T50" fmla="*/ 604 w 1163"/>
                <a:gd name="T51" fmla="*/ 764 h 944"/>
                <a:gd name="T52" fmla="*/ 637 w 1163"/>
                <a:gd name="T53" fmla="*/ 766 h 944"/>
                <a:gd name="T54" fmla="*/ 667 w 1163"/>
                <a:gd name="T55" fmla="*/ 769 h 944"/>
                <a:gd name="T56" fmla="*/ 705 w 1163"/>
                <a:gd name="T57" fmla="*/ 771 h 944"/>
                <a:gd name="T58" fmla="*/ 739 w 1163"/>
                <a:gd name="T59" fmla="*/ 766 h 944"/>
                <a:gd name="T60" fmla="*/ 770 w 1163"/>
                <a:gd name="T61" fmla="*/ 754 h 944"/>
                <a:gd name="T62" fmla="*/ 793 w 1163"/>
                <a:gd name="T63" fmla="*/ 733 h 944"/>
                <a:gd name="T64" fmla="*/ 806 w 1163"/>
                <a:gd name="T65" fmla="*/ 707 h 944"/>
                <a:gd name="T66" fmla="*/ 806 w 1163"/>
                <a:gd name="T67" fmla="*/ 677 h 944"/>
                <a:gd name="T68" fmla="*/ 806 w 1163"/>
                <a:gd name="T69" fmla="*/ 644 h 944"/>
                <a:gd name="T70" fmla="*/ 813 w 1163"/>
                <a:gd name="T71" fmla="*/ 617 h 944"/>
                <a:gd name="T72" fmla="*/ 827 w 1163"/>
                <a:gd name="T73" fmla="*/ 595 h 944"/>
                <a:gd name="T74" fmla="*/ 856 w 1163"/>
                <a:gd name="T75" fmla="*/ 580 h 944"/>
                <a:gd name="T76" fmla="*/ 887 w 1163"/>
                <a:gd name="T77" fmla="*/ 571 h 944"/>
                <a:gd name="T78" fmla="*/ 924 w 1163"/>
                <a:gd name="T79" fmla="*/ 563 h 944"/>
                <a:gd name="T80" fmla="*/ 957 w 1163"/>
                <a:gd name="T81" fmla="*/ 555 h 944"/>
                <a:gd name="T82" fmla="*/ 986 w 1163"/>
                <a:gd name="T83" fmla="*/ 544 h 944"/>
                <a:gd name="T84" fmla="*/ 1007 w 1163"/>
                <a:gd name="T85" fmla="*/ 528 h 944"/>
                <a:gd name="T86" fmla="*/ 1025 w 1163"/>
                <a:gd name="T87" fmla="*/ 503 h 944"/>
                <a:gd name="T88" fmla="*/ 1034 w 1163"/>
                <a:gd name="T89" fmla="*/ 472 h 944"/>
                <a:gd name="T90" fmla="*/ 1030 w 1163"/>
                <a:gd name="T91" fmla="*/ 439 h 944"/>
                <a:gd name="T92" fmla="*/ 1020 w 1163"/>
                <a:gd name="T93" fmla="*/ 399 h 944"/>
                <a:gd name="T94" fmla="*/ 1014 w 1163"/>
                <a:gd name="T95" fmla="*/ 365 h 944"/>
                <a:gd name="T96" fmla="*/ 1016 w 1163"/>
                <a:gd name="T97" fmla="*/ 332 h 944"/>
                <a:gd name="T98" fmla="*/ 1026 w 1163"/>
                <a:gd name="T99" fmla="*/ 304 h 944"/>
                <a:gd name="T100" fmla="*/ 1043 w 1163"/>
                <a:gd name="T101" fmla="*/ 279 h 944"/>
                <a:gd name="T102" fmla="*/ 1068 w 1163"/>
                <a:gd name="T103" fmla="*/ 255 h 944"/>
                <a:gd name="T104" fmla="*/ 1097 w 1163"/>
                <a:gd name="T105" fmla="*/ 241 h 944"/>
                <a:gd name="T106" fmla="*/ 1126 w 1163"/>
                <a:gd name="T107" fmla="*/ 235 h 944"/>
                <a:gd name="T108" fmla="*/ 1162 w 1163"/>
                <a:gd name="T109" fmla="*/ 235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63" h="944">
                  <a:moveTo>
                    <a:pt x="1162" y="235"/>
                  </a:moveTo>
                  <a:lnTo>
                    <a:pt x="1162" y="0"/>
                  </a:lnTo>
                  <a:lnTo>
                    <a:pt x="0" y="0"/>
                  </a:lnTo>
                  <a:lnTo>
                    <a:pt x="1" y="943"/>
                  </a:lnTo>
                  <a:lnTo>
                    <a:pt x="104" y="943"/>
                  </a:lnTo>
                  <a:lnTo>
                    <a:pt x="109" y="925"/>
                  </a:lnTo>
                  <a:lnTo>
                    <a:pt x="109" y="912"/>
                  </a:lnTo>
                  <a:lnTo>
                    <a:pt x="106" y="894"/>
                  </a:lnTo>
                  <a:lnTo>
                    <a:pt x="100" y="875"/>
                  </a:lnTo>
                  <a:lnTo>
                    <a:pt x="94" y="852"/>
                  </a:lnTo>
                  <a:lnTo>
                    <a:pt x="91" y="834"/>
                  </a:lnTo>
                  <a:lnTo>
                    <a:pt x="90" y="818"/>
                  </a:lnTo>
                  <a:lnTo>
                    <a:pt x="93" y="800"/>
                  </a:lnTo>
                  <a:lnTo>
                    <a:pt x="98" y="783"/>
                  </a:lnTo>
                  <a:lnTo>
                    <a:pt x="109" y="766"/>
                  </a:lnTo>
                  <a:lnTo>
                    <a:pt x="122" y="752"/>
                  </a:lnTo>
                  <a:lnTo>
                    <a:pt x="136" y="739"/>
                  </a:lnTo>
                  <a:lnTo>
                    <a:pt x="152" y="730"/>
                  </a:lnTo>
                  <a:lnTo>
                    <a:pt x="171" y="722"/>
                  </a:lnTo>
                  <a:lnTo>
                    <a:pt x="189" y="719"/>
                  </a:lnTo>
                  <a:lnTo>
                    <a:pt x="213" y="718"/>
                  </a:lnTo>
                  <a:lnTo>
                    <a:pt x="241" y="720"/>
                  </a:lnTo>
                  <a:lnTo>
                    <a:pt x="259" y="722"/>
                  </a:lnTo>
                  <a:lnTo>
                    <a:pt x="275" y="727"/>
                  </a:lnTo>
                  <a:lnTo>
                    <a:pt x="290" y="736"/>
                  </a:lnTo>
                  <a:lnTo>
                    <a:pt x="309" y="751"/>
                  </a:lnTo>
                  <a:lnTo>
                    <a:pt x="321" y="765"/>
                  </a:lnTo>
                  <a:lnTo>
                    <a:pt x="332" y="781"/>
                  </a:lnTo>
                  <a:lnTo>
                    <a:pt x="338" y="797"/>
                  </a:lnTo>
                  <a:lnTo>
                    <a:pt x="342" y="812"/>
                  </a:lnTo>
                  <a:lnTo>
                    <a:pt x="342" y="829"/>
                  </a:lnTo>
                  <a:lnTo>
                    <a:pt x="340" y="846"/>
                  </a:lnTo>
                  <a:lnTo>
                    <a:pt x="336" y="862"/>
                  </a:lnTo>
                  <a:lnTo>
                    <a:pt x="332" y="877"/>
                  </a:lnTo>
                  <a:lnTo>
                    <a:pt x="327" y="893"/>
                  </a:lnTo>
                  <a:lnTo>
                    <a:pt x="324" y="909"/>
                  </a:lnTo>
                  <a:lnTo>
                    <a:pt x="324" y="923"/>
                  </a:lnTo>
                  <a:lnTo>
                    <a:pt x="328" y="939"/>
                  </a:lnTo>
                  <a:lnTo>
                    <a:pt x="522" y="939"/>
                  </a:lnTo>
                  <a:lnTo>
                    <a:pt x="520" y="906"/>
                  </a:lnTo>
                  <a:lnTo>
                    <a:pt x="522" y="882"/>
                  </a:lnTo>
                  <a:lnTo>
                    <a:pt x="522" y="864"/>
                  </a:lnTo>
                  <a:lnTo>
                    <a:pt x="523" y="847"/>
                  </a:lnTo>
                  <a:lnTo>
                    <a:pt x="525" y="829"/>
                  </a:lnTo>
                  <a:lnTo>
                    <a:pt x="529" y="811"/>
                  </a:lnTo>
                  <a:lnTo>
                    <a:pt x="534" y="799"/>
                  </a:lnTo>
                  <a:lnTo>
                    <a:pt x="541" y="788"/>
                  </a:lnTo>
                  <a:lnTo>
                    <a:pt x="551" y="779"/>
                  </a:lnTo>
                  <a:lnTo>
                    <a:pt x="562" y="772"/>
                  </a:lnTo>
                  <a:lnTo>
                    <a:pt x="575" y="768"/>
                  </a:lnTo>
                  <a:lnTo>
                    <a:pt x="591" y="765"/>
                  </a:lnTo>
                  <a:lnTo>
                    <a:pt x="604" y="764"/>
                  </a:lnTo>
                  <a:lnTo>
                    <a:pt x="621" y="764"/>
                  </a:lnTo>
                  <a:lnTo>
                    <a:pt x="637" y="766"/>
                  </a:lnTo>
                  <a:lnTo>
                    <a:pt x="650" y="768"/>
                  </a:lnTo>
                  <a:lnTo>
                    <a:pt x="667" y="769"/>
                  </a:lnTo>
                  <a:lnTo>
                    <a:pt x="685" y="771"/>
                  </a:lnTo>
                  <a:lnTo>
                    <a:pt x="705" y="771"/>
                  </a:lnTo>
                  <a:lnTo>
                    <a:pt x="722" y="769"/>
                  </a:lnTo>
                  <a:lnTo>
                    <a:pt x="739" y="766"/>
                  </a:lnTo>
                  <a:lnTo>
                    <a:pt x="757" y="761"/>
                  </a:lnTo>
                  <a:lnTo>
                    <a:pt x="770" y="754"/>
                  </a:lnTo>
                  <a:lnTo>
                    <a:pt x="784" y="745"/>
                  </a:lnTo>
                  <a:lnTo>
                    <a:pt x="793" y="733"/>
                  </a:lnTo>
                  <a:lnTo>
                    <a:pt x="802" y="720"/>
                  </a:lnTo>
                  <a:lnTo>
                    <a:pt x="806" y="707"/>
                  </a:lnTo>
                  <a:lnTo>
                    <a:pt x="808" y="692"/>
                  </a:lnTo>
                  <a:lnTo>
                    <a:pt x="806" y="677"/>
                  </a:lnTo>
                  <a:lnTo>
                    <a:pt x="805" y="661"/>
                  </a:lnTo>
                  <a:lnTo>
                    <a:pt x="806" y="644"/>
                  </a:lnTo>
                  <a:lnTo>
                    <a:pt x="809" y="631"/>
                  </a:lnTo>
                  <a:lnTo>
                    <a:pt x="813" y="617"/>
                  </a:lnTo>
                  <a:lnTo>
                    <a:pt x="819" y="604"/>
                  </a:lnTo>
                  <a:lnTo>
                    <a:pt x="827" y="595"/>
                  </a:lnTo>
                  <a:lnTo>
                    <a:pt x="840" y="586"/>
                  </a:lnTo>
                  <a:lnTo>
                    <a:pt x="856" y="580"/>
                  </a:lnTo>
                  <a:lnTo>
                    <a:pt x="872" y="575"/>
                  </a:lnTo>
                  <a:lnTo>
                    <a:pt x="887" y="571"/>
                  </a:lnTo>
                  <a:lnTo>
                    <a:pt x="903" y="567"/>
                  </a:lnTo>
                  <a:lnTo>
                    <a:pt x="924" y="563"/>
                  </a:lnTo>
                  <a:lnTo>
                    <a:pt x="940" y="560"/>
                  </a:lnTo>
                  <a:lnTo>
                    <a:pt x="957" y="555"/>
                  </a:lnTo>
                  <a:lnTo>
                    <a:pt x="972" y="550"/>
                  </a:lnTo>
                  <a:lnTo>
                    <a:pt x="986" y="544"/>
                  </a:lnTo>
                  <a:lnTo>
                    <a:pt x="997" y="536"/>
                  </a:lnTo>
                  <a:lnTo>
                    <a:pt x="1007" y="528"/>
                  </a:lnTo>
                  <a:lnTo>
                    <a:pt x="1018" y="515"/>
                  </a:lnTo>
                  <a:lnTo>
                    <a:pt x="1025" y="503"/>
                  </a:lnTo>
                  <a:lnTo>
                    <a:pt x="1031" y="489"/>
                  </a:lnTo>
                  <a:lnTo>
                    <a:pt x="1034" y="472"/>
                  </a:lnTo>
                  <a:lnTo>
                    <a:pt x="1032" y="455"/>
                  </a:lnTo>
                  <a:lnTo>
                    <a:pt x="1030" y="439"/>
                  </a:lnTo>
                  <a:lnTo>
                    <a:pt x="1025" y="420"/>
                  </a:lnTo>
                  <a:lnTo>
                    <a:pt x="1020" y="399"/>
                  </a:lnTo>
                  <a:lnTo>
                    <a:pt x="1015" y="380"/>
                  </a:lnTo>
                  <a:lnTo>
                    <a:pt x="1014" y="365"/>
                  </a:lnTo>
                  <a:lnTo>
                    <a:pt x="1014" y="351"/>
                  </a:lnTo>
                  <a:lnTo>
                    <a:pt x="1016" y="332"/>
                  </a:lnTo>
                  <a:lnTo>
                    <a:pt x="1021" y="316"/>
                  </a:lnTo>
                  <a:lnTo>
                    <a:pt x="1026" y="304"/>
                  </a:lnTo>
                  <a:lnTo>
                    <a:pt x="1033" y="292"/>
                  </a:lnTo>
                  <a:lnTo>
                    <a:pt x="1043" y="279"/>
                  </a:lnTo>
                  <a:lnTo>
                    <a:pt x="1054" y="266"/>
                  </a:lnTo>
                  <a:lnTo>
                    <a:pt x="1068" y="255"/>
                  </a:lnTo>
                  <a:lnTo>
                    <a:pt x="1083" y="246"/>
                  </a:lnTo>
                  <a:lnTo>
                    <a:pt x="1097" y="241"/>
                  </a:lnTo>
                  <a:lnTo>
                    <a:pt x="1111" y="237"/>
                  </a:lnTo>
                  <a:lnTo>
                    <a:pt x="1126" y="235"/>
                  </a:lnTo>
                  <a:lnTo>
                    <a:pt x="1144" y="235"/>
                  </a:lnTo>
                  <a:lnTo>
                    <a:pt x="1162" y="235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1652" y="1439"/>
              <a:ext cx="89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Tension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085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590800"/>
            <a:ext cx="9144000" cy="1447800"/>
          </a:xfrm>
          <a:prstGeom prst="rect">
            <a:avLst/>
          </a:prstGeom>
          <a:solidFill>
            <a:srgbClr val="F69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390525" y="228600"/>
            <a:ext cx="7000875" cy="91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Conclusion + Q&amp;A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2685871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THANK YOU!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2743200" y="4145340"/>
            <a:ext cx="3657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Eric Kacou</a:t>
            </a:r>
          </a:p>
          <a:p>
            <a:pPr algn="ctr"/>
            <a:r>
              <a:rPr lang="en-US" dirty="0" smtClean="0"/>
              <a:t>Co-Founder &amp; CEO, ESPartners</a:t>
            </a:r>
          </a:p>
          <a:p>
            <a:pPr algn="ctr"/>
            <a:r>
              <a:rPr lang="en-US" dirty="0" smtClean="0"/>
              <a:t>Cote d’Ivoire: +22559498434</a:t>
            </a:r>
          </a:p>
          <a:p>
            <a:pPr algn="ctr"/>
            <a:r>
              <a:rPr lang="en-US" dirty="0" smtClean="0"/>
              <a:t>Rwanda: </a:t>
            </a:r>
            <a:r>
              <a:rPr lang="en-US" dirty="0"/>
              <a:t>+</a:t>
            </a:r>
            <a:r>
              <a:rPr lang="en-US" dirty="0" smtClean="0"/>
              <a:t>250788303063</a:t>
            </a:r>
          </a:p>
          <a:p>
            <a:pPr algn="ctr"/>
            <a:r>
              <a:rPr lang="en-US" dirty="0" smtClean="0">
                <a:hlinkClick r:id="rId3"/>
              </a:rPr>
              <a:t>ekacou@espartners.co</a:t>
            </a:r>
            <a:r>
              <a:rPr lang="en-US" dirty="0" smtClean="0"/>
              <a:t> </a:t>
            </a:r>
            <a:endParaRPr lang="en-US" dirty="0" smtClean="0"/>
          </a:p>
          <a:p>
            <a:pPr algn="ctr"/>
            <a:r>
              <a:rPr lang="en-US" dirty="0" smtClean="0"/>
              <a:t>@</a:t>
            </a:r>
            <a:r>
              <a:rPr lang="en-US" dirty="0" err="1" smtClean="0"/>
              <a:t>eric_kacou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6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03212" y="0"/>
            <a:ext cx="8535988" cy="914400"/>
          </a:xfrm>
        </p:spPr>
        <p:txBody>
          <a:bodyPr>
            <a:normAutofit/>
          </a:bodyPr>
          <a:lstStyle/>
          <a:p>
            <a:r>
              <a:rPr lang="fr-FR" altLang="fr-FR" dirty="0" smtClean="0"/>
              <a:t>About </a:t>
            </a:r>
            <a:r>
              <a:rPr lang="fr-FR" altLang="fr-FR" dirty="0" err="1" smtClean="0"/>
              <a:t>ESPartners</a:t>
            </a:r>
            <a:endParaRPr lang="fr-FR" altLang="fr-FR" dirty="0" smtClean="0"/>
          </a:p>
          <a:p>
            <a:r>
              <a:rPr lang="fr-FR" b="0" dirty="0" smtClean="0"/>
              <a:t>Entrepreneurial Solutions for </a:t>
            </a:r>
            <a:r>
              <a:rPr lang="fr-FR" b="0" dirty="0" err="1" smtClean="0"/>
              <a:t>Prosperity</a:t>
            </a:r>
            <a:endParaRPr lang="fr-FR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152400" y="1066800"/>
            <a:ext cx="3048000" cy="5562600"/>
            <a:chOff x="152400" y="1066800"/>
            <a:chExt cx="3048000" cy="5562600"/>
          </a:xfrm>
        </p:grpSpPr>
        <p:grpSp>
          <p:nvGrpSpPr>
            <p:cNvPr id="2" name="Group 1"/>
            <p:cNvGrpSpPr/>
            <p:nvPr/>
          </p:nvGrpSpPr>
          <p:grpSpPr>
            <a:xfrm>
              <a:off x="292100" y="1600200"/>
              <a:ext cx="2755900" cy="4808243"/>
              <a:chOff x="228600" y="1223331"/>
              <a:chExt cx="2755900" cy="5858506"/>
            </a:xfrm>
          </p:grpSpPr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>
                <a:off x="228600" y="5257800"/>
                <a:ext cx="2717800" cy="1824037"/>
                <a:chOff x="6226175" y="2303463"/>
                <a:chExt cx="2717800" cy="1824037"/>
              </a:xfrm>
            </p:grpSpPr>
            <p:sp>
              <p:nvSpPr>
                <p:cNvPr id="8" name="Rectangle 9"/>
                <p:cNvSpPr>
                  <a:spLocks noChangeAspect="1" noChangeArrowheads="1"/>
                </p:cNvSpPr>
                <p:nvPr/>
              </p:nvSpPr>
              <p:spPr bwMode="gray">
                <a:xfrm>
                  <a:off x="6226175" y="2303463"/>
                  <a:ext cx="2717800" cy="423862"/>
                </a:xfrm>
                <a:prstGeom prst="rect">
                  <a:avLst/>
                </a:prstGeom>
                <a:solidFill>
                  <a:srgbClr val="BCD1C5">
                    <a:alpha val="34901"/>
                  </a:srgbClr>
                </a:solidFill>
                <a:ln w="28575">
                  <a:solidFill>
                    <a:srgbClr val="00808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/>
                  <a:r>
                    <a:rPr lang="en-US" altLang="fr-FR" sz="1500" b="1">
                      <a:solidFill>
                        <a:srgbClr val="008080"/>
                      </a:solidFill>
                      <a:latin typeface="Calibri"/>
                      <a:cs typeface="Arial" charset="0"/>
                    </a:rPr>
                    <a:t>Archimedean Leadership™</a:t>
                  </a:r>
                </a:p>
              </p:txBody>
            </p:sp>
            <p:pic>
              <p:nvPicPr>
                <p:cNvPr id="9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621463" y="2811463"/>
                  <a:ext cx="1860550" cy="13160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" name="Group 17"/>
              <p:cNvGrpSpPr>
                <a:grpSpLocks/>
              </p:cNvGrpSpPr>
              <p:nvPr/>
            </p:nvGrpSpPr>
            <p:grpSpPr bwMode="auto">
              <a:xfrm>
                <a:off x="228600" y="3200400"/>
                <a:ext cx="2755900" cy="1986287"/>
                <a:chOff x="3332163" y="2308225"/>
                <a:chExt cx="2755900" cy="1986287"/>
              </a:xfrm>
            </p:grpSpPr>
            <p:sp>
              <p:nvSpPr>
                <p:cNvPr id="13" name="Rectangle 8"/>
                <p:cNvSpPr>
                  <a:spLocks noChangeAspect="1" noChangeArrowheads="1"/>
                </p:cNvSpPr>
                <p:nvPr/>
              </p:nvSpPr>
              <p:spPr bwMode="gray">
                <a:xfrm>
                  <a:off x="3332163" y="2308225"/>
                  <a:ext cx="2755900" cy="427038"/>
                </a:xfrm>
                <a:prstGeom prst="rect">
                  <a:avLst/>
                </a:prstGeom>
                <a:solidFill>
                  <a:srgbClr val="CCFFCC"/>
                </a:solidFill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/>
                  <a:r>
                    <a:rPr lang="en-US" altLang="fr-FR" sz="1500" b="1">
                      <a:solidFill>
                        <a:srgbClr val="0C5A12"/>
                      </a:solidFill>
                      <a:latin typeface="Calibri"/>
                      <a:cs typeface="Arial" charset="0"/>
                    </a:rPr>
                    <a:t>Prosperity Ecosystem™</a:t>
                  </a:r>
                </a:p>
              </p:txBody>
            </p:sp>
            <p:pic>
              <p:nvPicPr>
                <p:cNvPr id="14" name="Picture 15" descr="CH9_Enable Prosperity Ecosystems_ESP_Visuals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636963" y="2840362"/>
                  <a:ext cx="2095500" cy="1454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6" name="Group 16"/>
              <p:cNvGrpSpPr>
                <a:grpSpLocks/>
              </p:cNvGrpSpPr>
              <p:nvPr/>
            </p:nvGrpSpPr>
            <p:grpSpPr bwMode="auto">
              <a:xfrm>
                <a:off x="228600" y="1223331"/>
                <a:ext cx="2755900" cy="1903413"/>
                <a:chOff x="349250" y="2464756"/>
                <a:chExt cx="2755900" cy="1903413"/>
              </a:xfrm>
            </p:grpSpPr>
            <p:sp>
              <p:nvSpPr>
                <p:cNvPr id="18" name="Rectangle 5"/>
                <p:cNvSpPr>
                  <a:spLocks noChangeAspect="1" noChangeArrowheads="1"/>
                </p:cNvSpPr>
                <p:nvPr/>
              </p:nvSpPr>
              <p:spPr bwMode="gray">
                <a:xfrm>
                  <a:off x="349250" y="2464756"/>
                  <a:ext cx="2755900" cy="427038"/>
                </a:xfrm>
                <a:prstGeom prst="rect">
                  <a:avLst/>
                </a:prstGeom>
                <a:solidFill>
                  <a:srgbClr val="FFFFCC"/>
                </a:solidFill>
                <a:ln w="2857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/>
                  <a:r>
                    <a:rPr lang="en-US" altLang="fr-FR" sz="1500" b="1">
                      <a:solidFill>
                        <a:srgbClr val="A35A17"/>
                      </a:solidFill>
                      <a:latin typeface="Calibri"/>
                      <a:cs typeface="Arial" charset="0"/>
                    </a:rPr>
                    <a:t>Intelligent Capital™</a:t>
                  </a:r>
                </a:p>
              </p:txBody>
            </p:sp>
            <p:pic>
              <p:nvPicPr>
                <p:cNvPr id="19" name="Picture 13" descr="CH10_Intelligent Capital_ESP.jpg"/>
                <p:cNvPicPr>
                  <a:picLocks noChangeAspect="1"/>
                </p:cNvPicPr>
                <p:nvPr/>
              </p:nvPicPr>
              <p:blipFill>
                <a:blip r:embed="rId5" cstate="print"/>
                <a:srcRect t="19206"/>
                <a:stretch>
                  <a:fillRect/>
                </a:stretch>
              </p:blipFill>
              <p:spPr bwMode="auto">
                <a:xfrm>
                  <a:off x="1079500" y="3001331"/>
                  <a:ext cx="1322388" cy="13668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36" name="Rounded Rectangle 35"/>
            <p:cNvSpPr/>
            <p:nvPr/>
          </p:nvSpPr>
          <p:spPr>
            <a:xfrm>
              <a:off x="152400" y="1295400"/>
              <a:ext cx="3048000" cy="5334000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                    </a:t>
              </a:r>
              <a:endParaRPr lang="en-GB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90600" y="1066800"/>
              <a:ext cx="1564916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What we offer</a:t>
              </a:r>
              <a:endParaRPr lang="en-GB" b="1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3581400" y="1078468"/>
            <a:ext cx="5181600" cy="5398532"/>
            <a:chOff x="3581400" y="1078468"/>
            <a:chExt cx="5181600" cy="5398532"/>
          </a:xfrm>
        </p:grpSpPr>
        <p:sp>
          <p:nvSpPr>
            <p:cNvPr id="31" name="Pentagon 17"/>
            <p:cNvSpPr/>
            <p:nvPr/>
          </p:nvSpPr>
          <p:spPr>
            <a:xfrm>
              <a:off x="3581400" y="1676400"/>
              <a:ext cx="228600" cy="4572000"/>
            </a:xfrm>
            <a:prstGeom prst="homePlate">
              <a:avLst>
                <a:gd name="adj" fmla="val 10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3" name="Group 18"/>
            <p:cNvGrpSpPr/>
            <p:nvPr/>
          </p:nvGrpSpPr>
          <p:grpSpPr>
            <a:xfrm>
              <a:off x="3886200" y="1078468"/>
              <a:ext cx="4876800" cy="5398532"/>
              <a:chOff x="4038600" y="1078468"/>
              <a:chExt cx="4876800" cy="5398532"/>
            </a:xfrm>
          </p:grpSpPr>
          <p:sp>
            <p:nvSpPr>
              <p:cNvPr id="35" name="Rounded Rectangle 19"/>
              <p:cNvSpPr/>
              <p:nvPr/>
            </p:nvSpPr>
            <p:spPr>
              <a:xfrm>
                <a:off x="4038600" y="1295400"/>
                <a:ext cx="4876800" cy="5181600"/>
              </a:xfrm>
              <a:prstGeom prst="roundRect">
                <a:avLst>
                  <a:gd name="adj" fmla="val 9625"/>
                </a:avLst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                    </a:t>
                </a:r>
                <a:endParaRPr lang="en-GB" dirty="0"/>
              </a:p>
            </p:txBody>
          </p:sp>
          <p:sp>
            <p:nvSpPr>
              <p:cNvPr id="41" name="TextBox 20"/>
              <p:cNvSpPr txBox="1"/>
              <p:nvPr/>
            </p:nvSpPr>
            <p:spPr>
              <a:xfrm>
                <a:off x="5470786" y="1078468"/>
                <a:ext cx="2115836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/>
                  <a:t>Relevant Experience</a:t>
                </a:r>
                <a:endParaRPr lang="en-GB" b="1" dirty="0"/>
              </a:p>
            </p:txBody>
          </p:sp>
          <p:pic>
            <p:nvPicPr>
              <p:cNvPr id="42" name="Picture 16" descr="DFID homepage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87850" y="2860675"/>
                <a:ext cx="1493837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17" descr="Chevron Hallmark - Human Energy™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6629400" y="3581400"/>
                <a:ext cx="2202104" cy="7948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23"/>
              <p:cNvPicPr>
                <a:picLocks noChangeAspect="1" noChangeArrowheads="1"/>
              </p:cNvPicPr>
              <p:nvPr/>
            </p:nvPicPr>
            <p:blipFill>
              <a:blip r:embed="rId9"/>
              <a:srcRect r="63812" b="-16457"/>
              <a:stretch>
                <a:fillRect/>
              </a:stretch>
            </p:blipFill>
            <p:spPr bwMode="auto">
              <a:xfrm>
                <a:off x="4387850" y="2143125"/>
                <a:ext cx="1493837" cy="488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10"/>
              <p:cNvPicPr>
                <a:picLocks noChangeAspect="1" noChangeArrowheads="1"/>
              </p:cNvPicPr>
              <p:nvPr/>
            </p:nvPicPr>
            <p:blipFill>
              <a:blip r:embed="rId10"/>
              <a:srcRect l="6007" t="15744" b="13667"/>
              <a:stretch>
                <a:fillRect/>
              </a:stretch>
            </p:blipFill>
            <p:spPr bwMode="auto">
              <a:xfrm>
                <a:off x="6265862" y="2143125"/>
                <a:ext cx="1336675" cy="438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387850" y="1479550"/>
                <a:ext cx="1493837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Picture 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343400" y="3683000"/>
                <a:ext cx="1162050" cy="644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Picture 6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6392862" y="1479550"/>
                <a:ext cx="1209675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7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704790" y="3441673"/>
                <a:ext cx="674411" cy="9397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6716712" y="2730500"/>
                <a:ext cx="617538" cy="584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5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705600" y="4591050"/>
                <a:ext cx="1235075" cy="612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27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7546975" y="2862263"/>
                <a:ext cx="1250950" cy="566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36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7658100" y="1485900"/>
                <a:ext cx="1028700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2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8217" y="4541367"/>
                <a:ext cx="2288783" cy="7164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14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4438" y="5398081"/>
                <a:ext cx="1547558" cy="1028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Picture 7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0283" y="5704797"/>
                <a:ext cx="2072176" cy="543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10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53400" y="4328857"/>
                <a:ext cx="581461" cy="1233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09843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90525" y="0"/>
            <a:ext cx="7000875" cy="914400"/>
          </a:xfrm>
        </p:spPr>
        <p:txBody>
          <a:bodyPr/>
          <a:lstStyle/>
          <a:p>
            <a:r>
              <a:rPr lang="en-US" dirty="0" smtClean="0"/>
              <a:t>ESPartners’ Experience</a:t>
            </a:r>
          </a:p>
          <a:p>
            <a:r>
              <a:rPr lang="en-US" b="0" dirty="0" smtClean="0"/>
              <a:t>We have collaborated with 15+ clients in 20+ countries</a:t>
            </a:r>
            <a:endParaRPr lang="en-US" b="0" dirty="0"/>
          </a:p>
        </p:txBody>
      </p:sp>
      <p:graphicFrame>
        <p:nvGraphicFramePr>
          <p:cNvPr id="15" name="Group 12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41168695"/>
              </p:ext>
            </p:extLst>
          </p:nvPr>
        </p:nvGraphicFramePr>
        <p:xfrm>
          <a:off x="228600" y="1014968"/>
          <a:ext cx="3122404" cy="3032125"/>
        </p:xfrm>
        <a:graphic>
          <a:graphicData uri="http://schemas.openxmlformats.org/drawingml/2006/table">
            <a:tbl>
              <a:tblPr/>
              <a:tblGrid>
                <a:gridCol w="1561202"/>
                <a:gridCol w="1561202"/>
              </a:tblGrid>
              <a:tr h="57909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Selection</a:t>
                      </a:r>
                      <a:r>
                        <a:rPr kumimoji="0" lang="fr-FR" sz="16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of </a:t>
                      </a:r>
                      <a:r>
                        <a:rPr kumimoji="0" lang="fr-FR" sz="1600" b="1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Experience</a:t>
                      </a:r>
                      <a:endParaRPr kumimoji="0" lang="fr-FR" sz="16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Sectors</a:t>
                      </a:r>
                      <a:r>
                        <a:rPr kumimoji="0" lang="fr-FR" sz="16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&amp; Clusters</a:t>
                      </a:r>
                      <a:endParaRPr kumimoji="0" lang="fr-FR" sz="16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94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530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Agri-business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Financial Services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Petro Chemical</a:t>
                      </a:r>
                      <a:endParaRPr kumimoji="0" lang="fr-F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Dried</a:t>
                      </a: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Fruits &amp; </a:t>
                      </a:r>
                      <a:r>
                        <a:rPr kumimoji="0" lang="fr-FR" sz="1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Nuts</a:t>
                      </a:r>
                      <a:endParaRPr kumimoji="0" lang="fr-F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Forestry</a:t>
                      </a: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</a:t>
                      </a:r>
                      <a:r>
                        <a:rPr kumimoji="0" lang="fr-FR" sz="1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Products</a:t>
                      </a:r>
                      <a:endParaRPr kumimoji="0" lang="fr-F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Aquaculture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Artisanal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Tourism</a:t>
                      </a:r>
                      <a:endParaRPr kumimoji="0" lang="fr-F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Pisciculture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Wealth</a:t>
                      </a: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Management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Horticulture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NTIC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Distribution</a:t>
                      </a:r>
                      <a:endParaRPr kumimoji="0" lang="fr-F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Sugar</a:t>
                      </a:r>
                      <a:endParaRPr kumimoji="0" lang="fr-F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Textile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Manufacturing</a:t>
                      </a:r>
                      <a:endParaRPr kumimoji="0" lang="fr-F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Distribution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Events &amp; Music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Group 12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34944059"/>
              </p:ext>
            </p:extLst>
          </p:nvPr>
        </p:nvGraphicFramePr>
        <p:xfrm>
          <a:off x="244475" y="4114800"/>
          <a:ext cx="3108326" cy="2628705"/>
        </p:xfrm>
        <a:graphic>
          <a:graphicData uri="http://schemas.openxmlformats.org/drawingml/2006/table">
            <a:tbl>
              <a:tblPr/>
              <a:tblGrid>
                <a:gridCol w="1554163"/>
                <a:gridCol w="1554163"/>
              </a:tblGrid>
              <a:tr h="37925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Selection</a:t>
                      </a:r>
                      <a:r>
                        <a:rPr kumimoji="0" lang="fr-FR" sz="16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of </a:t>
                      </a:r>
                      <a:r>
                        <a:rPr kumimoji="0" lang="fr-FR" sz="1600" b="1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Experience</a:t>
                      </a:r>
                      <a:r>
                        <a:rPr kumimoji="0" lang="fr-FR" sz="16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: Countries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94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305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Côte d’Ivoire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Rwanda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Burundi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Congo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Cameroon</a:t>
                      </a:r>
                      <a:endParaRPr kumimoji="0" lang="fr-F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Gabon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Mali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Angola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South Soudan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South </a:t>
                      </a:r>
                      <a:r>
                        <a:rPr kumimoji="0" lang="fr-FR" sz="1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Africa</a:t>
                      </a:r>
                      <a:endParaRPr kumimoji="0" lang="fr-F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Nigeria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Haiti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Afghanistan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Bermuda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Jamaica</a:t>
                      </a:r>
                      <a:endParaRPr kumimoji="0" lang="fr-FR" sz="12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MS PGothic" pitchFamily="34" charset="-128"/>
                        <a:cs typeface="+mn-cs"/>
                      </a:endParaRP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itchFamily="34" charset="-128"/>
                          <a:cs typeface="+mn-cs"/>
                        </a:rPr>
                        <a:t>Trinidad</a:t>
                      </a:r>
                      <a:endParaRPr kumimoji="0" lang="fr-F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Bangladesh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USA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Canada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France</a:t>
                      </a:r>
                      <a:endParaRPr kumimoji="0" lang="fr-F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8" name="Group 6"/>
          <p:cNvGrpSpPr/>
          <p:nvPr/>
        </p:nvGrpSpPr>
        <p:grpSpPr>
          <a:xfrm>
            <a:off x="3810000" y="4431268"/>
            <a:ext cx="5105400" cy="2121932"/>
            <a:chOff x="3810000" y="4431268"/>
            <a:chExt cx="5105400" cy="2121932"/>
          </a:xfrm>
        </p:grpSpPr>
        <p:grpSp>
          <p:nvGrpSpPr>
            <p:cNvPr id="39" name="Group 5"/>
            <p:cNvGrpSpPr/>
            <p:nvPr/>
          </p:nvGrpSpPr>
          <p:grpSpPr>
            <a:xfrm>
              <a:off x="3810000" y="4431268"/>
              <a:ext cx="5105400" cy="2121932"/>
              <a:chOff x="3810000" y="4431268"/>
              <a:chExt cx="5105400" cy="2121932"/>
            </a:xfrm>
          </p:grpSpPr>
          <p:sp>
            <p:nvSpPr>
              <p:cNvPr id="42" name="Rounded Rectangle 38"/>
              <p:cNvSpPr/>
              <p:nvPr/>
            </p:nvSpPr>
            <p:spPr>
              <a:xfrm>
                <a:off x="3810000" y="4618217"/>
                <a:ext cx="5105400" cy="1934983"/>
              </a:xfrm>
              <a:prstGeom prst="round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                    </a:t>
                </a:r>
                <a:endParaRPr lang="en-GB" dirty="0"/>
              </a:p>
            </p:txBody>
          </p:sp>
          <p:sp>
            <p:nvSpPr>
              <p:cNvPr id="43" name="TextBox 39"/>
              <p:cNvSpPr txBox="1"/>
              <p:nvPr/>
            </p:nvSpPr>
            <p:spPr>
              <a:xfrm>
                <a:off x="4953000" y="4431268"/>
                <a:ext cx="2950804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 smtClean="0"/>
                  <a:t>Intellectual Foundations</a:t>
                </a:r>
                <a:endParaRPr lang="en-GB" b="1" dirty="0"/>
              </a:p>
            </p:txBody>
          </p:sp>
        </p:grpSp>
        <p:pic>
          <p:nvPicPr>
            <p:cNvPr id="40" name="Picture 25" descr="ESA Cover.jpg"/>
            <p:cNvPicPr>
              <a:picLocks noChangeAspect="1" noChangeArrowheads="1"/>
            </p:cNvPicPr>
            <p:nvPr/>
          </p:nvPicPr>
          <p:blipFill>
            <a:blip r:embed="rId3" cstate="print"/>
            <a:srcRect l="16522" r="17390"/>
            <a:stretch>
              <a:fillRect/>
            </a:stretch>
          </p:blipFill>
          <p:spPr bwMode="auto">
            <a:xfrm>
              <a:off x="4495800" y="4837509"/>
              <a:ext cx="1010278" cy="1487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78996" y="4876800"/>
              <a:ext cx="1045804" cy="1489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" name="Group 9"/>
          <p:cNvGrpSpPr/>
          <p:nvPr/>
        </p:nvGrpSpPr>
        <p:grpSpPr>
          <a:xfrm>
            <a:off x="3505200" y="1082095"/>
            <a:ext cx="5410200" cy="5166305"/>
            <a:chOff x="3505200" y="1082095"/>
            <a:chExt cx="5410200" cy="5166305"/>
          </a:xfrm>
        </p:grpSpPr>
        <p:grpSp>
          <p:nvGrpSpPr>
            <p:cNvPr id="45" name="Group 3"/>
            <p:cNvGrpSpPr/>
            <p:nvPr/>
          </p:nvGrpSpPr>
          <p:grpSpPr>
            <a:xfrm>
              <a:off x="3505200" y="1310695"/>
              <a:ext cx="5410200" cy="4937705"/>
              <a:chOff x="3505200" y="1310695"/>
              <a:chExt cx="5410200" cy="4937705"/>
            </a:xfrm>
          </p:grpSpPr>
          <p:sp>
            <p:nvSpPr>
              <p:cNvPr id="51" name="Pentagon 36"/>
              <p:cNvSpPr/>
              <p:nvPr/>
            </p:nvSpPr>
            <p:spPr>
              <a:xfrm>
                <a:off x="3505200" y="1676400"/>
                <a:ext cx="228600" cy="4572000"/>
              </a:xfrm>
              <a:prstGeom prst="homePlate">
                <a:avLst>
                  <a:gd name="adj" fmla="val 10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ounded Rectangle 33"/>
              <p:cNvSpPr/>
              <p:nvPr/>
            </p:nvSpPr>
            <p:spPr>
              <a:xfrm>
                <a:off x="3810000" y="1310695"/>
                <a:ext cx="5105400" cy="3032705"/>
              </a:xfrm>
              <a:prstGeom prst="round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                    </a:t>
                </a:r>
                <a:endParaRPr lang="en-GB" dirty="0"/>
              </a:p>
            </p:txBody>
          </p:sp>
        </p:grpSp>
        <p:sp>
          <p:nvSpPr>
            <p:cNvPr id="46" name="TextBox 37"/>
            <p:cNvSpPr txBox="1"/>
            <p:nvPr/>
          </p:nvSpPr>
          <p:spPr>
            <a:xfrm>
              <a:off x="5126396" y="1082095"/>
              <a:ext cx="2265004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Selected Team</a:t>
              </a:r>
              <a:endParaRPr lang="en-GB" b="1" dirty="0"/>
            </a:p>
          </p:txBody>
        </p:sp>
        <p:pic>
          <p:nvPicPr>
            <p:cNvPr id="47" name="Picture 22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bg1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" r="3990"/>
            <a:stretch/>
          </p:blipFill>
          <p:spPr>
            <a:xfrm>
              <a:off x="4259354" y="1447616"/>
              <a:ext cx="1623421" cy="219381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48" name="TextBox 24"/>
            <p:cNvSpPr txBox="1"/>
            <p:nvPr/>
          </p:nvSpPr>
          <p:spPr>
            <a:xfrm>
              <a:off x="4267200" y="3743236"/>
              <a:ext cx="16764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Eric Kacou</a:t>
              </a:r>
            </a:p>
            <a:p>
              <a:pPr algn="ctr"/>
              <a:r>
                <a:rPr lang="en-US" sz="1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Co-founder &amp; CEO</a:t>
              </a:r>
            </a:p>
            <a:p>
              <a:pPr algn="ctr"/>
              <a:endPara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25"/>
            <p:cNvSpPr txBox="1"/>
            <p:nvPr/>
          </p:nvSpPr>
          <p:spPr>
            <a:xfrm>
              <a:off x="6705600" y="3736678"/>
              <a:ext cx="17526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Rob Henning</a:t>
              </a:r>
            </a:p>
            <a:p>
              <a:pPr algn="ctr"/>
              <a:r>
                <a:rPr lang="en-US" sz="1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Co-founder &amp; Partner</a:t>
              </a:r>
            </a:p>
            <a:p>
              <a:pPr algn="just"/>
              <a:endPara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Picture 2" descr="C:\Users\rhenning58\Documents\2015 Job Search\Headshots\ART_9822__1421099462_62.203.58.204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00" r="27999"/>
            <a:stretch/>
          </p:blipFill>
          <p:spPr bwMode="auto">
            <a:xfrm>
              <a:off x="6590628" y="1451427"/>
              <a:ext cx="1791372" cy="219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129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90525" y="0"/>
            <a:ext cx="7000875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Products and Prosperity</a:t>
            </a:r>
            <a:endParaRPr lang="en-US" dirty="0" smtClean="0"/>
          </a:p>
          <a:p>
            <a:r>
              <a:rPr lang="en-US" b="0" dirty="0" smtClean="0"/>
              <a:t>“We are what we export”</a:t>
            </a:r>
            <a:endParaRPr lang="en-US" b="0" dirty="0"/>
          </a:p>
        </p:txBody>
      </p:sp>
      <p:pic>
        <p:nvPicPr>
          <p:cNvPr id="1026" name="Picture 2" descr="C:\Users\JHKAHN\Desktop\Export Sophistication vs GDP Per Capit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" t="2626" b="8933"/>
          <a:stretch/>
        </p:blipFill>
        <p:spPr bwMode="auto">
          <a:xfrm>
            <a:off x="1665514" y="1912357"/>
            <a:ext cx="5802086" cy="398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381328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Note: </a:t>
            </a:r>
            <a:r>
              <a:rPr lang="en-US" sz="1000" dirty="0" smtClean="0">
                <a:solidFill>
                  <a:prstClr val="black"/>
                </a:solidFill>
              </a:rPr>
              <a:t>En </a:t>
            </a:r>
            <a:r>
              <a:rPr lang="en-US" sz="1000" dirty="0" err="1" smtClean="0">
                <a:solidFill>
                  <a:prstClr val="black"/>
                </a:solidFill>
              </a:rPr>
              <a:t>abcisse</a:t>
            </a:r>
            <a:r>
              <a:rPr lang="en-US" sz="1000" dirty="0" smtClean="0">
                <a:solidFill>
                  <a:prstClr val="black"/>
                </a:solidFill>
              </a:rPr>
              <a:t>, le log. du PIB </a:t>
            </a:r>
            <a:r>
              <a:rPr lang="en-US" sz="1000" dirty="0" err="1" smtClean="0">
                <a:solidFill>
                  <a:prstClr val="black"/>
                </a:solidFill>
              </a:rPr>
              <a:t>réel</a:t>
            </a:r>
            <a:r>
              <a:rPr lang="en-US" sz="1000" dirty="0" smtClean="0">
                <a:solidFill>
                  <a:prstClr val="black"/>
                </a:solidFill>
              </a:rPr>
              <a:t> per capita (PPP) et en </a:t>
            </a:r>
            <a:r>
              <a:rPr lang="en-US" sz="1000" dirty="0" err="1" smtClean="0">
                <a:solidFill>
                  <a:prstClr val="black"/>
                </a:solidFill>
              </a:rPr>
              <a:t>ordonnée</a:t>
            </a:r>
            <a:r>
              <a:rPr lang="en-US" sz="1000" dirty="0" smtClean="0">
                <a:solidFill>
                  <a:prstClr val="black"/>
                </a:solidFill>
              </a:rPr>
              <a:t> le log. de </a:t>
            </a:r>
            <a:r>
              <a:rPr lang="en-US" sz="1000" dirty="0" err="1" smtClean="0">
                <a:solidFill>
                  <a:prstClr val="black"/>
                </a:solidFill>
              </a:rPr>
              <a:t>l’indicateur</a:t>
            </a:r>
            <a:r>
              <a:rPr lang="en-US" sz="1000" dirty="0" smtClean="0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EXPY (PPP</a:t>
            </a:r>
            <a:r>
              <a:rPr lang="en-US" sz="1000" dirty="0" smtClean="0">
                <a:solidFill>
                  <a:prstClr val="black"/>
                </a:solidFill>
              </a:rPr>
              <a:t>). </a:t>
            </a:r>
            <a:r>
              <a:rPr lang="en-US" sz="1000" dirty="0">
                <a:solidFill>
                  <a:prstClr val="black"/>
                </a:solidFill>
              </a:rPr>
              <a:t>Source: </a:t>
            </a:r>
            <a:r>
              <a:rPr lang="en-US" sz="1000" dirty="0" smtClean="0">
                <a:solidFill>
                  <a:prstClr val="black"/>
                </a:solidFill>
              </a:rPr>
              <a:t>HAUSSMANN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1992" y="1182469"/>
            <a:ext cx="679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Correlation between the complexity of the export basket (Log EXPY) and per capita GDP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2675" y="5921669"/>
            <a:ext cx="2317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</a:rPr>
              <a:t>GDP per capita (log </a:t>
            </a:r>
            <a:r>
              <a:rPr lang="fr-FR" sz="1400" dirty="0" smtClean="0">
                <a:solidFill>
                  <a:prstClr val="black"/>
                </a:solidFill>
              </a:rPr>
              <a:t>GDP</a:t>
            </a:r>
            <a:r>
              <a:rPr lang="fr-FR" sz="1400" dirty="0" smtClean="0">
                <a:solidFill>
                  <a:prstClr val="black"/>
                </a:solidFill>
              </a:rPr>
              <a:t> </a:t>
            </a:r>
            <a:r>
              <a:rPr lang="fr-FR" sz="1400" dirty="0" smtClean="0">
                <a:solidFill>
                  <a:prstClr val="black"/>
                </a:solidFill>
              </a:rPr>
              <a:t>PPP)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264440" y="3755607"/>
            <a:ext cx="3359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Complexity of the export basket  (Log EXPY)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1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80999" y="0"/>
            <a:ext cx="8763001" cy="914400"/>
          </a:xfrm>
        </p:spPr>
        <p:txBody>
          <a:bodyPr>
            <a:noAutofit/>
          </a:bodyPr>
          <a:lstStyle/>
          <a:p>
            <a:r>
              <a:rPr lang="en-US" dirty="0" smtClean="0"/>
              <a:t>Transforming Potential into Prosperity</a:t>
            </a:r>
          </a:p>
          <a:p>
            <a:r>
              <a:rPr lang="en-US" altLang="en-US" b="0" dirty="0" smtClean="0"/>
              <a:t>What is the Next Stage in Suriname’s Economic Transformation</a:t>
            </a:r>
            <a:endParaRPr lang="en-US" b="0" dirty="0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139156" y="5137156"/>
            <a:ext cx="6950075" cy="1120777"/>
            <a:chOff x="1358" y="3004"/>
            <a:chExt cx="4378" cy="706"/>
          </a:xfrm>
        </p:grpSpPr>
        <p:sp>
          <p:nvSpPr>
            <p:cNvPr id="36" name="Text Box 3"/>
            <p:cNvSpPr txBox="1">
              <a:spLocks noChangeArrowheads="1"/>
            </p:cNvSpPr>
            <p:nvPr/>
          </p:nvSpPr>
          <p:spPr bwMode="auto">
            <a:xfrm>
              <a:off x="1358" y="3004"/>
              <a:ext cx="8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200"/>
                <a:t>Low</a:t>
              </a: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5068" y="3004"/>
              <a:ext cx="6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200"/>
                <a:t>High</a:t>
              </a:r>
            </a:p>
          </p:txBody>
        </p:sp>
        <p:sp>
          <p:nvSpPr>
            <p:cNvPr id="38" name="Text Box 12"/>
            <p:cNvSpPr txBox="1">
              <a:spLocks noChangeArrowheads="1"/>
            </p:cNvSpPr>
            <p:nvPr/>
          </p:nvSpPr>
          <p:spPr bwMode="auto">
            <a:xfrm>
              <a:off x="1677" y="3205"/>
              <a:ext cx="38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dirty="0"/>
                <a:t>ABILITY OF THE ECONOMY TO SUSTAIN COMPLEX RELATIONSHIPS</a:t>
              </a:r>
            </a:p>
          </p:txBody>
        </p:sp>
        <p:grpSp>
          <p:nvGrpSpPr>
            <p:cNvPr id="39" name="Group 38"/>
            <p:cNvGrpSpPr>
              <a:grpSpLocks/>
            </p:cNvGrpSpPr>
            <p:nvPr/>
          </p:nvGrpSpPr>
          <p:grpSpPr bwMode="auto">
            <a:xfrm rot="5400000">
              <a:off x="3418" y="1695"/>
              <a:ext cx="299" cy="3732"/>
              <a:chOff x="1113" y="651"/>
              <a:chExt cx="299" cy="2548"/>
            </a:xfrm>
          </p:grpSpPr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1113" y="1195"/>
                <a:ext cx="299" cy="2004"/>
              </a:xfrm>
              <a:custGeom>
                <a:avLst/>
                <a:gdLst>
                  <a:gd name="T0" fmla="*/ 0 w 299"/>
                  <a:gd name="T1" fmla="*/ 0 h 2004"/>
                  <a:gd name="T2" fmla="*/ 0 w 299"/>
                  <a:gd name="T3" fmla="*/ 2004 h 2004"/>
                  <a:gd name="T4" fmla="*/ 299 w 299"/>
                  <a:gd name="T5" fmla="*/ 2004 h 2004"/>
                  <a:gd name="T6" fmla="*/ 299 w 299"/>
                  <a:gd name="T7" fmla="*/ 1752 h 2004"/>
                  <a:gd name="T8" fmla="*/ 0 w 299"/>
                  <a:gd name="T9" fmla="*/ 0 h 2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9" h="2004">
                    <a:moveTo>
                      <a:pt x="0" y="0"/>
                    </a:moveTo>
                    <a:lnTo>
                      <a:pt x="0" y="2004"/>
                    </a:lnTo>
                    <a:lnTo>
                      <a:pt x="299" y="2004"/>
                    </a:lnTo>
                    <a:lnTo>
                      <a:pt x="299" y="17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CC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 flipH="1" flipV="1">
                <a:off x="1113" y="651"/>
                <a:ext cx="299" cy="2004"/>
              </a:xfrm>
              <a:custGeom>
                <a:avLst/>
                <a:gdLst>
                  <a:gd name="T0" fmla="*/ 0 w 299"/>
                  <a:gd name="T1" fmla="*/ 0 h 2004"/>
                  <a:gd name="T2" fmla="*/ 0 w 299"/>
                  <a:gd name="T3" fmla="*/ 2004 h 2004"/>
                  <a:gd name="T4" fmla="*/ 299 w 299"/>
                  <a:gd name="T5" fmla="*/ 2004 h 2004"/>
                  <a:gd name="T6" fmla="*/ 299 w 299"/>
                  <a:gd name="T7" fmla="*/ 1752 h 2004"/>
                  <a:gd name="T8" fmla="*/ 0 w 299"/>
                  <a:gd name="T9" fmla="*/ 0 h 2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9" h="2004">
                    <a:moveTo>
                      <a:pt x="0" y="0"/>
                    </a:moveTo>
                    <a:lnTo>
                      <a:pt x="0" y="2004"/>
                    </a:lnTo>
                    <a:lnTo>
                      <a:pt x="299" y="2004"/>
                    </a:lnTo>
                    <a:lnTo>
                      <a:pt x="299" y="17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1749" y="3472"/>
              <a:ext cx="8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200"/>
                <a:t>Physical Capital</a:t>
              </a: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4621" y="3472"/>
              <a:ext cx="74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200"/>
                <a:t>Social Capital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694781" y="1460500"/>
            <a:ext cx="5924550" cy="3621088"/>
            <a:chOff x="1708" y="688"/>
            <a:chExt cx="3732" cy="2281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708" y="688"/>
              <a:ext cx="3732" cy="2281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Arc 6"/>
            <p:cNvSpPr>
              <a:spLocks/>
            </p:cNvSpPr>
            <p:nvPr/>
          </p:nvSpPr>
          <p:spPr bwMode="auto">
            <a:xfrm>
              <a:off x="1708" y="1613"/>
              <a:ext cx="2209" cy="134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066" y="2340"/>
              <a:ext cx="884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SzTx/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Arial" charset="0"/>
                </a:rPr>
                <a:t>Exploit Raw Materials and Cheap Goods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3429" y="1520"/>
              <a:ext cx="69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Sell Products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4366" y="756"/>
              <a:ext cx="1060" cy="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SzTx/>
                <a:buFontTx/>
                <a:buNone/>
              </a:pPr>
              <a:r>
                <a:rPr lang="en-US" altLang="en-US" sz="1600">
                  <a:solidFill>
                    <a:schemeClr val="accent1"/>
                  </a:solidFill>
                  <a:latin typeface="Arial" charset="0"/>
                </a:rPr>
                <a:t>Build a platform for core processes and products</a:t>
              </a:r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 flipV="1">
              <a:off x="2986" y="1932"/>
              <a:ext cx="405" cy="2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Line 11"/>
            <p:cNvSpPr>
              <a:spLocks noChangeShapeType="1"/>
            </p:cNvSpPr>
            <p:nvPr/>
          </p:nvSpPr>
          <p:spPr bwMode="auto">
            <a:xfrm flipV="1">
              <a:off x="4081" y="1310"/>
              <a:ext cx="319" cy="1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Arc 28"/>
            <p:cNvSpPr>
              <a:spLocks/>
            </p:cNvSpPr>
            <p:nvPr/>
          </p:nvSpPr>
          <p:spPr bwMode="auto">
            <a:xfrm>
              <a:off x="1708" y="793"/>
              <a:ext cx="3552" cy="216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4769" y="1447800"/>
            <a:ext cx="2659063" cy="3662363"/>
            <a:chOff x="45" y="680"/>
            <a:chExt cx="1675" cy="2307"/>
          </a:xfrm>
        </p:grpSpPr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 rot="5400000">
              <a:off x="832" y="1698"/>
              <a:ext cx="14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/>
                <a:t>ECONOMIC LEADERSHIP</a:t>
              </a:r>
            </a:p>
          </p:txBody>
        </p: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 flipH="1">
              <a:off x="1121" y="683"/>
              <a:ext cx="299" cy="2280"/>
              <a:chOff x="1113" y="651"/>
              <a:chExt cx="299" cy="2548"/>
            </a:xfrm>
          </p:grpSpPr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113" y="1195"/>
                <a:ext cx="299" cy="2004"/>
              </a:xfrm>
              <a:custGeom>
                <a:avLst/>
                <a:gdLst>
                  <a:gd name="T0" fmla="*/ 0 w 299"/>
                  <a:gd name="T1" fmla="*/ 0 h 2004"/>
                  <a:gd name="T2" fmla="*/ 0 w 299"/>
                  <a:gd name="T3" fmla="*/ 2004 h 2004"/>
                  <a:gd name="T4" fmla="*/ 299 w 299"/>
                  <a:gd name="T5" fmla="*/ 2004 h 2004"/>
                  <a:gd name="T6" fmla="*/ 299 w 299"/>
                  <a:gd name="T7" fmla="*/ 1752 h 2004"/>
                  <a:gd name="T8" fmla="*/ 0 w 299"/>
                  <a:gd name="T9" fmla="*/ 0 h 2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9" h="2004">
                    <a:moveTo>
                      <a:pt x="0" y="0"/>
                    </a:moveTo>
                    <a:lnTo>
                      <a:pt x="0" y="2004"/>
                    </a:lnTo>
                    <a:lnTo>
                      <a:pt x="299" y="2004"/>
                    </a:lnTo>
                    <a:lnTo>
                      <a:pt x="299" y="17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CC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 flipH="1" flipV="1">
                <a:off x="1113" y="651"/>
                <a:ext cx="299" cy="2004"/>
              </a:xfrm>
              <a:custGeom>
                <a:avLst/>
                <a:gdLst>
                  <a:gd name="T0" fmla="*/ 0 w 299"/>
                  <a:gd name="T1" fmla="*/ 0 h 2004"/>
                  <a:gd name="T2" fmla="*/ 0 w 299"/>
                  <a:gd name="T3" fmla="*/ 2004 h 2004"/>
                  <a:gd name="T4" fmla="*/ 299 w 299"/>
                  <a:gd name="T5" fmla="*/ 2004 h 2004"/>
                  <a:gd name="T6" fmla="*/ 299 w 299"/>
                  <a:gd name="T7" fmla="*/ 1752 h 2004"/>
                  <a:gd name="T8" fmla="*/ 0 w 299"/>
                  <a:gd name="T9" fmla="*/ 0 h 2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9" h="2004">
                    <a:moveTo>
                      <a:pt x="0" y="0"/>
                    </a:moveTo>
                    <a:lnTo>
                      <a:pt x="0" y="2004"/>
                    </a:lnTo>
                    <a:lnTo>
                      <a:pt x="299" y="2004"/>
                    </a:lnTo>
                    <a:lnTo>
                      <a:pt x="299" y="17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5" y="1010"/>
              <a:ext cx="1106" cy="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buSzTx/>
              </a:pPr>
              <a:r>
                <a:rPr lang="en-US" altLang="en-US" sz="1200" b="0" dirty="0">
                  <a:latin typeface="Arial" charset="0"/>
                </a:rPr>
                <a:t>Choosing Customers and Markets</a:t>
              </a:r>
            </a:p>
            <a:p>
              <a:pPr>
                <a:lnSpc>
                  <a:spcPct val="100000"/>
                </a:lnSpc>
                <a:buSzTx/>
              </a:pPr>
              <a:r>
                <a:rPr lang="en-US" altLang="en-US" sz="1200" b="0" dirty="0">
                  <a:latin typeface="Arial" charset="0"/>
                </a:rPr>
                <a:t>Defining Distribution Channels</a:t>
              </a:r>
            </a:p>
            <a:p>
              <a:pPr>
                <a:lnSpc>
                  <a:spcPct val="100000"/>
                </a:lnSpc>
                <a:buSzTx/>
              </a:pPr>
              <a:r>
                <a:rPr lang="en-US" altLang="en-US" sz="1200" b="0" dirty="0">
                  <a:latin typeface="Arial" charset="0"/>
                </a:rPr>
                <a:t>Investing in Employees</a:t>
              </a:r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116" y="683"/>
              <a:ext cx="9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200"/>
                <a:t>Private Sector Leadership</a:t>
              </a: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>
              <a:off x="116" y="2679"/>
              <a:ext cx="9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200"/>
                <a:t>Government Leadership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5" y="1927"/>
              <a:ext cx="1090" cy="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buSzTx/>
              </a:pPr>
              <a:r>
                <a:rPr lang="en-US" altLang="en-US" sz="1200" b="0">
                  <a:latin typeface="Arial" charset="0"/>
                </a:rPr>
                <a:t>Stable Macroeconomic environment</a:t>
              </a:r>
            </a:p>
            <a:p>
              <a:pPr>
                <a:lnSpc>
                  <a:spcPct val="100000"/>
                </a:lnSpc>
                <a:buSzTx/>
              </a:pPr>
              <a:r>
                <a:rPr lang="en-US" altLang="en-US" sz="1200" b="0">
                  <a:latin typeface="Arial" charset="0"/>
                </a:rPr>
                <a:t>Rule of law</a:t>
              </a:r>
            </a:p>
            <a:p>
              <a:pPr>
                <a:lnSpc>
                  <a:spcPct val="100000"/>
                </a:lnSpc>
                <a:buSzTx/>
              </a:pPr>
              <a:r>
                <a:rPr lang="en-US" altLang="en-US" sz="1200" b="0">
                  <a:latin typeface="Arial" charset="0"/>
                </a:rPr>
                <a:t>Allocation of Resources</a:t>
              </a:r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 flipH="1">
              <a:off x="104" y="1816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1390" y="2808"/>
              <a:ext cx="30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35000"/>
                </a:spcBef>
                <a:buFontTx/>
                <a:buNone/>
              </a:pPr>
              <a:r>
                <a:rPr lang="en-US" altLang="en-US" sz="1200">
                  <a:latin typeface="Arial" charset="0"/>
                </a:rPr>
                <a:t>Low</a:t>
              </a:r>
            </a:p>
          </p:txBody>
        </p: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1390" y="680"/>
              <a:ext cx="33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35000"/>
                </a:spcBef>
                <a:buFontTx/>
                <a:buNone/>
              </a:pPr>
              <a:r>
                <a:rPr lang="en-US" altLang="en-US" sz="1200">
                  <a:latin typeface="Arial" charset="0"/>
                </a:rPr>
                <a:t>High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88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80999" y="0"/>
            <a:ext cx="8763001" cy="914400"/>
          </a:xfrm>
        </p:spPr>
        <p:txBody>
          <a:bodyPr>
            <a:noAutofit/>
          </a:bodyPr>
          <a:lstStyle/>
          <a:p>
            <a:r>
              <a:rPr lang="en-US" dirty="0" smtClean="0"/>
              <a:t>A Successful Metamorphosis</a:t>
            </a:r>
          </a:p>
          <a:p>
            <a:r>
              <a:rPr lang="en-US" b="0" dirty="0" smtClean="0"/>
              <a:t>The origin of Butterflies</a:t>
            </a:r>
            <a:endParaRPr lang="en-US" b="0" dirty="0"/>
          </a:p>
        </p:txBody>
      </p:sp>
      <p:pic>
        <p:nvPicPr>
          <p:cNvPr id="45" name="Picture 44" descr="ist2_1182368_isolated_caterpil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2" y="2071688"/>
            <a:ext cx="4170362" cy="31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ONPCA1W6KU5CA3JF308CAUV10DRCAVF0O7WCAX823IMCAQHKEHPCAGGKY2DCA7HVTWXCAO06HKBCALGTORQCAYSAWFOCA3UCPO2CAIL1OLPCA5KCBJRCA6KE9H0CAHDZAAQCAFMT7IECAEM7LLMCAT3K1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1908">
            <a:off x="5018088" y="1658938"/>
            <a:ext cx="4378325" cy="327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2046288"/>
            <a:ext cx="1352550" cy="271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24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80999" y="0"/>
            <a:ext cx="8763001" cy="914400"/>
          </a:xfrm>
        </p:spPr>
        <p:txBody>
          <a:bodyPr>
            <a:noAutofit/>
          </a:bodyPr>
          <a:lstStyle/>
          <a:p>
            <a:r>
              <a:rPr lang="en-US" dirty="0" smtClean="0"/>
              <a:t>From Potential to Prosperity</a:t>
            </a:r>
            <a:endParaRPr lang="en-US" dirty="0" smtClean="0"/>
          </a:p>
          <a:p>
            <a:r>
              <a:rPr lang="en-US" b="0" dirty="0" smtClean="0"/>
              <a:t>Five Imperatives for </a:t>
            </a:r>
            <a:r>
              <a:rPr lang="en-US" b="0" dirty="0" err="1" smtClean="0"/>
              <a:t>Econmic</a:t>
            </a:r>
            <a:r>
              <a:rPr lang="en-US" b="0" dirty="0" smtClean="0"/>
              <a:t> Transformation</a:t>
            </a:r>
            <a:endParaRPr lang="en-US" b="0" dirty="0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400050" y="1179512"/>
            <a:ext cx="8343900" cy="49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550" tIns="41275" rIns="82550" bIns="41275" numCol="1" anchor="t" anchorCtr="0" compatLnSpc="1">
            <a:prstTxWarp prst="textNoShape">
              <a:avLst/>
            </a:prstTxWarp>
          </a:bodyPr>
          <a:lstStyle>
            <a:lvl1pPr algn="l" defTabSz="684213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Font typeface="Wingdings" pitchFamily="2" charset="2"/>
              <a:buChar char=" 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31775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2pPr>
            <a:lvl3pPr marL="857250" indent="-2286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254125" indent="-2286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+mn-lt"/>
              </a:defRPr>
            </a:lvl4pPr>
            <a:lvl5pPr marL="1651000" indent="-2286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2108200" indent="-2286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565400" indent="-2286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022600" indent="-2286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479800" indent="-2286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defTabSz="739775">
              <a:lnSpc>
                <a:spcPct val="150000"/>
              </a:lnSpc>
              <a:spcBef>
                <a:spcPct val="60000"/>
              </a:spcBef>
              <a:spcAft>
                <a:spcPct val="80000"/>
              </a:spcAft>
              <a:buSzTx/>
              <a:buFont typeface="Wingdings" pitchFamily="2" charset="2"/>
              <a:buAutoNum type="arabicPeriod"/>
              <a:tabLst>
                <a:tab pos="4267200" algn="l"/>
              </a:tabLst>
            </a:pPr>
            <a:r>
              <a:rPr lang="en-US" altLang="en-US" sz="2400" b="1" dirty="0"/>
              <a:t>Embrace National Change</a:t>
            </a:r>
          </a:p>
          <a:p>
            <a:pPr marL="342900" indent="-342900" defTabSz="739775">
              <a:lnSpc>
                <a:spcPct val="150000"/>
              </a:lnSpc>
              <a:spcBef>
                <a:spcPct val="60000"/>
              </a:spcBef>
              <a:spcAft>
                <a:spcPct val="80000"/>
              </a:spcAft>
              <a:buSzTx/>
              <a:buFont typeface="Wingdings" pitchFamily="2" charset="2"/>
              <a:buAutoNum type="arabicPeriod"/>
              <a:tabLst>
                <a:tab pos="4267200" algn="l"/>
              </a:tabLst>
            </a:pPr>
            <a:r>
              <a:rPr lang="en-US" altLang="en-US" sz="2400" b="1" dirty="0"/>
              <a:t>Build Great Products through Clusters</a:t>
            </a:r>
          </a:p>
          <a:p>
            <a:pPr marL="342900" indent="-342900" defTabSz="739775">
              <a:lnSpc>
                <a:spcPct val="150000"/>
              </a:lnSpc>
              <a:spcBef>
                <a:spcPct val="60000"/>
              </a:spcBef>
              <a:spcAft>
                <a:spcPct val="80000"/>
              </a:spcAft>
              <a:buSzTx/>
              <a:buFont typeface="Wingdings" pitchFamily="2" charset="2"/>
              <a:buAutoNum type="arabicPeriod"/>
              <a:tabLst>
                <a:tab pos="4267200" algn="l"/>
              </a:tabLst>
            </a:pPr>
            <a:r>
              <a:rPr lang="en-US" altLang="en-US" sz="2400" b="1" dirty="0" smtClean="0"/>
              <a:t>Mind the Iceberg</a:t>
            </a:r>
          </a:p>
          <a:p>
            <a:pPr marL="342900" indent="-342900" defTabSz="739775">
              <a:lnSpc>
                <a:spcPct val="150000"/>
              </a:lnSpc>
              <a:spcBef>
                <a:spcPct val="60000"/>
              </a:spcBef>
              <a:spcAft>
                <a:spcPct val="80000"/>
              </a:spcAft>
              <a:buSzTx/>
              <a:buFont typeface="Wingdings" pitchFamily="2" charset="2"/>
              <a:buAutoNum type="arabicPeriod"/>
              <a:tabLst>
                <a:tab pos="4267200" algn="l"/>
              </a:tabLst>
            </a:pPr>
            <a:r>
              <a:rPr lang="en-US" altLang="en-US" sz="2400" b="1" dirty="0" smtClean="0"/>
              <a:t>Escape the Survival Trap</a:t>
            </a:r>
            <a:endParaRPr lang="en-US" altLang="en-US" sz="2400" b="1" dirty="0"/>
          </a:p>
          <a:p>
            <a:pPr marL="342900" indent="-342900" defTabSz="739775">
              <a:lnSpc>
                <a:spcPct val="150000"/>
              </a:lnSpc>
              <a:spcBef>
                <a:spcPct val="60000"/>
              </a:spcBef>
              <a:spcAft>
                <a:spcPct val="80000"/>
              </a:spcAft>
              <a:buSzTx/>
              <a:buFont typeface="Wingdings" pitchFamily="2" charset="2"/>
              <a:buAutoNum type="arabicPeriod"/>
              <a:tabLst>
                <a:tab pos="4267200" algn="l"/>
              </a:tabLst>
            </a:pPr>
            <a:r>
              <a:rPr lang="en-US" altLang="en-US" sz="2400" b="1" dirty="0" smtClean="0"/>
              <a:t>Collaborate </a:t>
            </a:r>
            <a:r>
              <a:rPr lang="en-US" altLang="en-US" sz="2400" b="1" dirty="0"/>
              <a:t>to Compete</a:t>
            </a:r>
          </a:p>
        </p:txBody>
      </p:sp>
    </p:spTree>
    <p:extLst>
      <p:ext uri="{BB962C8B-B14F-4D97-AF65-F5344CB8AC3E}">
        <p14:creationId xmlns:p14="http://schemas.microsoft.com/office/powerpoint/2010/main" val="241017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 txBox="1">
            <a:spLocks/>
          </p:cNvSpPr>
          <p:nvPr/>
        </p:nvSpPr>
        <p:spPr>
          <a:xfrm>
            <a:off x="457200" y="0"/>
            <a:ext cx="7000875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altLang="fr-FR" b="0" u="sng" dirty="0" smtClean="0"/>
              <a:t>Imperative 1</a:t>
            </a:r>
            <a:r>
              <a:rPr lang="en-US" altLang="fr-FR" dirty="0" smtClean="0"/>
              <a:t>—Embrace National Change</a:t>
            </a:r>
            <a:endParaRPr lang="fr-FR" altLang="fr-FR" dirty="0" smtClean="0"/>
          </a:p>
          <a:p>
            <a:pPr>
              <a:lnSpc>
                <a:spcPts val="3500"/>
              </a:lnSpc>
            </a:pPr>
            <a:r>
              <a:rPr lang="en-US" altLang="en-US" b="0" dirty="0" smtClean="0"/>
              <a:t>Rwanda Vision 2020</a:t>
            </a:r>
            <a:endParaRPr lang="fr-FR" b="0" dirty="0"/>
          </a:p>
        </p:txBody>
      </p:sp>
      <p:grpSp>
        <p:nvGrpSpPr>
          <p:cNvPr id="4" name="Groupe 3"/>
          <p:cNvGrpSpPr/>
          <p:nvPr/>
        </p:nvGrpSpPr>
        <p:grpSpPr>
          <a:xfrm>
            <a:off x="4876800" y="3152775"/>
            <a:ext cx="4267200" cy="2085975"/>
            <a:chOff x="4876800" y="3152775"/>
            <a:chExt cx="4267200" cy="2085975"/>
          </a:xfrm>
        </p:grpSpPr>
        <p:sp>
          <p:nvSpPr>
            <p:cNvPr id="60" name="Rectangle 12"/>
            <p:cNvSpPr>
              <a:spLocks noChangeArrowheads="1"/>
            </p:cNvSpPr>
            <p:nvPr/>
          </p:nvSpPr>
          <p:spPr bwMode="auto">
            <a:xfrm>
              <a:off x="4921250" y="3152775"/>
              <a:ext cx="3778250" cy="352425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 dirty="0"/>
                <a:t>Population Growth</a:t>
              </a:r>
            </a:p>
          </p:txBody>
        </p:sp>
        <p:sp>
          <p:nvSpPr>
            <p:cNvPr id="61" name="Text Box 13"/>
            <p:cNvSpPr txBox="1">
              <a:spLocks noChangeArrowheads="1"/>
            </p:cNvSpPr>
            <p:nvPr/>
          </p:nvSpPr>
          <p:spPr bwMode="auto">
            <a:xfrm>
              <a:off x="4876800" y="3571875"/>
              <a:ext cx="4267200" cy="166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>
              <a:lvl1pPr marL="225425" indent="-225425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00150" indent="-1714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484313" indent="-1698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941513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398713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855913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313113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Pct val="65000"/>
                <a:buFont typeface="Wingdings" pitchFamily="2" charset="2"/>
                <a:buChar char="l"/>
              </a:pPr>
              <a:r>
                <a:rPr lang="en-US" altLang="en-US" sz="1400" b="0" dirty="0">
                  <a:latin typeface="Arial" charset="0"/>
                  <a:cs typeface="Times New Roman" pitchFamily="18" charset="0"/>
                </a:rPr>
                <a:t>Most demographic forecasts assume a continued annual growth rate of 2.5-3% in the next 20 years</a:t>
              </a:r>
            </a:p>
            <a:p>
              <a:pPr>
                <a:lnSpc>
                  <a:spcPct val="100000"/>
                </a:lnSpc>
                <a:spcBef>
                  <a:spcPct val="50000"/>
                </a:spcBef>
                <a:buSzPct val="65000"/>
                <a:buFont typeface="Wingdings" pitchFamily="2" charset="2"/>
                <a:buChar char="l"/>
              </a:pPr>
              <a:r>
                <a:rPr lang="en-US" altLang="en-US" sz="1400" b="0" dirty="0">
                  <a:latin typeface="Arial" charset="0"/>
                  <a:cs typeface="Times New Roman" pitchFamily="18" charset="0"/>
                </a:rPr>
                <a:t>At that growth rate, Rwanda's population will double to 16 million by 2020 </a:t>
              </a:r>
              <a:endParaRPr lang="en-US" altLang="en-US" sz="1400" b="0" dirty="0">
                <a:latin typeface="Arial" charset="0"/>
              </a:endParaRPr>
            </a:p>
            <a:p>
              <a:pPr>
                <a:lnSpc>
                  <a:spcPct val="100000"/>
                </a:lnSpc>
                <a:spcBef>
                  <a:spcPct val="50000"/>
                </a:spcBef>
                <a:buSzPct val="65000"/>
                <a:buFont typeface="Wingdings" pitchFamily="2" charset="2"/>
                <a:buChar char="l"/>
              </a:pPr>
              <a:r>
                <a:rPr lang="en-US" altLang="en-US" sz="1400" b="0" dirty="0">
                  <a:latin typeface="Arial" charset="0"/>
                </a:rPr>
                <a:t>Despite possibilities to influence family planning, economic objectives should assume higher-end demographic projections</a:t>
              </a: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28575" y="1020544"/>
            <a:ext cx="4810125" cy="4062631"/>
            <a:chOff x="28575" y="1020544"/>
            <a:chExt cx="4810125" cy="4062631"/>
          </a:xfrm>
        </p:grpSpPr>
        <p:graphicFrame>
          <p:nvGraphicFramePr>
            <p:cNvPr id="5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7982585"/>
                </p:ext>
              </p:extLst>
            </p:nvPr>
          </p:nvGraphicFramePr>
          <p:xfrm>
            <a:off x="228600" y="1501775"/>
            <a:ext cx="4610100" cy="358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" name="Chart" r:id="rId4" imgW="4610100" imgH="3581400" progId="MSGraph.Chart.8">
                    <p:embed followColorScheme="full"/>
                  </p:oleObj>
                </mc:Choice>
                <mc:Fallback>
                  <p:oleObj name="Chart" r:id="rId4" imgW="4610100" imgH="358140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" y="1501775"/>
                          <a:ext cx="4610100" cy="3581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" name="Rectangle 3"/>
            <p:cNvSpPr>
              <a:spLocks noChangeArrowheads="1"/>
            </p:cNvSpPr>
            <p:nvPr/>
          </p:nvSpPr>
          <p:spPr bwMode="auto">
            <a:xfrm>
              <a:off x="849313" y="2025650"/>
              <a:ext cx="3259137" cy="264795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287338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574675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01688" indent="-112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085850" indent="-1698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5430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0002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4574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9146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SzPct val="25000"/>
                <a:buFontTx/>
                <a:buChar char=" "/>
              </a:pPr>
              <a:endParaRPr lang="fr-FR" altLang="en-US" sz="1200">
                <a:latin typeface="Arial" charset="0"/>
              </a:endParaRPr>
            </a:p>
          </p:txBody>
        </p:sp>
        <p:sp>
          <p:nvSpPr>
            <p:cNvPr id="54" name="Text Box 6"/>
            <p:cNvSpPr txBox="1">
              <a:spLocks noChangeArrowheads="1"/>
            </p:cNvSpPr>
            <p:nvPr/>
          </p:nvSpPr>
          <p:spPr bwMode="auto">
            <a:xfrm>
              <a:off x="1047750" y="1368425"/>
              <a:ext cx="34258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endParaRPr lang="en-GB" altLang="en-US" sz="1200"/>
            </a:p>
          </p:txBody>
        </p: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1558925" y="2900363"/>
              <a:ext cx="10636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200" i="1"/>
                <a:t>2000 GDP is</a:t>
              </a:r>
              <a:br>
                <a:rPr lang="en-US" altLang="en-US" sz="1200" i="1"/>
              </a:br>
              <a:r>
                <a:rPr lang="en-US" altLang="en-US" sz="1200" i="1"/>
                <a:t>  $2 Bn</a:t>
              </a:r>
            </a:p>
          </p:txBody>
        </p:sp>
        <p:sp>
          <p:nvSpPr>
            <p:cNvPr id="56" name="Text Box 8"/>
            <p:cNvSpPr txBox="1">
              <a:spLocks noChangeArrowheads="1"/>
            </p:cNvSpPr>
            <p:nvPr/>
          </p:nvSpPr>
          <p:spPr bwMode="auto">
            <a:xfrm>
              <a:off x="3119438" y="2179638"/>
              <a:ext cx="10144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200" i="1">
                  <a:solidFill>
                    <a:srgbClr val="FF0000"/>
                  </a:solidFill>
                </a:rPr>
                <a:t>2020 GDP is $14.4 Bn</a:t>
              </a:r>
            </a:p>
          </p:txBody>
        </p:sp>
        <p:sp>
          <p:nvSpPr>
            <p:cNvPr id="57" name="Text Box 9"/>
            <p:cNvSpPr txBox="1">
              <a:spLocks noChangeArrowheads="1"/>
            </p:cNvSpPr>
            <p:nvPr/>
          </p:nvSpPr>
          <p:spPr bwMode="auto">
            <a:xfrm>
              <a:off x="989014" y="1020544"/>
              <a:ext cx="29083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b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b="1" dirty="0"/>
                <a:t>Rwanda GDP Objectives 2000- 2020</a:t>
              </a:r>
            </a:p>
          </p:txBody>
        </p:sp>
        <p:sp>
          <p:nvSpPr>
            <p:cNvPr id="58" name="Rectangle 10"/>
            <p:cNvSpPr>
              <a:spLocks noChangeArrowheads="1"/>
            </p:cNvSpPr>
            <p:nvPr/>
          </p:nvSpPr>
          <p:spPr bwMode="auto">
            <a:xfrm rot="16200000">
              <a:off x="-1096962" y="2947987"/>
              <a:ext cx="2522538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200"/>
                <a:t>Rwandan Population (000)</a:t>
              </a:r>
            </a:p>
          </p:txBody>
        </p:sp>
        <p:sp>
          <p:nvSpPr>
            <p:cNvPr id="59" name="Rectangle 11"/>
            <p:cNvSpPr>
              <a:spLocks noChangeArrowheads="1"/>
            </p:cNvSpPr>
            <p:nvPr/>
          </p:nvSpPr>
          <p:spPr bwMode="auto">
            <a:xfrm>
              <a:off x="849313" y="3332163"/>
              <a:ext cx="981075" cy="1354137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6"/>
            <p:cNvSpPr>
              <a:spLocks noChangeShapeType="1"/>
            </p:cNvSpPr>
            <p:nvPr/>
          </p:nvSpPr>
          <p:spPr bwMode="auto">
            <a:xfrm flipV="1">
              <a:off x="2705100" y="2632075"/>
              <a:ext cx="3302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65" name="Oval 17"/>
            <p:cNvSpPr>
              <a:spLocks noChangeArrowheads="1"/>
            </p:cNvSpPr>
            <p:nvPr/>
          </p:nvSpPr>
          <p:spPr bwMode="auto">
            <a:xfrm>
              <a:off x="3873500" y="4448175"/>
              <a:ext cx="647700" cy="3556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6" name="Line 18"/>
            <p:cNvSpPr>
              <a:spLocks noChangeShapeType="1"/>
            </p:cNvSpPr>
            <p:nvPr/>
          </p:nvSpPr>
          <p:spPr bwMode="auto">
            <a:xfrm flipH="1" flipV="1">
              <a:off x="3594100" y="2708275"/>
              <a:ext cx="520700" cy="1752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67" name="Text Box 19"/>
            <p:cNvSpPr txBox="1">
              <a:spLocks noChangeArrowheads="1"/>
            </p:cNvSpPr>
            <p:nvPr/>
          </p:nvSpPr>
          <p:spPr bwMode="auto">
            <a:xfrm rot="4274505">
              <a:off x="3236913" y="3568700"/>
              <a:ext cx="1112837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287338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574675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01688" indent="-112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085850" indent="-1698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5430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0002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4574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9146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Pct val="25000"/>
                <a:buFontTx/>
                <a:buChar char=" "/>
              </a:pPr>
              <a:r>
                <a:rPr lang="en-US" altLang="en-US" sz="1200">
                  <a:solidFill>
                    <a:srgbClr val="FF0000"/>
                  </a:solidFill>
                  <a:latin typeface="Arial" charset="0"/>
                </a:rPr>
                <a:t>$900 per cap</a:t>
              </a:r>
            </a:p>
          </p:txBody>
        </p:sp>
        <p:sp>
          <p:nvSpPr>
            <p:cNvPr id="68" name="Text Box 20"/>
            <p:cNvSpPr txBox="1">
              <a:spLocks noChangeArrowheads="1"/>
            </p:cNvSpPr>
            <p:nvPr/>
          </p:nvSpPr>
          <p:spPr bwMode="auto">
            <a:xfrm>
              <a:off x="1814513" y="4406900"/>
              <a:ext cx="528637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287338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574675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01688" indent="-112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085850" indent="-1698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5430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0002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4574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9146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Pct val="25000"/>
                <a:buFontTx/>
                <a:buChar char=" "/>
              </a:pPr>
              <a:r>
                <a:rPr lang="en-US" altLang="en-US" sz="1200" i="1">
                  <a:latin typeface="Arial" charset="0"/>
                </a:rPr>
                <a:t>$250</a:t>
              </a:r>
            </a:p>
          </p:txBody>
        </p:sp>
        <p:sp>
          <p:nvSpPr>
            <p:cNvPr id="69" name="Text Box 21"/>
            <p:cNvSpPr txBox="1">
              <a:spLocks noChangeArrowheads="1"/>
            </p:cNvSpPr>
            <p:nvPr/>
          </p:nvSpPr>
          <p:spPr bwMode="auto">
            <a:xfrm>
              <a:off x="3897313" y="4406900"/>
              <a:ext cx="528637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287338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574675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01688" indent="-112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085850" indent="-1698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5430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0002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4574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9146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Pct val="25000"/>
                <a:buFontTx/>
                <a:buChar char=" "/>
              </a:pPr>
              <a:r>
                <a:rPr lang="en-US" altLang="en-US" sz="1200" i="1">
                  <a:solidFill>
                    <a:srgbClr val="FF0000"/>
                  </a:solidFill>
                  <a:latin typeface="Arial" charset="0"/>
                </a:rPr>
                <a:t>$900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4921250" y="1277938"/>
            <a:ext cx="3975100" cy="2324100"/>
            <a:chOff x="4921250" y="1277938"/>
            <a:chExt cx="3975100" cy="2324100"/>
          </a:xfrm>
        </p:grpSpPr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4921250" y="1770063"/>
              <a:ext cx="3975100" cy="1831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>
              <a:lvl1pPr marL="225425" indent="-225425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00150" indent="-1714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484313" indent="-1698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941513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398713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855913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313113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Pct val="65000"/>
                <a:buFont typeface="Wingdings" pitchFamily="2" charset="2"/>
                <a:buChar char="l"/>
              </a:pPr>
              <a:r>
                <a:rPr lang="en-US" altLang="en-US" sz="1400" b="0" dirty="0">
                  <a:latin typeface="Arial" charset="0"/>
                </a:rPr>
                <a:t>Rwanda’s economy will need to grow 7-fold in order to reach Vision 2020 $900 per capita income</a:t>
              </a: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4932363" y="1277938"/>
              <a:ext cx="3778250" cy="352425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1"/>
                <a:t>GDP Growth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05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6"/>
          <p:cNvSpPr>
            <a:spLocks noChangeArrowheads="1"/>
          </p:cNvSpPr>
          <p:nvPr/>
        </p:nvSpPr>
        <p:spPr bwMode="gray">
          <a:xfrm>
            <a:off x="76200" y="1863725"/>
            <a:ext cx="1452562" cy="425450"/>
          </a:xfrm>
          <a:prstGeom prst="ellipse">
            <a:avLst/>
          </a:prstGeom>
          <a:solidFill>
            <a:srgbClr val="0099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44450" rIns="0" bIns="44450" anchor="ctr"/>
          <a:lstStyle/>
          <a:p>
            <a:pPr marL="114300" indent="-114300" algn="ctr">
              <a:spcBef>
                <a:spcPct val="0"/>
              </a:spcBef>
              <a:buSzPct val="65000"/>
              <a:buFont typeface="Wingdings" pitchFamily="2" charset="2"/>
              <a:buNone/>
            </a:pPr>
            <a:r>
              <a:rPr lang="de-DE" altLang="en-US" sz="1600" b="1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gray">
          <a:xfrm>
            <a:off x="76200" y="3506788"/>
            <a:ext cx="1452562" cy="425450"/>
          </a:xfrm>
          <a:prstGeom prst="ellipse">
            <a:avLst/>
          </a:prstGeom>
          <a:solidFill>
            <a:srgbClr val="0099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44450" rIns="0" bIns="44450" anchor="ctr"/>
          <a:lstStyle/>
          <a:p>
            <a:pPr marL="114300" indent="-114300" algn="ctr">
              <a:spcBef>
                <a:spcPct val="0"/>
              </a:spcBef>
              <a:buSzPct val="65000"/>
              <a:buFont typeface="Wingdings" pitchFamily="2" charset="2"/>
              <a:buNone/>
            </a:pPr>
            <a:r>
              <a:rPr lang="de-DE" altLang="en-US" sz="1600" b="1">
                <a:solidFill>
                  <a:schemeClr val="bg1"/>
                </a:solidFill>
              </a:rPr>
              <a:t>Activities</a:t>
            </a:r>
          </a:p>
        </p:txBody>
      </p:sp>
      <p:sp>
        <p:nvSpPr>
          <p:cNvPr id="58" name="Oval 8"/>
          <p:cNvSpPr>
            <a:spLocks noChangeArrowheads="1"/>
          </p:cNvSpPr>
          <p:nvPr/>
        </p:nvSpPr>
        <p:spPr bwMode="gray">
          <a:xfrm>
            <a:off x="76200" y="4918075"/>
            <a:ext cx="1452562" cy="425450"/>
          </a:xfrm>
          <a:prstGeom prst="ellipse">
            <a:avLst/>
          </a:prstGeom>
          <a:solidFill>
            <a:srgbClr val="0099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44450" rIns="0" bIns="44450" anchor="ctr"/>
          <a:lstStyle/>
          <a:p>
            <a:pPr marL="114300" indent="-114300" algn="ctr">
              <a:spcBef>
                <a:spcPct val="0"/>
              </a:spcBef>
              <a:buSzPct val="65000"/>
              <a:buFont typeface="Wingdings" pitchFamily="2" charset="2"/>
              <a:buNone/>
            </a:pPr>
            <a:r>
              <a:rPr lang="de-DE" altLang="en-US" sz="1600" b="1">
                <a:solidFill>
                  <a:schemeClr val="bg1"/>
                </a:solidFill>
              </a:rPr>
              <a:t>Results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46225" y="1295400"/>
            <a:ext cx="2820988" cy="4281685"/>
            <a:chOff x="1546225" y="1295400"/>
            <a:chExt cx="2820988" cy="4281685"/>
          </a:xfrm>
        </p:grpSpPr>
        <p:sp>
          <p:nvSpPr>
            <p:cNvPr id="53" name="Text Box 3"/>
            <p:cNvSpPr txBox="1">
              <a:spLocks noChangeArrowheads="1"/>
            </p:cNvSpPr>
            <p:nvPr/>
          </p:nvSpPr>
          <p:spPr bwMode="gray">
            <a:xfrm>
              <a:off x="1546225" y="1295400"/>
              <a:ext cx="2794000" cy="428168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287338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574675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01688" indent="-112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085850" indent="-1698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5430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0002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4574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9146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SzPct val="25000"/>
                <a:buFontTx/>
                <a:buChar char=" "/>
              </a:pPr>
              <a:r>
                <a:rPr lang="en-US" altLang="en-US" sz="1800" b="1" i="1" dirty="0">
                  <a:solidFill>
                    <a:schemeClr val="tx2"/>
                  </a:solidFill>
                  <a:latin typeface="+mn-lt"/>
                </a:rPr>
                <a:t>Mental Models</a:t>
              </a:r>
            </a:p>
            <a:p>
              <a:pPr algn="ctr">
                <a:lnSpc>
                  <a:spcPct val="100000"/>
                </a:lnSpc>
                <a:spcBef>
                  <a:spcPct val="50000"/>
                </a:spcBef>
                <a:buSzPct val="25000"/>
                <a:buFontTx/>
                <a:buChar char=" "/>
              </a:pPr>
              <a:r>
                <a:rPr lang="en-US" altLang="en-US" sz="1600" b="1" dirty="0">
                  <a:latin typeface="+mn-lt"/>
                </a:rPr>
                <a:t>Strengthen competitiveness culture</a:t>
              </a:r>
            </a:p>
            <a:p>
              <a:pPr algn="ctr">
                <a:lnSpc>
                  <a:spcPct val="20000"/>
                </a:lnSpc>
                <a:spcBef>
                  <a:spcPct val="50000"/>
                </a:spcBef>
                <a:buSzPct val="25000"/>
                <a:buFontTx/>
                <a:buChar char=" "/>
              </a:pPr>
              <a:endParaRPr lang="de-DE" altLang="en-US" sz="1600" dirty="0">
                <a:latin typeface="+mn-lt"/>
              </a:endParaRPr>
            </a:p>
            <a:p>
              <a:pPr algn="ctr">
                <a:lnSpc>
                  <a:spcPct val="20000"/>
                </a:lnSpc>
                <a:spcBef>
                  <a:spcPct val="50000"/>
                </a:spcBef>
                <a:buSzPct val="25000"/>
                <a:buFontTx/>
                <a:buChar char=" "/>
              </a:pPr>
              <a:endParaRPr lang="de-DE" altLang="en-US" sz="1600" dirty="0">
                <a:latin typeface="+mn-lt"/>
              </a:endParaRPr>
            </a:p>
            <a:p>
              <a:pPr>
                <a:lnSpc>
                  <a:spcPct val="100000"/>
                </a:lnSpc>
                <a:spcBef>
                  <a:spcPct val="50000"/>
                </a:spcBef>
                <a:buSzPct val="65000"/>
                <a:buFontTx/>
                <a:buChar char="o"/>
              </a:pPr>
              <a:r>
                <a:rPr lang="en-US" altLang="en-US" sz="1200" dirty="0">
                  <a:latin typeface="+mn-lt"/>
                </a:rPr>
                <a:t> National, industry-wide, or firm-level surveys to understand leaders’ attitudes towards competitiveness </a:t>
              </a:r>
            </a:p>
            <a:p>
              <a:pPr>
                <a:lnSpc>
                  <a:spcPct val="100000"/>
                </a:lnSpc>
                <a:spcBef>
                  <a:spcPct val="50000"/>
                </a:spcBef>
                <a:buSzPct val="65000"/>
                <a:buFontTx/>
                <a:buChar char="o"/>
              </a:pPr>
              <a:r>
                <a:rPr lang="en-US" altLang="en-US" sz="1200" dirty="0">
                  <a:latin typeface="+mn-lt"/>
                </a:rPr>
                <a:t> Communication campaign to </a:t>
              </a:r>
              <a:br>
                <a:rPr lang="en-US" altLang="en-US" sz="1200" dirty="0">
                  <a:latin typeface="+mn-lt"/>
                </a:rPr>
              </a:br>
              <a:r>
                <a:rPr lang="en-US" altLang="en-US" sz="1200" dirty="0">
                  <a:latin typeface="+mn-lt"/>
                </a:rPr>
                <a:t>address leaders’ attitudes about competitiveness-</a:t>
              </a:r>
              <a:r>
                <a:rPr lang="en-US" altLang="en-US" sz="1200" b="0" dirty="0">
                  <a:latin typeface="+mn-lt"/>
                </a:rPr>
                <a:t>includes seminars, workshops, presentations, books &amp; articles, lectures</a:t>
              </a:r>
            </a:p>
            <a:p>
              <a:pPr>
                <a:lnSpc>
                  <a:spcPct val="100000"/>
                </a:lnSpc>
                <a:spcBef>
                  <a:spcPct val="50000"/>
                </a:spcBef>
                <a:buSzPct val="65000"/>
                <a:buFontTx/>
                <a:buChar char="o"/>
              </a:pPr>
              <a:endParaRPr lang="en-US" altLang="en-US" sz="1200" b="0" dirty="0" smtClean="0">
                <a:latin typeface="+mn-lt"/>
              </a:endParaRPr>
            </a:p>
            <a:p>
              <a:pPr>
                <a:lnSpc>
                  <a:spcPct val="100000"/>
                </a:lnSpc>
                <a:spcBef>
                  <a:spcPct val="50000"/>
                </a:spcBef>
                <a:buSzPct val="65000"/>
                <a:buFontTx/>
                <a:buChar char="o"/>
              </a:pPr>
              <a:endParaRPr lang="en-US" altLang="en-US" sz="1200" b="0" dirty="0">
                <a:latin typeface="+mn-lt"/>
              </a:endParaRPr>
            </a:p>
            <a:p>
              <a:pPr>
                <a:lnSpc>
                  <a:spcPct val="100000"/>
                </a:lnSpc>
                <a:spcBef>
                  <a:spcPct val="50000"/>
                </a:spcBef>
                <a:buSzPct val="65000"/>
                <a:buFontTx/>
                <a:buChar char="o"/>
              </a:pPr>
              <a:r>
                <a:rPr lang="en-US" altLang="en-US" sz="1200" dirty="0">
                  <a:latin typeface="+mn-lt"/>
                </a:rPr>
                <a:t> Shared competitive mindsets and sound macroeconomic environment</a:t>
              </a:r>
            </a:p>
            <a:p>
              <a:pPr>
                <a:lnSpc>
                  <a:spcPct val="100000"/>
                </a:lnSpc>
                <a:spcBef>
                  <a:spcPct val="50000"/>
                </a:spcBef>
                <a:buSzPct val="65000"/>
                <a:buFontTx/>
                <a:buChar char="o"/>
              </a:pPr>
              <a:endParaRPr lang="en-US" altLang="en-US" sz="1200" dirty="0">
                <a:latin typeface="+mn-lt"/>
              </a:endParaRPr>
            </a:p>
          </p:txBody>
        </p:sp>
        <p:sp>
          <p:nvSpPr>
            <p:cNvPr id="54" name="Line 4"/>
            <p:cNvSpPr>
              <a:spLocks noChangeShapeType="1"/>
            </p:cNvSpPr>
            <p:nvPr/>
          </p:nvSpPr>
          <p:spPr bwMode="gray">
            <a:xfrm>
              <a:off x="1547813" y="2609850"/>
              <a:ext cx="2806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9" name="Line 9"/>
            <p:cNvSpPr>
              <a:spLocks noChangeShapeType="1"/>
            </p:cNvSpPr>
            <p:nvPr/>
          </p:nvSpPr>
          <p:spPr bwMode="gray">
            <a:xfrm>
              <a:off x="1560513" y="4705350"/>
              <a:ext cx="2806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953125" y="1270000"/>
            <a:ext cx="2833688" cy="4324350"/>
            <a:chOff x="5953125" y="1270000"/>
            <a:chExt cx="2833688" cy="4324350"/>
          </a:xfrm>
        </p:grpSpPr>
        <p:sp>
          <p:nvSpPr>
            <p:cNvPr id="52" name="Text Box 2"/>
            <p:cNvSpPr txBox="1">
              <a:spLocks noChangeArrowheads="1"/>
            </p:cNvSpPr>
            <p:nvPr/>
          </p:nvSpPr>
          <p:spPr bwMode="gray">
            <a:xfrm>
              <a:off x="5953125" y="1270000"/>
              <a:ext cx="2832100" cy="4324350"/>
            </a:xfrm>
            <a:prstGeom prst="rect">
              <a:avLst/>
            </a:prstGeom>
            <a:solidFill>
              <a:srgbClr val="ECF1F4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287338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574675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01688" indent="-112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085850" indent="-1698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5430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0002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4574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9146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SzPct val="25000"/>
                <a:buFontTx/>
                <a:buChar char=" "/>
              </a:pPr>
              <a:r>
                <a:rPr lang="en-US" altLang="en-US" sz="1800" b="1" i="1" dirty="0" smtClean="0">
                  <a:solidFill>
                    <a:schemeClr val="tx2"/>
                  </a:solidFill>
                  <a:latin typeface="+mn-lt"/>
                </a:rPr>
                <a:t>Cluster </a:t>
              </a:r>
              <a:r>
                <a:rPr lang="en-US" altLang="en-US" sz="1800" b="1" i="1" dirty="0">
                  <a:solidFill>
                    <a:schemeClr val="tx2"/>
                  </a:solidFill>
                  <a:latin typeface="+mn-lt"/>
                </a:rPr>
                <a:t>Strategies</a:t>
              </a:r>
            </a:p>
            <a:p>
              <a:pPr algn="ctr">
                <a:lnSpc>
                  <a:spcPct val="100000"/>
                </a:lnSpc>
                <a:spcBef>
                  <a:spcPct val="50000"/>
                </a:spcBef>
                <a:buSzPct val="25000"/>
                <a:buFontTx/>
                <a:buChar char=" "/>
              </a:pPr>
              <a:r>
                <a:rPr lang="en-US" altLang="en-US" sz="1600" b="1" dirty="0">
                  <a:latin typeface="+mn-lt"/>
                </a:rPr>
                <a:t>Build competitiveness of key industries / clusters</a:t>
              </a:r>
            </a:p>
            <a:p>
              <a:pPr algn="ctr">
                <a:lnSpc>
                  <a:spcPct val="100000"/>
                </a:lnSpc>
                <a:spcBef>
                  <a:spcPct val="50000"/>
                </a:spcBef>
                <a:buSzPct val="25000"/>
                <a:buFontTx/>
                <a:buChar char=" "/>
              </a:pPr>
              <a:endParaRPr lang="en-US" altLang="en-US" sz="1800" dirty="0">
                <a:latin typeface="+mn-lt"/>
              </a:endParaRPr>
            </a:p>
            <a:p>
              <a:pPr algn="ctr">
                <a:lnSpc>
                  <a:spcPct val="100000"/>
                </a:lnSpc>
                <a:spcBef>
                  <a:spcPct val="50000"/>
                </a:spcBef>
                <a:buSzPct val="25000"/>
                <a:buFontTx/>
                <a:buChar char=" "/>
              </a:pPr>
              <a:endParaRPr lang="en-US" altLang="en-US" sz="1200" dirty="0">
                <a:latin typeface="+mn-lt"/>
              </a:endParaRPr>
            </a:p>
            <a:p>
              <a:pPr algn="r">
                <a:lnSpc>
                  <a:spcPct val="100000"/>
                </a:lnSpc>
                <a:spcBef>
                  <a:spcPct val="50000"/>
                </a:spcBef>
                <a:buSzPct val="65000"/>
                <a:buFontTx/>
                <a:buChar char="o"/>
              </a:pPr>
              <a:r>
                <a:rPr lang="en-US" altLang="en-US" sz="1200" dirty="0">
                  <a:latin typeface="+mn-lt"/>
                </a:rPr>
                <a:t> Identify key industries / clusters </a:t>
              </a:r>
            </a:p>
            <a:p>
              <a:pPr algn="r">
                <a:lnSpc>
                  <a:spcPct val="100000"/>
                </a:lnSpc>
                <a:spcBef>
                  <a:spcPct val="50000"/>
                </a:spcBef>
                <a:buSzPct val="65000"/>
                <a:buFontTx/>
                <a:buChar char="o"/>
              </a:pPr>
              <a:r>
                <a:rPr lang="en-US" altLang="en-US" sz="1200" dirty="0">
                  <a:latin typeface="+mn-lt"/>
                </a:rPr>
                <a:t> Apply 5-step process to develop cluster strategies and plans</a:t>
              </a:r>
            </a:p>
            <a:p>
              <a:pPr algn="r">
                <a:lnSpc>
                  <a:spcPct val="100000"/>
                </a:lnSpc>
                <a:spcBef>
                  <a:spcPct val="50000"/>
                </a:spcBef>
                <a:buSzPct val="65000"/>
                <a:buFontTx/>
                <a:buChar char="o"/>
              </a:pPr>
              <a:r>
                <a:rPr lang="en-US" altLang="en-US" sz="1200" dirty="0">
                  <a:latin typeface="+mn-lt"/>
                </a:rPr>
                <a:t> Quantify costs and returns of competitiveness strategies</a:t>
              </a:r>
            </a:p>
            <a:p>
              <a:pPr algn="r">
                <a:lnSpc>
                  <a:spcPct val="100000"/>
                </a:lnSpc>
                <a:spcBef>
                  <a:spcPct val="50000"/>
                </a:spcBef>
                <a:buSzPct val="65000"/>
                <a:buFontTx/>
                <a:buChar char="o"/>
              </a:pPr>
              <a:r>
                <a:rPr lang="en-US" altLang="en-US" sz="1200" dirty="0">
                  <a:latin typeface="+mn-lt"/>
                </a:rPr>
                <a:t> Draw operating plans and assist implementation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buSzPct val="25000"/>
                <a:buFontTx/>
                <a:buChar char=" "/>
              </a:pPr>
              <a:endParaRPr lang="en-US" altLang="en-US" sz="1200" dirty="0">
                <a:latin typeface="+mn-lt"/>
              </a:endParaRPr>
            </a:p>
            <a:p>
              <a:pPr>
                <a:lnSpc>
                  <a:spcPct val="100000"/>
                </a:lnSpc>
                <a:spcBef>
                  <a:spcPct val="50000"/>
                </a:spcBef>
                <a:buSzPct val="65000"/>
                <a:buFontTx/>
                <a:buChar char="o"/>
              </a:pPr>
              <a:r>
                <a:rPr lang="en-US" altLang="en-US" sz="1200" dirty="0">
                  <a:latin typeface="+mn-lt"/>
                </a:rPr>
                <a:t> Transform domestic economy’s performance by building the competitiveness of wealth-creating Industries / clusters</a:t>
              </a:r>
            </a:p>
          </p:txBody>
        </p:sp>
        <p:sp>
          <p:nvSpPr>
            <p:cNvPr id="55" name="Line 5"/>
            <p:cNvSpPr>
              <a:spLocks noChangeShapeType="1"/>
            </p:cNvSpPr>
            <p:nvPr/>
          </p:nvSpPr>
          <p:spPr bwMode="gray">
            <a:xfrm>
              <a:off x="5967413" y="2673350"/>
              <a:ext cx="2806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0" name="Line 10"/>
            <p:cNvSpPr>
              <a:spLocks noChangeShapeType="1"/>
            </p:cNvSpPr>
            <p:nvPr/>
          </p:nvSpPr>
          <p:spPr bwMode="gray">
            <a:xfrm>
              <a:off x="5980113" y="4705350"/>
              <a:ext cx="2806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98913" y="1752601"/>
            <a:ext cx="2192337" cy="2965450"/>
            <a:chOff x="3998913" y="1752601"/>
            <a:chExt cx="2192337" cy="2965450"/>
          </a:xfrm>
        </p:grpSpPr>
        <p:sp>
          <p:nvSpPr>
            <p:cNvPr id="62" name="AutoShape 13"/>
            <p:cNvSpPr>
              <a:spLocks noChangeArrowheads="1"/>
            </p:cNvSpPr>
            <p:nvPr/>
          </p:nvSpPr>
          <p:spPr bwMode="gray">
            <a:xfrm>
              <a:off x="3998913" y="1752601"/>
              <a:ext cx="2192337" cy="2965450"/>
            </a:xfrm>
            <a:prstGeom prst="leftRightArrowCallout">
              <a:avLst>
                <a:gd name="adj1" fmla="val 31951"/>
                <a:gd name="adj2" fmla="val 31951"/>
                <a:gd name="adj3" fmla="val 12500"/>
                <a:gd name="adj4" fmla="val 56952"/>
              </a:avLst>
            </a:prstGeom>
            <a:solidFill>
              <a:schemeClr val="bg1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 i="1" dirty="0">
                  <a:solidFill>
                    <a:schemeClr val="tx2"/>
                  </a:solidFill>
                </a:rPr>
                <a:t>Public-Private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 i="1" dirty="0">
                  <a:solidFill>
                    <a:schemeClr val="tx2"/>
                  </a:solidFill>
                </a:rPr>
                <a:t>Partnership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1000" i="1" dirty="0">
                <a:solidFill>
                  <a:schemeClr val="tx2"/>
                </a:solidFill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200" b="1" i="1" dirty="0"/>
                <a:t>Enterprise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200" b="1" i="1" dirty="0"/>
                <a:t>Development</a:t>
              </a:r>
            </a:p>
            <a:p>
              <a:pPr algn="ctr">
                <a:lnSpc>
                  <a:spcPct val="2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1200" dirty="0">
                <a:solidFill>
                  <a:schemeClr val="tx2"/>
                </a:solidFill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050" dirty="0"/>
                <a:t>Build companies’ internal capacity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1000" dirty="0"/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1200" i="1" dirty="0"/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200" b="1" i="1" dirty="0"/>
                <a:t>Government Support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050" dirty="0"/>
                <a:t>Strengthen enabling environment for private enterprise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1200" i="1" dirty="0">
                <a:solidFill>
                  <a:schemeClr val="tx2"/>
                </a:solidFill>
              </a:endParaRPr>
            </a:p>
            <a:p>
              <a:pPr algn="ctr">
                <a:lnSpc>
                  <a:spcPct val="3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1000" dirty="0"/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1000" b="0" i="1" dirty="0"/>
            </a:p>
          </p:txBody>
        </p:sp>
        <p:sp>
          <p:nvSpPr>
            <p:cNvPr id="61" name="Line 12"/>
            <p:cNvSpPr>
              <a:spLocks noChangeShapeType="1"/>
            </p:cNvSpPr>
            <p:nvPr/>
          </p:nvSpPr>
          <p:spPr bwMode="gray">
            <a:xfrm>
              <a:off x="4379913" y="3295650"/>
              <a:ext cx="1562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endParaRPr lang="en-US"/>
            </a:p>
          </p:txBody>
        </p:sp>
      </p:grpSp>
      <p:sp>
        <p:nvSpPr>
          <p:cNvPr id="63" name="Text Placeholder 1"/>
          <p:cNvSpPr txBox="1">
            <a:spLocks/>
          </p:cNvSpPr>
          <p:nvPr/>
        </p:nvSpPr>
        <p:spPr>
          <a:xfrm>
            <a:off x="457200" y="0"/>
            <a:ext cx="7000875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altLang="fr-FR" b="0" u="sng" dirty="0" smtClean="0"/>
              <a:t>Imperative 1</a:t>
            </a:r>
            <a:r>
              <a:rPr lang="en-US" altLang="fr-FR" dirty="0" smtClean="0"/>
              <a:t>—Embrace National Change</a:t>
            </a:r>
            <a:endParaRPr lang="fr-FR" altLang="fr-FR" dirty="0" smtClean="0"/>
          </a:p>
          <a:p>
            <a:pPr>
              <a:lnSpc>
                <a:spcPts val="3500"/>
              </a:lnSpc>
            </a:pPr>
            <a:r>
              <a:rPr lang="en-US" b="0" dirty="0" smtClean="0"/>
              <a:t>Mindsets, Clusters and Partnership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32205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heme/theme1.xml><?xml version="1.0" encoding="utf-8"?>
<a:theme xmlns:a="http://schemas.openxmlformats.org/drawingml/2006/main" name="1_Custom Design">
  <a:themeElements>
    <a:clrScheme name="ESPartners">
      <a:dk1>
        <a:sysClr val="windowText" lastClr="000000"/>
      </a:dk1>
      <a:lt1>
        <a:sysClr val="window" lastClr="FFFFFF"/>
      </a:lt1>
      <a:dk2>
        <a:srgbClr val="283138"/>
      </a:dk2>
      <a:lt2>
        <a:srgbClr val="F69008"/>
      </a:lt2>
      <a:accent1>
        <a:srgbClr val="595959"/>
      </a:accent1>
      <a:accent2>
        <a:srgbClr val="0C0C0C"/>
      </a:accent2>
      <a:accent3>
        <a:srgbClr val="BFBFBF"/>
      </a:accent3>
      <a:accent4>
        <a:srgbClr val="7F7F7F"/>
      </a:accent4>
      <a:accent5>
        <a:srgbClr val="9DADB9"/>
      </a:accent5>
      <a:accent6>
        <a:srgbClr val="484848"/>
      </a:accent6>
      <a:hlink>
        <a:srgbClr val="6187E3"/>
      </a:hlink>
      <a:folHlink>
        <a:srgbClr val="2456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7273</TotalTime>
  <Words>1154</Words>
  <Application>Microsoft Office PowerPoint</Application>
  <PresentationFormat>Affichage à l'écran (4:3)</PresentationFormat>
  <Paragraphs>282</Paragraphs>
  <Slides>19</Slides>
  <Notes>19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MS PGothic</vt:lpstr>
      <vt:lpstr>MS PGothic</vt:lpstr>
      <vt:lpstr>Arial</vt:lpstr>
      <vt:lpstr>Calibri</vt:lpstr>
      <vt:lpstr>Times New Roman</vt:lpstr>
      <vt:lpstr>Wingdings</vt:lpstr>
      <vt:lpstr>1_Custom Design</vt:lpstr>
      <vt:lpstr>Chart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JHKAHN</dc:creator>
  <cp:lastModifiedBy>Eric Kacou</cp:lastModifiedBy>
  <cp:revision>326</cp:revision>
  <cp:lastPrinted>2014-08-13T09:31:35Z</cp:lastPrinted>
  <dcterms:created xsi:type="dcterms:W3CDTF">2014-05-19T20:37:38Z</dcterms:created>
  <dcterms:modified xsi:type="dcterms:W3CDTF">2015-03-12T11:10:42Z</dcterms:modified>
</cp:coreProperties>
</file>