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7" r:id="rId3"/>
    <p:sldId id="258" r:id="rId4"/>
    <p:sldId id="406" r:id="rId5"/>
    <p:sldId id="408" r:id="rId6"/>
    <p:sldId id="409" r:id="rId7"/>
    <p:sldId id="259" r:id="rId8"/>
    <p:sldId id="389" r:id="rId9"/>
    <p:sldId id="399" r:id="rId10"/>
    <p:sldId id="390" r:id="rId11"/>
    <p:sldId id="398" r:id="rId12"/>
    <p:sldId id="402" r:id="rId13"/>
    <p:sldId id="404" r:id="rId14"/>
    <p:sldId id="388" r:id="rId15"/>
    <p:sldId id="397" r:id="rId16"/>
    <p:sldId id="266" r:id="rId17"/>
    <p:sldId id="401" r:id="rId18"/>
    <p:sldId id="411" r:id="rId19"/>
    <p:sldId id="26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9900"/>
    <a:srgbClr val="FFC611"/>
    <a:srgbClr val="FFFF66"/>
    <a:srgbClr val="FF9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>
        <p:scale>
          <a:sx n="80" d="100"/>
          <a:sy n="80" d="100"/>
        </p:scale>
        <p:origin x="-1550" y="-1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F14B04-5DE6-4D4E-A026-39A1039259D5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8E21F0F-786E-464B-B943-A4C230EBB880}">
      <dgm:prSet phldrT="[Text]"/>
      <dgm:spPr/>
      <dgm:t>
        <a:bodyPr/>
        <a:lstStyle/>
        <a:p>
          <a:r>
            <a:rPr lang="nl-NL" b="1" dirty="0" smtClean="0">
              <a:solidFill>
                <a:schemeClr val="bg1">
                  <a:lumMod val="75000"/>
                </a:schemeClr>
              </a:solidFill>
            </a:rPr>
            <a:t>Steenslag en zand</a:t>
          </a:r>
          <a:endParaRPr lang="nl-NL" b="1" dirty="0">
            <a:solidFill>
              <a:schemeClr val="bg1">
                <a:lumMod val="75000"/>
              </a:schemeClr>
            </a:solidFill>
          </a:endParaRPr>
        </a:p>
      </dgm:t>
    </dgm:pt>
    <dgm:pt modelId="{09223769-DECF-4CC8-B834-925D7B163FEA}" type="parTrans" cxnId="{9F15DFC3-9422-4CA2-99B2-31A434C428B3}">
      <dgm:prSet/>
      <dgm:spPr/>
      <dgm:t>
        <a:bodyPr/>
        <a:lstStyle/>
        <a:p>
          <a:endParaRPr lang="nl-NL"/>
        </a:p>
      </dgm:t>
    </dgm:pt>
    <dgm:pt modelId="{263B26CF-58CA-4DED-86EC-B3EEDA962EB2}" type="sibTrans" cxnId="{9F15DFC3-9422-4CA2-99B2-31A434C428B3}">
      <dgm:prSet/>
      <dgm:spPr/>
      <dgm:t>
        <a:bodyPr/>
        <a:lstStyle/>
        <a:p>
          <a:endParaRPr lang="nl-NL"/>
        </a:p>
      </dgm:t>
    </dgm:pt>
    <dgm:pt modelId="{99136B6A-E5BB-4F30-B108-2E842072B26D}">
      <dgm:prSet phldrT="[Text]"/>
      <dgm:spPr/>
      <dgm:t>
        <a:bodyPr/>
        <a:lstStyle/>
        <a:p>
          <a:r>
            <a:rPr lang="nl-NL" b="1" dirty="0" smtClean="0">
              <a:solidFill>
                <a:srgbClr val="FFCC00"/>
              </a:solidFill>
            </a:rPr>
            <a:t>Goud</a:t>
          </a:r>
          <a:endParaRPr lang="nl-NL" b="1" dirty="0">
            <a:solidFill>
              <a:srgbClr val="FFCC00"/>
            </a:solidFill>
          </a:endParaRPr>
        </a:p>
      </dgm:t>
    </dgm:pt>
    <dgm:pt modelId="{857C66E9-73B0-4566-BA68-7C41E543C993}" type="parTrans" cxnId="{5141EBAD-2E64-45E5-A559-D4EAD2EFA5A0}">
      <dgm:prSet/>
      <dgm:spPr/>
      <dgm:t>
        <a:bodyPr/>
        <a:lstStyle/>
        <a:p>
          <a:endParaRPr lang="nl-NL"/>
        </a:p>
      </dgm:t>
    </dgm:pt>
    <dgm:pt modelId="{D3F52E54-64CE-4A0F-8522-A39379BF0A01}" type="sibTrans" cxnId="{5141EBAD-2E64-45E5-A559-D4EAD2EFA5A0}">
      <dgm:prSet/>
      <dgm:spPr/>
      <dgm:t>
        <a:bodyPr/>
        <a:lstStyle/>
        <a:p>
          <a:endParaRPr lang="nl-NL"/>
        </a:p>
      </dgm:t>
    </dgm:pt>
    <dgm:pt modelId="{8DBCFEED-3546-4D18-8E17-6F6F314BEAE8}">
      <dgm:prSet phldrT="[Text]"/>
      <dgm:spPr/>
      <dgm:t>
        <a:bodyPr/>
        <a:lstStyle/>
        <a:p>
          <a:r>
            <a:rPr lang="nl-NL" b="1" dirty="0" smtClean="0">
              <a:solidFill>
                <a:schemeClr val="bg1"/>
              </a:solidFill>
            </a:rPr>
            <a:t>Natuursteen</a:t>
          </a:r>
          <a:endParaRPr lang="nl-NL" b="1" dirty="0">
            <a:solidFill>
              <a:schemeClr val="bg1"/>
            </a:solidFill>
          </a:endParaRPr>
        </a:p>
      </dgm:t>
    </dgm:pt>
    <dgm:pt modelId="{E16A97E7-F673-4F6C-A4DD-7B47E8B6AB67}" type="parTrans" cxnId="{E8D19384-D1F3-4C50-8871-EF0563867C3E}">
      <dgm:prSet/>
      <dgm:spPr/>
      <dgm:t>
        <a:bodyPr/>
        <a:lstStyle/>
        <a:p>
          <a:endParaRPr lang="nl-NL"/>
        </a:p>
      </dgm:t>
    </dgm:pt>
    <dgm:pt modelId="{395C21BB-FF08-41B7-BD6E-92433D9CFB46}" type="sibTrans" cxnId="{E8D19384-D1F3-4C50-8871-EF0563867C3E}">
      <dgm:prSet/>
      <dgm:spPr/>
      <dgm:t>
        <a:bodyPr/>
        <a:lstStyle/>
        <a:p>
          <a:endParaRPr lang="nl-NL"/>
        </a:p>
      </dgm:t>
    </dgm:pt>
    <dgm:pt modelId="{0B2DF0B4-BEB3-406F-9374-0912415A0BC7}" type="pres">
      <dgm:prSet presAssocID="{FFF14B04-5DE6-4D4E-A026-39A1039259D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2146F71-5277-4774-808A-928ECDD9355D}" type="pres">
      <dgm:prSet presAssocID="{58E21F0F-786E-464B-B943-A4C230EBB880}" presName="comp" presStyleCnt="0"/>
      <dgm:spPr/>
    </dgm:pt>
    <dgm:pt modelId="{0C316667-06D4-4800-B90A-3FB78B0A9601}" type="pres">
      <dgm:prSet presAssocID="{58E21F0F-786E-464B-B943-A4C230EBB880}" presName="box" presStyleLbl="node1" presStyleIdx="0" presStyleCnt="3" custLinFactNeighborX="-13725" custLinFactNeighborY="-21538"/>
      <dgm:spPr/>
      <dgm:t>
        <a:bodyPr/>
        <a:lstStyle/>
        <a:p>
          <a:endParaRPr lang="nl-NL"/>
        </a:p>
      </dgm:t>
    </dgm:pt>
    <dgm:pt modelId="{DF44A5C9-7B0E-46C5-8EE2-6B2A752E701C}" type="pres">
      <dgm:prSet presAssocID="{58E21F0F-786E-464B-B943-A4C230EBB880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E5967679-7CC5-4A2B-9B4F-157C6FBF2D48}" type="pres">
      <dgm:prSet presAssocID="{58E21F0F-786E-464B-B943-A4C230EBB88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A6B59BE-30DC-4A02-85CB-0406DA66605F}" type="pres">
      <dgm:prSet presAssocID="{263B26CF-58CA-4DED-86EC-B3EEDA962EB2}" presName="spacer" presStyleCnt="0"/>
      <dgm:spPr/>
    </dgm:pt>
    <dgm:pt modelId="{C6059C66-9DB1-4BE3-AE7D-E1A8F179ED2C}" type="pres">
      <dgm:prSet presAssocID="{99136B6A-E5BB-4F30-B108-2E842072B26D}" presName="comp" presStyleCnt="0"/>
      <dgm:spPr/>
    </dgm:pt>
    <dgm:pt modelId="{F9DF7988-AB4A-44B6-9ACC-6BB4584E1CAD}" type="pres">
      <dgm:prSet presAssocID="{99136B6A-E5BB-4F30-B108-2E842072B26D}" presName="box" presStyleLbl="node1" presStyleIdx="1" presStyleCnt="3" custLinFactNeighborX="1961" custLinFactNeighborY="769"/>
      <dgm:spPr/>
      <dgm:t>
        <a:bodyPr/>
        <a:lstStyle/>
        <a:p>
          <a:endParaRPr lang="nl-NL"/>
        </a:p>
      </dgm:t>
    </dgm:pt>
    <dgm:pt modelId="{EB33128C-EF65-49AA-B8CA-25B0A29F997B}" type="pres">
      <dgm:prSet presAssocID="{99136B6A-E5BB-4F30-B108-2E842072B26D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FFE0A4E1-9FF7-41DC-9153-7F4684DE3FED}" type="pres">
      <dgm:prSet presAssocID="{99136B6A-E5BB-4F30-B108-2E842072B26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9B9725C-8BB2-44B8-864E-202106D2585B}" type="pres">
      <dgm:prSet presAssocID="{D3F52E54-64CE-4A0F-8522-A39379BF0A01}" presName="spacer" presStyleCnt="0"/>
      <dgm:spPr/>
    </dgm:pt>
    <dgm:pt modelId="{B2E6FE55-3577-4375-9F68-6079DB7A7986}" type="pres">
      <dgm:prSet presAssocID="{8DBCFEED-3546-4D18-8E17-6F6F314BEAE8}" presName="comp" presStyleCnt="0"/>
      <dgm:spPr/>
    </dgm:pt>
    <dgm:pt modelId="{9E9EE26B-B198-4A5A-9805-B8654BB9DDE7}" type="pres">
      <dgm:prSet presAssocID="{8DBCFEED-3546-4D18-8E17-6F6F314BEAE8}" presName="box" presStyleLbl="node1" presStyleIdx="2" presStyleCnt="3" custLinFactNeighborY="0"/>
      <dgm:spPr/>
      <dgm:t>
        <a:bodyPr/>
        <a:lstStyle/>
        <a:p>
          <a:endParaRPr lang="nl-NL"/>
        </a:p>
      </dgm:t>
    </dgm:pt>
    <dgm:pt modelId="{CAB3499C-C96B-4B3F-827A-7AB3A9323080}" type="pres">
      <dgm:prSet presAssocID="{8DBCFEED-3546-4D18-8E17-6F6F314BEAE8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9A8E2ED7-4BD9-47A0-94C6-72CE19B48120}" type="pres">
      <dgm:prSet presAssocID="{8DBCFEED-3546-4D18-8E17-6F6F314BEAE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141EBAD-2E64-45E5-A559-D4EAD2EFA5A0}" srcId="{FFF14B04-5DE6-4D4E-A026-39A1039259D5}" destId="{99136B6A-E5BB-4F30-B108-2E842072B26D}" srcOrd="1" destOrd="0" parTransId="{857C66E9-73B0-4566-BA68-7C41E543C993}" sibTransId="{D3F52E54-64CE-4A0F-8522-A39379BF0A01}"/>
    <dgm:cxn modelId="{D1E8D66B-03BD-4D31-99B8-2EDC5D7A328F}" type="presOf" srcId="{58E21F0F-786E-464B-B943-A4C230EBB880}" destId="{0C316667-06D4-4800-B90A-3FB78B0A9601}" srcOrd="0" destOrd="0" presId="urn:microsoft.com/office/officeart/2005/8/layout/vList4#1"/>
    <dgm:cxn modelId="{E62B0BF0-EB4F-4531-8F46-DC6D54E0280E}" type="presOf" srcId="{8DBCFEED-3546-4D18-8E17-6F6F314BEAE8}" destId="{9E9EE26B-B198-4A5A-9805-B8654BB9DDE7}" srcOrd="0" destOrd="0" presId="urn:microsoft.com/office/officeart/2005/8/layout/vList4#1"/>
    <dgm:cxn modelId="{45E34E23-CC89-43B5-A067-C4726F897AAF}" type="presOf" srcId="{99136B6A-E5BB-4F30-B108-2E842072B26D}" destId="{F9DF7988-AB4A-44B6-9ACC-6BB4584E1CAD}" srcOrd="0" destOrd="0" presId="urn:microsoft.com/office/officeart/2005/8/layout/vList4#1"/>
    <dgm:cxn modelId="{E8D19384-D1F3-4C50-8871-EF0563867C3E}" srcId="{FFF14B04-5DE6-4D4E-A026-39A1039259D5}" destId="{8DBCFEED-3546-4D18-8E17-6F6F314BEAE8}" srcOrd="2" destOrd="0" parTransId="{E16A97E7-F673-4F6C-A4DD-7B47E8B6AB67}" sibTransId="{395C21BB-FF08-41B7-BD6E-92433D9CFB46}"/>
    <dgm:cxn modelId="{9F15DFC3-9422-4CA2-99B2-31A434C428B3}" srcId="{FFF14B04-5DE6-4D4E-A026-39A1039259D5}" destId="{58E21F0F-786E-464B-B943-A4C230EBB880}" srcOrd="0" destOrd="0" parTransId="{09223769-DECF-4CC8-B834-925D7B163FEA}" sibTransId="{263B26CF-58CA-4DED-86EC-B3EEDA962EB2}"/>
    <dgm:cxn modelId="{AEA61C4F-4F07-4233-8DCC-7F51D21B07A5}" type="presOf" srcId="{FFF14B04-5DE6-4D4E-A026-39A1039259D5}" destId="{0B2DF0B4-BEB3-406F-9374-0912415A0BC7}" srcOrd="0" destOrd="0" presId="urn:microsoft.com/office/officeart/2005/8/layout/vList4#1"/>
    <dgm:cxn modelId="{F6381863-C76D-4548-98A4-2D452D534809}" type="presOf" srcId="{99136B6A-E5BB-4F30-B108-2E842072B26D}" destId="{FFE0A4E1-9FF7-41DC-9153-7F4684DE3FED}" srcOrd="1" destOrd="0" presId="urn:microsoft.com/office/officeart/2005/8/layout/vList4#1"/>
    <dgm:cxn modelId="{85C3716C-82CA-4F3F-BB3B-B61947F2B77C}" type="presOf" srcId="{58E21F0F-786E-464B-B943-A4C230EBB880}" destId="{E5967679-7CC5-4A2B-9B4F-157C6FBF2D48}" srcOrd="1" destOrd="0" presId="urn:microsoft.com/office/officeart/2005/8/layout/vList4#1"/>
    <dgm:cxn modelId="{A9D75332-6827-4A6A-9304-FBCB6641E0BE}" type="presOf" srcId="{8DBCFEED-3546-4D18-8E17-6F6F314BEAE8}" destId="{9A8E2ED7-4BD9-47A0-94C6-72CE19B48120}" srcOrd="1" destOrd="0" presId="urn:microsoft.com/office/officeart/2005/8/layout/vList4#1"/>
    <dgm:cxn modelId="{EC450847-2D26-4F6C-ADDF-5E5AD3A4BFD3}" type="presParOf" srcId="{0B2DF0B4-BEB3-406F-9374-0912415A0BC7}" destId="{72146F71-5277-4774-808A-928ECDD9355D}" srcOrd="0" destOrd="0" presId="urn:microsoft.com/office/officeart/2005/8/layout/vList4#1"/>
    <dgm:cxn modelId="{2FF83651-BBC6-47F1-B1C5-EB5331745C9A}" type="presParOf" srcId="{72146F71-5277-4774-808A-928ECDD9355D}" destId="{0C316667-06D4-4800-B90A-3FB78B0A9601}" srcOrd="0" destOrd="0" presId="urn:microsoft.com/office/officeart/2005/8/layout/vList4#1"/>
    <dgm:cxn modelId="{B72396F2-1406-4EDB-8778-F58014DFD9A7}" type="presParOf" srcId="{72146F71-5277-4774-808A-928ECDD9355D}" destId="{DF44A5C9-7B0E-46C5-8EE2-6B2A752E701C}" srcOrd="1" destOrd="0" presId="urn:microsoft.com/office/officeart/2005/8/layout/vList4#1"/>
    <dgm:cxn modelId="{37A13726-2096-4363-BBFC-00B36946D08A}" type="presParOf" srcId="{72146F71-5277-4774-808A-928ECDD9355D}" destId="{E5967679-7CC5-4A2B-9B4F-157C6FBF2D48}" srcOrd="2" destOrd="0" presId="urn:microsoft.com/office/officeart/2005/8/layout/vList4#1"/>
    <dgm:cxn modelId="{590DDE1A-1B7C-4935-98D3-5477B5AE0240}" type="presParOf" srcId="{0B2DF0B4-BEB3-406F-9374-0912415A0BC7}" destId="{4A6B59BE-30DC-4A02-85CB-0406DA66605F}" srcOrd="1" destOrd="0" presId="urn:microsoft.com/office/officeart/2005/8/layout/vList4#1"/>
    <dgm:cxn modelId="{317A58D9-EE93-412E-A416-A452DB32619D}" type="presParOf" srcId="{0B2DF0B4-BEB3-406F-9374-0912415A0BC7}" destId="{C6059C66-9DB1-4BE3-AE7D-E1A8F179ED2C}" srcOrd="2" destOrd="0" presId="urn:microsoft.com/office/officeart/2005/8/layout/vList4#1"/>
    <dgm:cxn modelId="{8D01B674-3B0C-4E0C-9673-7AC0A68FC7D6}" type="presParOf" srcId="{C6059C66-9DB1-4BE3-AE7D-E1A8F179ED2C}" destId="{F9DF7988-AB4A-44B6-9ACC-6BB4584E1CAD}" srcOrd="0" destOrd="0" presId="urn:microsoft.com/office/officeart/2005/8/layout/vList4#1"/>
    <dgm:cxn modelId="{83C4C732-AB80-4140-B004-35C85E0FE499}" type="presParOf" srcId="{C6059C66-9DB1-4BE3-AE7D-E1A8F179ED2C}" destId="{EB33128C-EF65-49AA-B8CA-25B0A29F997B}" srcOrd="1" destOrd="0" presId="urn:microsoft.com/office/officeart/2005/8/layout/vList4#1"/>
    <dgm:cxn modelId="{E9D7FA3F-F207-4788-9DE4-D3A3218B868B}" type="presParOf" srcId="{C6059C66-9DB1-4BE3-AE7D-E1A8F179ED2C}" destId="{FFE0A4E1-9FF7-41DC-9153-7F4684DE3FED}" srcOrd="2" destOrd="0" presId="urn:microsoft.com/office/officeart/2005/8/layout/vList4#1"/>
    <dgm:cxn modelId="{0572F73B-77D8-4FF3-9F7A-5F7C6510B9E4}" type="presParOf" srcId="{0B2DF0B4-BEB3-406F-9374-0912415A0BC7}" destId="{09B9725C-8BB2-44B8-864E-202106D2585B}" srcOrd="3" destOrd="0" presId="urn:microsoft.com/office/officeart/2005/8/layout/vList4#1"/>
    <dgm:cxn modelId="{D2811DDE-7355-45AA-936B-B9F865A059BF}" type="presParOf" srcId="{0B2DF0B4-BEB3-406F-9374-0912415A0BC7}" destId="{B2E6FE55-3577-4375-9F68-6079DB7A7986}" srcOrd="4" destOrd="0" presId="urn:microsoft.com/office/officeart/2005/8/layout/vList4#1"/>
    <dgm:cxn modelId="{BEE43FB1-010B-4DCA-A630-F8171BC205EF}" type="presParOf" srcId="{B2E6FE55-3577-4375-9F68-6079DB7A7986}" destId="{9E9EE26B-B198-4A5A-9805-B8654BB9DDE7}" srcOrd="0" destOrd="0" presId="urn:microsoft.com/office/officeart/2005/8/layout/vList4#1"/>
    <dgm:cxn modelId="{BA389FBC-B206-460C-BB54-81446EF78B0D}" type="presParOf" srcId="{B2E6FE55-3577-4375-9F68-6079DB7A7986}" destId="{CAB3499C-C96B-4B3F-827A-7AB3A9323080}" srcOrd="1" destOrd="0" presId="urn:microsoft.com/office/officeart/2005/8/layout/vList4#1"/>
    <dgm:cxn modelId="{90C2BC02-1709-41B1-9EE9-2B0DF4A6C0B5}" type="presParOf" srcId="{B2E6FE55-3577-4375-9F68-6079DB7A7986}" destId="{9A8E2ED7-4BD9-47A0-94C6-72CE19B4812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E93F5F-AFB3-4468-9AEE-51260A9AD43A}" type="doc">
      <dgm:prSet loTypeId="urn:microsoft.com/office/officeart/2005/8/layout/arrow2" loCatId="process" qsTypeId="urn:microsoft.com/office/officeart/2005/8/quickstyle/3d3" qsCatId="3D" csTypeId="urn:microsoft.com/office/officeart/2005/8/colors/accent5_4" csCatId="accent5" phldr="1"/>
      <dgm:spPr/>
    </dgm:pt>
    <dgm:pt modelId="{4DDBF1AB-4809-4820-A515-4CD5A10400AA}">
      <dgm:prSet phldrT="[Text]" custT="1"/>
      <dgm:spPr/>
      <dgm:t>
        <a:bodyPr/>
        <a:lstStyle/>
        <a:p>
          <a:pPr algn="l"/>
          <a:r>
            <a:rPr lang="nl-NL" sz="1600" b="1" dirty="0" smtClean="0">
              <a:solidFill>
                <a:schemeClr val="tx2"/>
              </a:solidFill>
            </a:rPr>
            <a:t>2013: start modernste steenslagplant Suriname</a:t>
          </a:r>
          <a:endParaRPr lang="nl-NL" sz="1600" b="1" dirty="0">
            <a:solidFill>
              <a:schemeClr val="tx2"/>
            </a:solidFill>
          </a:endParaRPr>
        </a:p>
      </dgm:t>
    </dgm:pt>
    <dgm:pt modelId="{AF408E9F-D392-44AC-9F97-2077341A59D5}" type="parTrans" cxnId="{671647D3-DC3A-41D6-B9DA-AD5A079F2E5E}">
      <dgm:prSet/>
      <dgm:spPr/>
      <dgm:t>
        <a:bodyPr/>
        <a:lstStyle/>
        <a:p>
          <a:endParaRPr lang="nl-NL"/>
        </a:p>
      </dgm:t>
    </dgm:pt>
    <dgm:pt modelId="{D1A42A23-3664-4D85-951F-6271696EE0F4}" type="sibTrans" cxnId="{671647D3-DC3A-41D6-B9DA-AD5A079F2E5E}">
      <dgm:prSet/>
      <dgm:spPr/>
      <dgm:t>
        <a:bodyPr/>
        <a:lstStyle/>
        <a:p>
          <a:endParaRPr lang="nl-NL"/>
        </a:p>
      </dgm:t>
    </dgm:pt>
    <dgm:pt modelId="{698D7A00-A3C2-4D30-894E-68D88764E3F8}">
      <dgm:prSet custT="1"/>
      <dgm:spPr/>
      <dgm:t>
        <a:bodyPr/>
        <a:lstStyle/>
        <a:p>
          <a:pPr algn="l"/>
          <a:r>
            <a:rPr lang="nl-NL" sz="1600" b="1" dirty="0" smtClean="0">
              <a:solidFill>
                <a:schemeClr val="tx2"/>
              </a:solidFill>
            </a:rPr>
            <a:t>Introductie van moderne productie technieken, </a:t>
          </a:r>
        </a:p>
        <a:p>
          <a:pPr algn="l"/>
          <a:r>
            <a:rPr lang="nl-NL" sz="1600" b="1" dirty="0" smtClean="0">
              <a:solidFill>
                <a:schemeClr val="tx2"/>
              </a:solidFill>
            </a:rPr>
            <a:t>Realisatie van kwalitatief betere producten </a:t>
          </a:r>
        </a:p>
        <a:p>
          <a:pPr algn="l"/>
          <a:r>
            <a:rPr lang="nl-NL" sz="1600" b="1" dirty="0" smtClean="0">
              <a:solidFill>
                <a:schemeClr val="tx2"/>
              </a:solidFill>
            </a:rPr>
            <a:t>Verbeterde kosten efficiëntie</a:t>
          </a:r>
        </a:p>
      </dgm:t>
    </dgm:pt>
    <dgm:pt modelId="{A60497C0-E30C-4A84-9DFD-CF7A4539EA3A}" type="parTrans" cxnId="{C5BA2396-7F12-4061-A46E-E3714E70DEC5}">
      <dgm:prSet/>
      <dgm:spPr/>
      <dgm:t>
        <a:bodyPr/>
        <a:lstStyle/>
        <a:p>
          <a:endParaRPr lang="nl-NL"/>
        </a:p>
      </dgm:t>
    </dgm:pt>
    <dgm:pt modelId="{0C68122B-66DB-4C63-AC64-29286BB93C49}" type="sibTrans" cxnId="{C5BA2396-7F12-4061-A46E-E3714E70DEC5}">
      <dgm:prSet/>
      <dgm:spPr/>
      <dgm:t>
        <a:bodyPr/>
        <a:lstStyle/>
        <a:p>
          <a:endParaRPr lang="nl-NL"/>
        </a:p>
      </dgm:t>
    </dgm:pt>
    <dgm:pt modelId="{FB5A5B1A-F218-45C5-9F4D-C3FEE56A51F7}">
      <dgm:prSet custT="1"/>
      <dgm:spPr/>
      <dgm:t>
        <a:bodyPr/>
        <a:lstStyle/>
        <a:p>
          <a:pPr algn="l"/>
          <a:r>
            <a:rPr lang="nl-NL" sz="1600" b="1" dirty="0" smtClean="0">
              <a:solidFill>
                <a:schemeClr val="tx2"/>
              </a:solidFill>
            </a:rPr>
            <a:t>Effect op totale sectorale waardeketen Ondanks logistieke beperkingen (diepte Surinaamse rivieren), </a:t>
          </a:r>
          <a:r>
            <a:rPr lang="nl-NL" sz="1600" b="1" dirty="0" smtClean="0">
              <a:solidFill>
                <a:schemeClr val="tx2"/>
              </a:solidFill>
            </a:rPr>
            <a:t>onze </a:t>
          </a:r>
          <a:r>
            <a:rPr lang="nl-NL" sz="1600" b="1" dirty="0" smtClean="0">
              <a:solidFill>
                <a:schemeClr val="tx2"/>
              </a:solidFill>
            </a:rPr>
            <a:t>steenslag ook  aantrekkelijk voor buitenland</a:t>
          </a:r>
        </a:p>
      </dgm:t>
    </dgm:pt>
    <dgm:pt modelId="{00AABD83-CA43-4E3F-8C73-EED758114DEF}" type="parTrans" cxnId="{6FBCC1CA-6D95-41E3-A66C-D8ED2E8592F3}">
      <dgm:prSet/>
      <dgm:spPr/>
      <dgm:t>
        <a:bodyPr/>
        <a:lstStyle/>
        <a:p>
          <a:endParaRPr lang="nl-NL"/>
        </a:p>
      </dgm:t>
    </dgm:pt>
    <dgm:pt modelId="{C1AC2EF5-29BF-422F-AD21-B41030E04E05}" type="sibTrans" cxnId="{6FBCC1CA-6D95-41E3-A66C-D8ED2E8592F3}">
      <dgm:prSet/>
      <dgm:spPr/>
      <dgm:t>
        <a:bodyPr/>
        <a:lstStyle/>
        <a:p>
          <a:endParaRPr lang="nl-NL"/>
        </a:p>
      </dgm:t>
    </dgm:pt>
    <dgm:pt modelId="{8C2EBE07-182D-4AF7-AE17-F8F65AC87623}">
      <dgm:prSet custT="1"/>
      <dgm:spPr/>
      <dgm:t>
        <a:bodyPr/>
        <a:lstStyle/>
        <a:p>
          <a:r>
            <a:rPr lang="nl-NL" sz="1600" b="1" dirty="0" smtClean="0">
              <a:solidFill>
                <a:schemeClr val="tx2"/>
              </a:solidFill>
            </a:rPr>
            <a:t>Gezamenlijke inspanningen      (truckbedrijven, GMD, douane, havenautoriteit,expediteurs, verschepingsmaatschappijen) hebben geleid tot succesvolle winstgevende </a:t>
          </a:r>
          <a:r>
            <a:rPr lang="nl-NL" sz="1600" b="1" dirty="0" err="1" smtClean="0">
              <a:solidFill>
                <a:schemeClr val="tx2"/>
              </a:solidFill>
            </a:rPr>
            <a:t>pilot</a:t>
          </a:r>
          <a:r>
            <a:rPr lang="nl-NL" sz="1600" b="1" dirty="0" smtClean="0">
              <a:solidFill>
                <a:schemeClr val="tx2"/>
              </a:solidFill>
            </a:rPr>
            <a:t> exporten naar de regio</a:t>
          </a:r>
          <a:endParaRPr lang="nl-NL" sz="900" b="1" dirty="0" smtClean="0">
            <a:solidFill>
              <a:schemeClr val="tx2"/>
            </a:solidFill>
            <a:cs typeface="Arial" panose="020B0604020202020204" pitchFamily="34" charset="0"/>
          </a:endParaRPr>
        </a:p>
      </dgm:t>
    </dgm:pt>
    <dgm:pt modelId="{10905BBD-1F41-415C-A28A-F2DDC646A667}" type="parTrans" cxnId="{C5BABD73-57A6-4721-9239-09E3FB8B744A}">
      <dgm:prSet/>
      <dgm:spPr/>
      <dgm:t>
        <a:bodyPr/>
        <a:lstStyle/>
        <a:p>
          <a:endParaRPr lang="nl-NL"/>
        </a:p>
      </dgm:t>
    </dgm:pt>
    <dgm:pt modelId="{46C89A79-56F9-417D-942B-C87C7321B765}" type="sibTrans" cxnId="{C5BABD73-57A6-4721-9239-09E3FB8B744A}">
      <dgm:prSet/>
      <dgm:spPr/>
      <dgm:t>
        <a:bodyPr/>
        <a:lstStyle/>
        <a:p>
          <a:endParaRPr lang="nl-NL"/>
        </a:p>
      </dgm:t>
    </dgm:pt>
    <dgm:pt modelId="{C7F0E3D1-9C23-4272-A6FA-CBEA18411F01}">
      <dgm:prSet custT="1"/>
      <dgm:spPr/>
      <dgm:t>
        <a:bodyPr/>
        <a:lstStyle/>
        <a:p>
          <a:pPr algn="l"/>
          <a:r>
            <a:rPr lang="nl-NL" sz="1600" b="1" dirty="0" smtClean="0">
              <a:solidFill>
                <a:schemeClr val="tx2"/>
              </a:solidFill>
            </a:rPr>
            <a:t>Bundeling  krachten met andere sectoren: gezamenlijke verschepingen, uitwisseling van internationaal opgebouwde netwerken, promotie van andere Surinaamse producten (o.a. cement, hout, kaolien, cassavemeel en rijst)</a:t>
          </a:r>
        </a:p>
      </dgm:t>
    </dgm:pt>
    <dgm:pt modelId="{F5F29FB3-114F-4539-8174-5776AE4FFC3B}" type="parTrans" cxnId="{2DF4CF77-126E-40F3-A6B1-7A57CFAE1FB1}">
      <dgm:prSet/>
      <dgm:spPr/>
      <dgm:t>
        <a:bodyPr/>
        <a:lstStyle/>
        <a:p>
          <a:endParaRPr lang="nl-NL"/>
        </a:p>
      </dgm:t>
    </dgm:pt>
    <dgm:pt modelId="{456C59BF-E457-4488-B3F3-B0147F33D08B}" type="sibTrans" cxnId="{2DF4CF77-126E-40F3-A6B1-7A57CFAE1FB1}">
      <dgm:prSet/>
      <dgm:spPr/>
      <dgm:t>
        <a:bodyPr/>
        <a:lstStyle/>
        <a:p>
          <a:endParaRPr lang="nl-NL"/>
        </a:p>
      </dgm:t>
    </dgm:pt>
    <dgm:pt modelId="{8C91F1E2-4F9F-41E4-9B3A-37029E74D894}" type="pres">
      <dgm:prSet presAssocID="{51E93F5F-AFB3-4468-9AEE-51260A9AD43A}" presName="arrowDiagram" presStyleCnt="0">
        <dgm:presLayoutVars>
          <dgm:chMax val="5"/>
          <dgm:dir/>
          <dgm:resizeHandles val="exact"/>
        </dgm:presLayoutVars>
      </dgm:prSet>
      <dgm:spPr/>
    </dgm:pt>
    <dgm:pt modelId="{6237530E-7717-4BCA-A626-1081B5F5F78D}" type="pres">
      <dgm:prSet presAssocID="{51E93F5F-AFB3-4468-9AEE-51260A9AD43A}" presName="arrow" presStyleLbl="bgShp" presStyleIdx="0" presStyleCnt="1"/>
      <dgm:spPr/>
    </dgm:pt>
    <dgm:pt modelId="{2F0C60F2-2FDC-4119-AE40-DD7BE353F698}" type="pres">
      <dgm:prSet presAssocID="{51E93F5F-AFB3-4468-9AEE-51260A9AD43A}" presName="arrowDiagram5" presStyleCnt="0"/>
      <dgm:spPr/>
    </dgm:pt>
    <dgm:pt modelId="{9A649E9E-FC30-4933-AEBA-32E1236B9ACE}" type="pres">
      <dgm:prSet presAssocID="{4DDBF1AB-4809-4820-A515-4CD5A10400AA}" presName="bullet5a" presStyleLbl="node1" presStyleIdx="0" presStyleCnt="5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CC9900"/>
        </a:solidFill>
        <a:ln>
          <a:solidFill>
            <a:schemeClr val="tx1"/>
          </a:solidFill>
        </a:ln>
      </dgm:spPr>
    </dgm:pt>
    <dgm:pt modelId="{A963989B-5B0B-430C-A00C-23D6DB4714C9}" type="pres">
      <dgm:prSet presAssocID="{4DDBF1AB-4809-4820-A515-4CD5A10400AA}" presName="textBox5a" presStyleLbl="revTx" presStyleIdx="0" presStyleCnt="5" custScaleX="128316" custScaleY="57659" custLinFactNeighborX="-6690" custLinFactNeighborY="-468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5A5F39E-15E2-4819-80F4-03F9DC4077F9}" type="pres">
      <dgm:prSet presAssocID="{698D7A00-A3C2-4D30-894E-68D88764E3F8}" presName="bullet5b" presStyleLbl="node1" presStyleIdx="1" presStyleCnt="5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CC9900"/>
        </a:solidFill>
        <a:ln>
          <a:solidFill>
            <a:schemeClr val="tx1"/>
          </a:solidFill>
        </a:ln>
      </dgm:spPr>
    </dgm:pt>
    <dgm:pt modelId="{D34A0D38-CC4A-4E49-A8E4-E5C0EB651B7D}" type="pres">
      <dgm:prSet presAssocID="{698D7A00-A3C2-4D30-894E-68D88764E3F8}" presName="textBox5b" presStyleLbl="revTx" presStyleIdx="1" presStyleCnt="5" custLinFactNeighborX="-398" custLinFactNeighborY="-55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4878AD4-9C4E-432D-8E59-B5BE4ADE8B7B}" type="pres">
      <dgm:prSet presAssocID="{FB5A5B1A-F218-45C5-9F4D-C3FEE56A51F7}" presName="bullet5c" presStyleLbl="node1" presStyleIdx="2" presStyleCnt="5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rgbClr val="CC9900"/>
        </a:solidFill>
        <a:ln>
          <a:solidFill>
            <a:schemeClr val="tx1"/>
          </a:solidFill>
        </a:ln>
      </dgm:spPr>
    </dgm:pt>
    <dgm:pt modelId="{AE0299C6-6D12-473A-9B02-74B7A9BE24BD}" type="pres">
      <dgm:prSet presAssocID="{FB5A5B1A-F218-45C5-9F4D-C3FEE56A51F7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28E8FC0-8AC4-4257-8237-892ED61D277B}" type="pres">
      <dgm:prSet presAssocID="{8C2EBE07-182D-4AF7-AE17-F8F65AC87623}" presName="bullet5d" presStyleLbl="node1" presStyleIdx="3" presStyleCnt="5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CC9900"/>
        </a:solidFill>
        <a:ln>
          <a:solidFill>
            <a:schemeClr val="tx1"/>
          </a:solidFill>
        </a:ln>
      </dgm:spPr>
    </dgm:pt>
    <dgm:pt modelId="{9E5124C0-9CEC-444C-A79D-750175FD15CF}" type="pres">
      <dgm:prSet presAssocID="{8C2EBE07-182D-4AF7-AE17-F8F65AC87623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DC3725A-91E8-4725-AD56-93F4E6448C6A}" type="pres">
      <dgm:prSet presAssocID="{C7F0E3D1-9C23-4272-A6FA-CBEA18411F01}" presName="bullet5e" presStyleLbl="node1" presStyleIdx="4" presStyleCnt="5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rgbClr val="CC9900"/>
        </a:solidFill>
        <a:ln>
          <a:solidFill>
            <a:schemeClr val="tx1"/>
          </a:solidFill>
        </a:ln>
      </dgm:spPr>
    </dgm:pt>
    <dgm:pt modelId="{DA59975A-9146-47E5-82CE-83ED6643BD2A}" type="pres">
      <dgm:prSet presAssocID="{C7F0E3D1-9C23-4272-A6FA-CBEA18411F01}" presName="textBox5e" presStyleLbl="revTx" presStyleIdx="4" presStyleCnt="5" custScaleX="103071" custScaleY="87067" custLinFactNeighborX="-1638" custLinFactNeighborY="243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B2D7EF8-8D33-49AB-9B42-4E039A8B5E49}" type="presOf" srcId="{C7F0E3D1-9C23-4272-A6FA-CBEA18411F01}" destId="{DA59975A-9146-47E5-82CE-83ED6643BD2A}" srcOrd="0" destOrd="0" presId="urn:microsoft.com/office/officeart/2005/8/layout/arrow2"/>
    <dgm:cxn modelId="{EB9BF82B-ECB5-4C2F-9A33-60983F914B58}" type="presOf" srcId="{51E93F5F-AFB3-4468-9AEE-51260A9AD43A}" destId="{8C91F1E2-4F9F-41E4-9B3A-37029E74D894}" srcOrd="0" destOrd="0" presId="urn:microsoft.com/office/officeart/2005/8/layout/arrow2"/>
    <dgm:cxn modelId="{98F2F40D-E1B3-47C0-B1AB-295D82DD911B}" type="presOf" srcId="{698D7A00-A3C2-4D30-894E-68D88764E3F8}" destId="{D34A0D38-CC4A-4E49-A8E4-E5C0EB651B7D}" srcOrd="0" destOrd="0" presId="urn:microsoft.com/office/officeart/2005/8/layout/arrow2"/>
    <dgm:cxn modelId="{D2C3408C-B78D-497E-8A20-39A8BA0DEA72}" type="presOf" srcId="{FB5A5B1A-F218-45C5-9F4D-C3FEE56A51F7}" destId="{AE0299C6-6D12-473A-9B02-74B7A9BE24BD}" srcOrd="0" destOrd="0" presId="urn:microsoft.com/office/officeart/2005/8/layout/arrow2"/>
    <dgm:cxn modelId="{2DF4CF77-126E-40F3-A6B1-7A57CFAE1FB1}" srcId="{51E93F5F-AFB3-4468-9AEE-51260A9AD43A}" destId="{C7F0E3D1-9C23-4272-A6FA-CBEA18411F01}" srcOrd="4" destOrd="0" parTransId="{F5F29FB3-114F-4539-8174-5776AE4FFC3B}" sibTransId="{456C59BF-E457-4488-B3F3-B0147F33D08B}"/>
    <dgm:cxn modelId="{671647D3-DC3A-41D6-B9DA-AD5A079F2E5E}" srcId="{51E93F5F-AFB3-4468-9AEE-51260A9AD43A}" destId="{4DDBF1AB-4809-4820-A515-4CD5A10400AA}" srcOrd="0" destOrd="0" parTransId="{AF408E9F-D392-44AC-9F97-2077341A59D5}" sibTransId="{D1A42A23-3664-4D85-951F-6271696EE0F4}"/>
    <dgm:cxn modelId="{C5BA2396-7F12-4061-A46E-E3714E70DEC5}" srcId="{51E93F5F-AFB3-4468-9AEE-51260A9AD43A}" destId="{698D7A00-A3C2-4D30-894E-68D88764E3F8}" srcOrd="1" destOrd="0" parTransId="{A60497C0-E30C-4A84-9DFD-CF7A4539EA3A}" sibTransId="{0C68122B-66DB-4C63-AC64-29286BB93C49}"/>
    <dgm:cxn modelId="{C5BABD73-57A6-4721-9239-09E3FB8B744A}" srcId="{51E93F5F-AFB3-4468-9AEE-51260A9AD43A}" destId="{8C2EBE07-182D-4AF7-AE17-F8F65AC87623}" srcOrd="3" destOrd="0" parTransId="{10905BBD-1F41-415C-A28A-F2DDC646A667}" sibTransId="{46C89A79-56F9-417D-942B-C87C7321B765}"/>
    <dgm:cxn modelId="{6FBCC1CA-6D95-41E3-A66C-D8ED2E8592F3}" srcId="{51E93F5F-AFB3-4468-9AEE-51260A9AD43A}" destId="{FB5A5B1A-F218-45C5-9F4D-C3FEE56A51F7}" srcOrd="2" destOrd="0" parTransId="{00AABD83-CA43-4E3F-8C73-EED758114DEF}" sibTransId="{C1AC2EF5-29BF-422F-AD21-B41030E04E05}"/>
    <dgm:cxn modelId="{6FA10DDC-1736-4E2D-9DA1-32A055E7AD4E}" type="presOf" srcId="{4DDBF1AB-4809-4820-A515-4CD5A10400AA}" destId="{A963989B-5B0B-430C-A00C-23D6DB4714C9}" srcOrd="0" destOrd="0" presId="urn:microsoft.com/office/officeart/2005/8/layout/arrow2"/>
    <dgm:cxn modelId="{A7D0E5B7-58DF-4A0E-B161-2E43311681D8}" type="presOf" srcId="{8C2EBE07-182D-4AF7-AE17-F8F65AC87623}" destId="{9E5124C0-9CEC-444C-A79D-750175FD15CF}" srcOrd="0" destOrd="0" presId="urn:microsoft.com/office/officeart/2005/8/layout/arrow2"/>
    <dgm:cxn modelId="{7342C565-62D9-42A8-8428-461AABED1A19}" type="presParOf" srcId="{8C91F1E2-4F9F-41E4-9B3A-37029E74D894}" destId="{6237530E-7717-4BCA-A626-1081B5F5F78D}" srcOrd="0" destOrd="0" presId="urn:microsoft.com/office/officeart/2005/8/layout/arrow2"/>
    <dgm:cxn modelId="{7F4A69A7-29E5-419F-9DAA-860DF0AD2EC8}" type="presParOf" srcId="{8C91F1E2-4F9F-41E4-9B3A-37029E74D894}" destId="{2F0C60F2-2FDC-4119-AE40-DD7BE353F698}" srcOrd="1" destOrd="0" presId="urn:microsoft.com/office/officeart/2005/8/layout/arrow2"/>
    <dgm:cxn modelId="{39B7A637-B77B-4FBD-9A2C-B9925D92DAB3}" type="presParOf" srcId="{2F0C60F2-2FDC-4119-AE40-DD7BE353F698}" destId="{9A649E9E-FC30-4933-AEBA-32E1236B9ACE}" srcOrd="0" destOrd="0" presId="urn:microsoft.com/office/officeart/2005/8/layout/arrow2"/>
    <dgm:cxn modelId="{ED0E303D-237E-4F25-B786-298D3DC5B17D}" type="presParOf" srcId="{2F0C60F2-2FDC-4119-AE40-DD7BE353F698}" destId="{A963989B-5B0B-430C-A00C-23D6DB4714C9}" srcOrd="1" destOrd="0" presId="urn:microsoft.com/office/officeart/2005/8/layout/arrow2"/>
    <dgm:cxn modelId="{D6F2146E-D276-4F8D-98BF-0218BBEE411E}" type="presParOf" srcId="{2F0C60F2-2FDC-4119-AE40-DD7BE353F698}" destId="{85A5F39E-15E2-4819-80F4-03F9DC4077F9}" srcOrd="2" destOrd="0" presId="urn:microsoft.com/office/officeart/2005/8/layout/arrow2"/>
    <dgm:cxn modelId="{CA8705E1-1E77-4D58-9DF5-65B6B69B516D}" type="presParOf" srcId="{2F0C60F2-2FDC-4119-AE40-DD7BE353F698}" destId="{D34A0D38-CC4A-4E49-A8E4-E5C0EB651B7D}" srcOrd="3" destOrd="0" presId="urn:microsoft.com/office/officeart/2005/8/layout/arrow2"/>
    <dgm:cxn modelId="{E46511CB-826C-4041-97A8-CAC654177600}" type="presParOf" srcId="{2F0C60F2-2FDC-4119-AE40-DD7BE353F698}" destId="{94878AD4-9C4E-432D-8E59-B5BE4ADE8B7B}" srcOrd="4" destOrd="0" presId="urn:microsoft.com/office/officeart/2005/8/layout/arrow2"/>
    <dgm:cxn modelId="{BDC968EE-43D4-43CA-B861-1B8080131A07}" type="presParOf" srcId="{2F0C60F2-2FDC-4119-AE40-DD7BE353F698}" destId="{AE0299C6-6D12-473A-9B02-74B7A9BE24BD}" srcOrd="5" destOrd="0" presId="urn:microsoft.com/office/officeart/2005/8/layout/arrow2"/>
    <dgm:cxn modelId="{050F34A8-7598-4044-A761-FCBF80DC58F4}" type="presParOf" srcId="{2F0C60F2-2FDC-4119-AE40-DD7BE353F698}" destId="{A28E8FC0-8AC4-4257-8237-892ED61D277B}" srcOrd="6" destOrd="0" presId="urn:microsoft.com/office/officeart/2005/8/layout/arrow2"/>
    <dgm:cxn modelId="{FA632D09-71EE-4B7B-9702-6BCA0B640403}" type="presParOf" srcId="{2F0C60F2-2FDC-4119-AE40-DD7BE353F698}" destId="{9E5124C0-9CEC-444C-A79D-750175FD15CF}" srcOrd="7" destOrd="0" presId="urn:microsoft.com/office/officeart/2005/8/layout/arrow2"/>
    <dgm:cxn modelId="{75E16E14-F773-41B7-A140-39519E11CC78}" type="presParOf" srcId="{2F0C60F2-2FDC-4119-AE40-DD7BE353F698}" destId="{FDC3725A-91E8-4725-AD56-93F4E6448C6A}" srcOrd="8" destOrd="0" presId="urn:microsoft.com/office/officeart/2005/8/layout/arrow2"/>
    <dgm:cxn modelId="{F2661DBA-A071-4C72-93C2-2B0E43D1A12A}" type="presParOf" srcId="{2F0C60F2-2FDC-4119-AE40-DD7BE353F698}" destId="{DA59975A-9146-47E5-82CE-83ED6643BD2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032A53-20EA-40E3-97CA-1C8208AF7C9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AB6FDF3-79CC-4183-AB46-7FEE8C3EF00E}">
      <dgm:prSet phldrT="[Text]" custT="1"/>
      <dgm:spPr/>
      <dgm:t>
        <a:bodyPr/>
        <a:lstStyle/>
        <a:p>
          <a:r>
            <a:rPr lang="nl-NL" sz="1400" b="1" dirty="0" smtClean="0">
              <a:solidFill>
                <a:schemeClr val="tx2"/>
              </a:solidFill>
              <a:cs typeface="Arial" panose="020B0604020202020204" pitchFamily="34" charset="0"/>
            </a:rPr>
            <a:t>Uitwisseling van internationale ervaringen =&gt; inventarisatie van lokale mogelijkheden</a:t>
          </a:r>
          <a:endParaRPr lang="nl-NL" sz="1400" b="1" dirty="0">
            <a:solidFill>
              <a:schemeClr val="tx2"/>
            </a:solidFill>
            <a:cs typeface="Arial" panose="020B0604020202020204" pitchFamily="34" charset="0"/>
          </a:endParaRPr>
        </a:p>
      </dgm:t>
    </dgm:pt>
    <dgm:pt modelId="{1C5CB1D6-C3D2-433C-8F84-501F55D72A86}" type="parTrans" cxnId="{DAC3F464-5AB5-4052-943C-561F29636646}">
      <dgm:prSet/>
      <dgm:spPr/>
      <dgm:t>
        <a:bodyPr/>
        <a:lstStyle/>
        <a:p>
          <a:endParaRPr lang="nl-NL"/>
        </a:p>
      </dgm:t>
    </dgm:pt>
    <dgm:pt modelId="{476AC249-5104-44C4-BCA0-A75875182F55}" type="sibTrans" cxnId="{DAC3F464-5AB5-4052-943C-561F29636646}">
      <dgm:prSet/>
      <dgm:spPr/>
      <dgm:t>
        <a:bodyPr/>
        <a:lstStyle/>
        <a:p>
          <a:endParaRPr lang="nl-NL"/>
        </a:p>
      </dgm:t>
    </dgm:pt>
    <dgm:pt modelId="{CC58CF6B-7C52-4371-8E18-D7B5C21B7D45}">
      <dgm:prSet phldrT="[Text]"/>
      <dgm:spPr/>
      <dgm:t>
        <a:bodyPr/>
        <a:lstStyle/>
        <a:p>
          <a:r>
            <a:rPr lang="nl-NL" dirty="0" smtClean="0">
              <a:solidFill>
                <a:schemeClr val="bg1"/>
              </a:solidFill>
              <a:cs typeface="Arial" panose="020B0604020202020204" pitchFamily="34" charset="0"/>
            </a:rPr>
            <a:t>Diversificatie</a:t>
          </a:r>
          <a:endParaRPr lang="nl-NL" dirty="0">
            <a:solidFill>
              <a:schemeClr val="bg1"/>
            </a:solidFill>
          </a:endParaRPr>
        </a:p>
      </dgm:t>
    </dgm:pt>
    <dgm:pt modelId="{97265E46-118E-4588-B03A-0E804D1A1225}" type="parTrans" cxnId="{51236B05-F07C-4F39-B0C1-CE347DBDA573}">
      <dgm:prSet/>
      <dgm:spPr/>
      <dgm:t>
        <a:bodyPr/>
        <a:lstStyle/>
        <a:p>
          <a:endParaRPr lang="nl-NL"/>
        </a:p>
      </dgm:t>
    </dgm:pt>
    <dgm:pt modelId="{C057037E-599F-4C07-B57D-63107B1353CC}" type="sibTrans" cxnId="{51236B05-F07C-4F39-B0C1-CE347DBDA573}">
      <dgm:prSet/>
      <dgm:spPr/>
      <dgm:t>
        <a:bodyPr/>
        <a:lstStyle/>
        <a:p>
          <a:endParaRPr lang="nl-NL"/>
        </a:p>
      </dgm:t>
    </dgm:pt>
    <dgm:pt modelId="{BD0EC9CE-8839-4E7C-BB7A-98DECD5B1167}">
      <dgm:prSet phldrT="[Text]" custT="1"/>
      <dgm:spPr/>
      <dgm:t>
        <a:bodyPr/>
        <a:lstStyle/>
        <a:p>
          <a:r>
            <a:rPr lang="nl-NL" sz="1400" b="1" dirty="0" smtClean="0">
              <a:solidFill>
                <a:schemeClr val="tx2"/>
              </a:solidFill>
              <a:cs typeface="Arial" panose="020B0604020202020204" pitchFamily="34" charset="0"/>
            </a:rPr>
            <a:t>Strategische internationale partnerschappen ter vergroting van afzet, kennis en technologie</a:t>
          </a:r>
        </a:p>
      </dgm:t>
    </dgm:pt>
    <dgm:pt modelId="{A93D124E-BC0F-4BC9-8599-711A7A8A5FBA}" type="parTrans" cxnId="{6A1D49BA-43EB-4786-A342-8770E46168C4}">
      <dgm:prSet/>
      <dgm:spPr/>
      <dgm:t>
        <a:bodyPr/>
        <a:lstStyle/>
        <a:p>
          <a:endParaRPr lang="nl-NL"/>
        </a:p>
      </dgm:t>
    </dgm:pt>
    <dgm:pt modelId="{96EB21DD-EC33-4410-96D7-382FD285CFC5}" type="sibTrans" cxnId="{6A1D49BA-43EB-4786-A342-8770E46168C4}">
      <dgm:prSet/>
      <dgm:spPr/>
      <dgm:t>
        <a:bodyPr/>
        <a:lstStyle/>
        <a:p>
          <a:endParaRPr lang="nl-NL"/>
        </a:p>
      </dgm:t>
    </dgm:pt>
    <dgm:pt modelId="{AE0AC7DF-8D8B-4F7A-B9B1-13CAD1083843}">
      <dgm:prSet phldrT="[Text]"/>
      <dgm:spPr/>
      <dgm:t>
        <a:bodyPr/>
        <a:lstStyle/>
        <a:p>
          <a:r>
            <a:rPr lang="nl-NL" dirty="0" smtClean="0">
              <a:solidFill>
                <a:schemeClr val="bg1"/>
              </a:solidFill>
            </a:rPr>
            <a:t>Internationaal</a:t>
          </a:r>
          <a:endParaRPr lang="nl-NL" dirty="0">
            <a:solidFill>
              <a:schemeClr val="bg1"/>
            </a:solidFill>
          </a:endParaRPr>
        </a:p>
      </dgm:t>
    </dgm:pt>
    <dgm:pt modelId="{B19B6D64-1D12-458D-B1BA-CA7D4FA13404}" type="sibTrans" cxnId="{D80222E3-F44D-4B5D-BAD5-A9BFB02BAA1F}">
      <dgm:prSet/>
      <dgm:spPr/>
      <dgm:t>
        <a:bodyPr/>
        <a:lstStyle/>
        <a:p>
          <a:endParaRPr lang="nl-NL"/>
        </a:p>
      </dgm:t>
    </dgm:pt>
    <dgm:pt modelId="{F306599D-EB8E-44EA-A71F-56778DCABF23}" type="parTrans" cxnId="{D80222E3-F44D-4B5D-BAD5-A9BFB02BAA1F}">
      <dgm:prSet/>
      <dgm:spPr/>
      <dgm:t>
        <a:bodyPr/>
        <a:lstStyle/>
        <a:p>
          <a:endParaRPr lang="nl-NL"/>
        </a:p>
      </dgm:t>
    </dgm:pt>
    <dgm:pt modelId="{537D7942-778D-468A-890A-B47FD3CA0BB6}">
      <dgm:prSet/>
      <dgm:spPr/>
      <dgm:t>
        <a:bodyPr/>
        <a:lstStyle/>
        <a:p>
          <a:r>
            <a:rPr lang="nl-NL" dirty="0" smtClean="0"/>
            <a:t>Export</a:t>
          </a:r>
          <a:endParaRPr lang="nl-NL" dirty="0"/>
        </a:p>
      </dgm:t>
    </dgm:pt>
    <dgm:pt modelId="{DBB5FDBF-F06F-43C2-8E48-4CA16FB59F20}" type="parTrans" cxnId="{987892D0-4762-4E45-96F7-4D2D9468FC2D}">
      <dgm:prSet/>
      <dgm:spPr/>
      <dgm:t>
        <a:bodyPr/>
        <a:lstStyle/>
        <a:p>
          <a:endParaRPr lang="nl-NL"/>
        </a:p>
      </dgm:t>
    </dgm:pt>
    <dgm:pt modelId="{4BF0EA35-9815-4C35-A656-8F654D9AE23B}" type="sibTrans" cxnId="{987892D0-4762-4E45-96F7-4D2D9468FC2D}">
      <dgm:prSet/>
      <dgm:spPr/>
      <dgm:t>
        <a:bodyPr/>
        <a:lstStyle/>
        <a:p>
          <a:endParaRPr lang="nl-NL"/>
        </a:p>
      </dgm:t>
    </dgm:pt>
    <dgm:pt modelId="{1DF40707-E3E3-441E-B8F7-F858A86E508A}">
      <dgm:prSet phldrT="[Text]"/>
      <dgm:spPr/>
      <dgm:t>
        <a:bodyPr/>
        <a:lstStyle/>
        <a:p>
          <a:r>
            <a:rPr lang="nl-NL" dirty="0" smtClean="0"/>
            <a:t>Partnerschappen</a:t>
          </a:r>
          <a:endParaRPr lang="nl-NL" dirty="0"/>
        </a:p>
      </dgm:t>
    </dgm:pt>
    <dgm:pt modelId="{D07ADAF0-E6E3-44B4-8CBB-64C9AFF4BF7C}" type="parTrans" cxnId="{B39D30B9-2318-4E7F-A7BD-599388BD23F5}">
      <dgm:prSet/>
      <dgm:spPr/>
      <dgm:t>
        <a:bodyPr/>
        <a:lstStyle/>
        <a:p>
          <a:endParaRPr lang="nl-NL"/>
        </a:p>
      </dgm:t>
    </dgm:pt>
    <dgm:pt modelId="{7774C285-744B-4E11-8633-308281DC8BD3}" type="sibTrans" cxnId="{B39D30B9-2318-4E7F-A7BD-599388BD23F5}">
      <dgm:prSet/>
      <dgm:spPr/>
      <dgm:t>
        <a:bodyPr/>
        <a:lstStyle/>
        <a:p>
          <a:endParaRPr lang="nl-NL"/>
        </a:p>
      </dgm:t>
    </dgm:pt>
    <dgm:pt modelId="{C8A53825-FD22-4AB0-9270-379141A9824D}">
      <dgm:prSet phldrT="[Text]" custT="1"/>
      <dgm:spPr/>
      <dgm:t>
        <a:bodyPr/>
        <a:lstStyle/>
        <a:p>
          <a:r>
            <a:rPr lang="nl-NL" sz="1400" b="1" dirty="0" smtClean="0">
              <a:solidFill>
                <a:schemeClr val="tx2"/>
              </a:solidFill>
              <a:cs typeface="Arial" panose="020B0604020202020204" pitchFamily="34" charset="0"/>
            </a:rPr>
            <a:t>Verdere diversificatie product assortiment op basis van  geïdentificeerde nationale en internationale behoeften (USD 300 miljoen markt)</a:t>
          </a:r>
          <a:endParaRPr lang="nl-NL" sz="1400" b="1" dirty="0">
            <a:solidFill>
              <a:schemeClr val="tx2"/>
            </a:solidFill>
            <a:cs typeface="Arial" panose="020B0604020202020204" pitchFamily="34" charset="0"/>
          </a:endParaRPr>
        </a:p>
      </dgm:t>
    </dgm:pt>
    <dgm:pt modelId="{1B60B349-D3BB-42C9-95E3-8B45BF58FA22}" type="parTrans" cxnId="{C2586CAB-EF51-4843-974E-F3AFE4FF21D9}">
      <dgm:prSet/>
      <dgm:spPr/>
      <dgm:t>
        <a:bodyPr/>
        <a:lstStyle/>
        <a:p>
          <a:endParaRPr lang="nl-NL"/>
        </a:p>
      </dgm:t>
    </dgm:pt>
    <dgm:pt modelId="{EEB5831E-C790-4125-882F-C4B00D8ED104}" type="sibTrans" cxnId="{C2586CAB-EF51-4843-974E-F3AFE4FF21D9}">
      <dgm:prSet/>
      <dgm:spPr/>
      <dgm:t>
        <a:bodyPr/>
        <a:lstStyle/>
        <a:p>
          <a:endParaRPr lang="nl-NL"/>
        </a:p>
      </dgm:t>
    </dgm:pt>
    <dgm:pt modelId="{C80BF40D-5CBB-40FF-9FC7-4230FA00161C}">
      <dgm:prSet custT="1"/>
      <dgm:spPr/>
      <dgm:t>
        <a:bodyPr/>
        <a:lstStyle/>
        <a:p>
          <a:r>
            <a:rPr lang="nl-NL" sz="1400" b="1" dirty="0" smtClean="0">
              <a:solidFill>
                <a:schemeClr val="tx2"/>
              </a:solidFill>
              <a:cs typeface="Arial" panose="020B0604020202020204" pitchFamily="34" charset="0"/>
            </a:rPr>
            <a:t>Strategische partnerschappen voor marketing van Surinaamse producten</a:t>
          </a:r>
          <a:endParaRPr lang="nl-NL" sz="1400" b="1" dirty="0">
            <a:solidFill>
              <a:schemeClr val="tx2"/>
            </a:solidFill>
            <a:cs typeface="Arial" panose="020B0604020202020204" pitchFamily="34" charset="0"/>
          </a:endParaRPr>
        </a:p>
      </dgm:t>
    </dgm:pt>
    <dgm:pt modelId="{B64FA2A6-1406-440F-8B70-479ADE7EED5A}" type="parTrans" cxnId="{45DA8025-3C39-4231-9023-9003303F23F7}">
      <dgm:prSet/>
      <dgm:spPr/>
      <dgm:t>
        <a:bodyPr/>
        <a:lstStyle/>
        <a:p>
          <a:endParaRPr lang="nl-NL"/>
        </a:p>
      </dgm:t>
    </dgm:pt>
    <dgm:pt modelId="{1795214D-8695-4CBC-B8E5-0564FC0585CA}" type="sibTrans" cxnId="{45DA8025-3C39-4231-9023-9003303F23F7}">
      <dgm:prSet/>
      <dgm:spPr/>
      <dgm:t>
        <a:bodyPr/>
        <a:lstStyle/>
        <a:p>
          <a:endParaRPr lang="nl-NL"/>
        </a:p>
      </dgm:t>
    </dgm:pt>
    <dgm:pt modelId="{75A31A7A-952E-4F56-AFF3-EAAD65CD213D}">
      <dgm:prSet custT="1"/>
      <dgm:spPr/>
      <dgm:t>
        <a:bodyPr/>
        <a:lstStyle/>
        <a:p>
          <a:r>
            <a:rPr lang="nl-NL" sz="1400" b="1" dirty="0" smtClean="0">
              <a:solidFill>
                <a:schemeClr val="tx2"/>
              </a:solidFill>
              <a:cs typeface="Arial" panose="020B0604020202020204" pitchFamily="34" charset="0"/>
            </a:rPr>
            <a:t>Strategische invulling van </a:t>
          </a:r>
          <a:r>
            <a:rPr lang="nl-NL" sz="1400" b="1" dirty="0" err="1" smtClean="0">
              <a:solidFill>
                <a:schemeClr val="tx2"/>
              </a:solidFill>
              <a:cs typeface="Arial" panose="020B0604020202020204" pitchFamily="34" charset="0"/>
            </a:rPr>
            <a:t>Caricom</a:t>
          </a:r>
          <a:r>
            <a:rPr lang="nl-NL" sz="1400" b="1" dirty="0" smtClean="0">
              <a:solidFill>
                <a:schemeClr val="tx2"/>
              </a:solidFill>
              <a:cs typeface="Arial" panose="020B0604020202020204" pitchFamily="34" charset="0"/>
            </a:rPr>
            <a:t> en </a:t>
          </a:r>
          <a:r>
            <a:rPr lang="nl-NL" sz="1400" b="1" dirty="0" err="1" smtClean="0">
              <a:solidFill>
                <a:schemeClr val="tx2"/>
              </a:solidFill>
              <a:cs typeface="Arial" panose="020B0604020202020204" pitchFamily="34" charset="0"/>
            </a:rPr>
            <a:t>Unasur</a:t>
          </a:r>
          <a:r>
            <a:rPr lang="nl-NL" sz="1400" b="1" dirty="0" smtClean="0">
              <a:solidFill>
                <a:schemeClr val="tx2"/>
              </a:solidFill>
              <a:cs typeface="Arial" panose="020B0604020202020204" pitchFamily="34" charset="0"/>
            </a:rPr>
            <a:t> lidmaatschap ten voordele van de sector</a:t>
          </a:r>
          <a:endParaRPr lang="nl-NL" sz="1400" b="1" dirty="0">
            <a:solidFill>
              <a:schemeClr val="tx2"/>
            </a:solidFill>
            <a:cs typeface="Arial" panose="020B0604020202020204" pitchFamily="34" charset="0"/>
          </a:endParaRPr>
        </a:p>
      </dgm:t>
    </dgm:pt>
    <dgm:pt modelId="{2001992F-310B-47AC-8E75-C21917E21485}" type="parTrans" cxnId="{EF6F3090-0CD6-48A4-AA77-EAB700F0DDB9}">
      <dgm:prSet/>
      <dgm:spPr/>
      <dgm:t>
        <a:bodyPr/>
        <a:lstStyle/>
        <a:p>
          <a:endParaRPr lang="nl-NL"/>
        </a:p>
      </dgm:t>
    </dgm:pt>
    <dgm:pt modelId="{CBC2CA06-E9C4-457D-A3A6-7BC21ECF4777}" type="sibTrans" cxnId="{EF6F3090-0CD6-48A4-AA77-EAB700F0DDB9}">
      <dgm:prSet/>
      <dgm:spPr/>
      <dgm:t>
        <a:bodyPr/>
        <a:lstStyle/>
        <a:p>
          <a:endParaRPr lang="nl-NL"/>
        </a:p>
      </dgm:t>
    </dgm:pt>
    <dgm:pt modelId="{05E1F4CD-CDA7-4548-B509-24B3DAA02DB3}">
      <dgm:prSet custT="1"/>
      <dgm:spPr/>
      <dgm:t>
        <a:bodyPr/>
        <a:lstStyle/>
        <a:p>
          <a:r>
            <a:rPr lang="nl-NL" sz="1400" b="1" dirty="0" smtClean="0">
              <a:solidFill>
                <a:schemeClr val="tx2"/>
              </a:solidFill>
              <a:cs typeface="Arial" panose="020B0604020202020204" pitchFamily="34" charset="0"/>
            </a:rPr>
            <a:t>2015: samen met andere Surinaamse granietproducenten de </a:t>
          </a:r>
          <a:r>
            <a:rPr lang="nl-NL" sz="1400" b="1" dirty="0" err="1" smtClean="0">
              <a:solidFill>
                <a:schemeClr val="tx2"/>
              </a:solidFill>
              <a:cs typeface="Arial" panose="020B0604020202020204" pitchFamily="34" charset="0"/>
            </a:rPr>
            <a:t>Caricommarkt</a:t>
          </a:r>
          <a:r>
            <a:rPr lang="nl-NL" sz="1400" b="1" dirty="0" smtClean="0">
              <a:solidFill>
                <a:schemeClr val="tx2"/>
              </a:solidFill>
              <a:cs typeface="Arial" panose="020B0604020202020204" pitchFamily="34" charset="0"/>
            </a:rPr>
            <a:t> van </a:t>
          </a:r>
          <a:r>
            <a:rPr lang="nl-NL" sz="1400" b="1" dirty="0" err="1" smtClean="0">
              <a:solidFill>
                <a:schemeClr val="tx2"/>
              </a:solidFill>
              <a:cs typeface="Arial" panose="020B0604020202020204" pitchFamily="34" charset="0"/>
            </a:rPr>
            <a:t>granietboulders</a:t>
          </a:r>
          <a:r>
            <a:rPr lang="nl-NL" sz="1400" b="1" dirty="0" smtClean="0">
              <a:solidFill>
                <a:schemeClr val="tx2"/>
              </a:solidFill>
              <a:cs typeface="Arial" panose="020B0604020202020204" pitchFamily="34" charset="0"/>
            </a:rPr>
            <a:t> te voorzien</a:t>
          </a:r>
        </a:p>
      </dgm:t>
    </dgm:pt>
    <dgm:pt modelId="{4200D090-5BE2-4FE9-BEC9-7A6E124391C8}" type="sibTrans" cxnId="{A1C1E14F-87F8-472B-BA0D-86FDC5152D0E}">
      <dgm:prSet/>
      <dgm:spPr/>
      <dgm:t>
        <a:bodyPr/>
        <a:lstStyle/>
        <a:p>
          <a:endParaRPr lang="nl-NL"/>
        </a:p>
      </dgm:t>
    </dgm:pt>
    <dgm:pt modelId="{614323D4-A0B3-4567-879F-D05ECA35DD52}" type="parTrans" cxnId="{A1C1E14F-87F8-472B-BA0D-86FDC5152D0E}">
      <dgm:prSet/>
      <dgm:spPr/>
      <dgm:t>
        <a:bodyPr/>
        <a:lstStyle/>
        <a:p>
          <a:endParaRPr lang="nl-NL"/>
        </a:p>
      </dgm:t>
    </dgm:pt>
    <dgm:pt modelId="{95D99803-2A27-486D-9383-752A7FEDB042}" type="pres">
      <dgm:prSet presAssocID="{18032A53-20EA-40E3-97CA-1C8208AF7C9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5D312521-46AC-4433-B429-DF61FF1197C7}" type="pres">
      <dgm:prSet presAssocID="{AE0AC7DF-8D8B-4F7A-B9B1-13CAD1083843}" presName="linNode" presStyleCnt="0"/>
      <dgm:spPr/>
    </dgm:pt>
    <dgm:pt modelId="{6965981B-FBC2-46E8-B3F1-04013ED8896D}" type="pres">
      <dgm:prSet presAssocID="{AE0AC7DF-8D8B-4F7A-B9B1-13CAD1083843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CAE7D01-9E85-427B-9042-444A1F32DF2F}" type="pres">
      <dgm:prSet presAssocID="{AE0AC7DF-8D8B-4F7A-B9B1-13CAD1083843}" presName="childShp" presStyleLbl="bgAccFollowNode1" presStyleIdx="0" presStyleCnt="4" custScaleY="5754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13C5EA5-9092-498B-BE0C-6906E8BED445}" type="pres">
      <dgm:prSet presAssocID="{B19B6D64-1D12-458D-B1BA-CA7D4FA13404}" presName="spacing" presStyleCnt="0"/>
      <dgm:spPr/>
    </dgm:pt>
    <dgm:pt modelId="{BCDE1A7F-196A-43BE-B85A-BD3A9A5C5001}" type="pres">
      <dgm:prSet presAssocID="{CC58CF6B-7C52-4371-8E18-D7B5C21B7D45}" presName="linNode" presStyleCnt="0"/>
      <dgm:spPr/>
    </dgm:pt>
    <dgm:pt modelId="{FB5E2027-0DA8-48C3-9E83-516BD0D7BC4D}" type="pres">
      <dgm:prSet presAssocID="{CC58CF6B-7C52-4371-8E18-D7B5C21B7D45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3291F8A-4708-4DC7-B85D-A25561F02DF3}" type="pres">
      <dgm:prSet presAssocID="{CC58CF6B-7C52-4371-8E18-D7B5C21B7D45}" presName="childShp" presStyleLbl="bgAccFollowNode1" presStyleIdx="1" presStyleCnt="4" custScaleY="8189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C9D2537-44E3-4503-B29D-A099AE18401C}" type="pres">
      <dgm:prSet presAssocID="{C057037E-599F-4C07-B57D-63107B1353CC}" presName="spacing" presStyleCnt="0"/>
      <dgm:spPr/>
    </dgm:pt>
    <dgm:pt modelId="{C2C38CBC-2953-4D0E-A47A-F86D6AF90775}" type="pres">
      <dgm:prSet presAssocID="{1DF40707-E3E3-441E-B8F7-F858A86E508A}" presName="linNode" presStyleCnt="0"/>
      <dgm:spPr/>
    </dgm:pt>
    <dgm:pt modelId="{45C36D44-AD5F-426B-AF88-CD1D8E20AB44}" type="pres">
      <dgm:prSet presAssocID="{1DF40707-E3E3-441E-B8F7-F858A86E508A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9804D6B-7158-4C0D-BDE2-E2757E509EDD}" type="pres">
      <dgm:prSet presAssocID="{1DF40707-E3E3-441E-B8F7-F858A86E508A}" presName="childShp" presStyleLbl="bgAccFollowNode1" presStyleIdx="2" presStyleCnt="4" custScaleY="16532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EB05C2C-CC10-40D0-B62D-F17BB0770C70}" type="pres">
      <dgm:prSet presAssocID="{7774C285-744B-4E11-8633-308281DC8BD3}" presName="spacing" presStyleCnt="0"/>
      <dgm:spPr/>
    </dgm:pt>
    <dgm:pt modelId="{BEBABEEF-4AB2-40EC-9F6B-72BAF387F21B}" type="pres">
      <dgm:prSet presAssocID="{537D7942-778D-468A-890A-B47FD3CA0BB6}" presName="linNode" presStyleCnt="0"/>
      <dgm:spPr/>
    </dgm:pt>
    <dgm:pt modelId="{400B7744-9CB8-47B8-8E67-DF33CF0D4216}" type="pres">
      <dgm:prSet presAssocID="{537D7942-778D-468A-890A-B47FD3CA0BB6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33DD56B-4D0A-43A3-B2FE-AE8123A37CC5}" type="pres">
      <dgm:prSet presAssocID="{537D7942-778D-468A-890A-B47FD3CA0BB6}" presName="childShp" presStyleLbl="bgAccFollowNode1" presStyleIdx="3" presStyleCnt="4" custScaleY="8618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3CFA47F-DE26-46CC-8C92-3FC89DCDA6DA}" type="presOf" srcId="{537D7942-778D-468A-890A-B47FD3CA0BB6}" destId="{400B7744-9CB8-47B8-8E67-DF33CF0D4216}" srcOrd="0" destOrd="0" presId="urn:microsoft.com/office/officeart/2005/8/layout/vList6"/>
    <dgm:cxn modelId="{C2586CAB-EF51-4843-974E-F3AFE4FF21D9}" srcId="{CC58CF6B-7C52-4371-8E18-D7B5C21B7D45}" destId="{C8A53825-FD22-4AB0-9270-379141A9824D}" srcOrd="0" destOrd="0" parTransId="{1B60B349-D3BB-42C9-95E3-8B45BF58FA22}" sibTransId="{EEB5831E-C790-4125-882F-C4B00D8ED104}"/>
    <dgm:cxn modelId="{8C78DE17-8E9C-436E-B285-96F52DAA0BB3}" type="presOf" srcId="{18032A53-20EA-40E3-97CA-1C8208AF7C92}" destId="{95D99803-2A27-486D-9383-752A7FEDB042}" srcOrd="0" destOrd="0" presId="urn:microsoft.com/office/officeart/2005/8/layout/vList6"/>
    <dgm:cxn modelId="{51236B05-F07C-4F39-B0C1-CE347DBDA573}" srcId="{18032A53-20EA-40E3-97CA-1C8208AF7C92}" destId="{CC58CF6B-7C52-4371-8E18-D7B5C21B7D45}" srcOrd="1" destOrd="0" parTransId="{97265E46-118E-4588-B03A-0E804D1A1225}" sibTransId="{C057037E-599F-4C07-B57D-63107B1353CC}"/>
    <dgm:cxn modelId="{1334EDDA-50E4-487D-97C1-BBA680BD97B9}" type="presOf" srcId="{BD0EC9CE-8839-4E7C-BB7A-98DECD5B1167}" destId="{F9804D6B-7158-4C0D-BDE2-E2757E509EDD}" srcOrd="0" destOrd="0" presId="urn:microsoft.com/office/officeart/2005/8/layout/vList6"/>
    <dgm:cxn modelId="{45DA8025-3C39-4231-9023-9003303F23F7}" srcId="{1DF40707-E3E3-441E-B8F7-F858A86E508A}" destId="{C80BF40D-5CBB-40FF-9FC7-4230FA00161C}" srcOrd="1" destOrd="0" parTransId="{B64FA2A6-1406-440F-8B70-479ADE7EED5A}" sibTransId="{1795214D-8695-4CBC-B8E5-0564FC0585CA}"/>
    <dgm:cxn modelId="{A1C1E14F-87F8-472B-BA0D-86FDC5152D0E}" srcId="{537D7942-778D-468A-890A-B47FD3CA0BB6}" destId="{05E1F4CD-CDA7-4548-B509-24B3DAA02DB3}" srcOrd="0" destOrd="0" parTransId="{614323D4-A0B3-4567-879F-D05ECA35DD52}" sibTransId="{4200D090-5BE2-4FE9-BEC9-7A6E124391C8}"/>
    <dgm:cxn modelId="{B39D30B9-2318-4E7F-A7BD-599388BD23F5}" srcId="{18032A53-20EA-40E3-97CA-1C8208AF7C92}" destId="{1DF40707-E3E3-441E-B8F7-F858A86E508A}" srcOrd="2" destOrd="0" parTransId="{D07ADAF0-E6E3-44B4-8CBB-64C9AFF4BF7C}" sibTransId="{7774C285-744B-4E11-8633-308281DC8BD3}"/>
    <dgm:cxn modelId="{8884C067-C436-442B-84DD-F39EDDB4BA26}" type="presOf" srcId="{AE0AC7DF-8D8B-4F7A-B9B1-13CAD1083843}" destId="{6965981B-FBC2-46E8-B3F1-04013ED8896D}" srcOrd="0" destOrd="0" presId="urn:microsoft.com/office/officeart/2005/8/layout/vList6"/>
    <dgm:cxn modelId="{33B9DA25-17D5-4A41-95E2-62BE1BBDF925}" type="presOf" srcId="{CC58CF6B-7C52-4371-8E18-D7B5C21B7D45}" destId="{FB5E2027-0DA8-48C3-9E83-516BD0D7BC4D}" srcOrd="0" destOrd="0" presId="urn:microsoft.com/office/officeart/2005/8/layout/vList6"/>
    <dgm:cxn modelId="{DAC3F464-5AB5-4052-943C-561F29636646}" srcId="{AE0AC7DF-8D8B-4F7A-B9B1-13CAD1083843}" destId="{1AB6FDF3-79CC-4183-AB46-7FEE8C3EF00E}" srcOrd="0" destOrd="0" parTransId="{1C5CB1D6-C3D2-433C-8F84-501F55D72A86}" sibTransId="{476AC249-5104-44C4-BCA0-A75875182F55}"/>
    <dgm:cxn modelId="{A2CD3D9A-DD29-4D81-AB39-A460495B8EBF}" type="presOf" srcId="{C80BF40D-5CBB-40FF-9FC7-4230FA00161C}" destId="{F9804D6B-7158-4C0D-BDE2-E2757E509EDD}" srcOrd="0" destOrd="1" presId="urn:microsoft.com/office/officeart/2005/8/layout/vList6"/>
    <dgm:cxn modelId="{134809FF-ED09-413F-A344-BDA4ECEB0780}" type="presOf" srcId="{05E1F4CD-CDA7-4548-B509-24B3DAA02DB3}" destId="{333DD56B-4D0A-43A3-B2FE-AE8123A37CC5}" srcOrd="0" destOrd="0" presId="urn:microsoft.com/office/officeart/2005/8/layout/vList6"/>
    <dgm:cxn modelId="{D80222E3-F44D-4B5D-BAD5-A9BFB02BAA1F}" srcId="{18032A53-20EA-40E3-97CA-1C8208AF7C92}" destId="{AE0AC7DF-8D8B-4F7A-B9B1-13CAD1083843}" srcOrd="0" destOrd="0" parTransId="{F306599D-EB8E-44EA-A71F-56778DCABF23}" sibTransId="{B19B6D64-1D12-458D-B1BA-CA7D4FA13404}"/>
    <dgm:cxn modelId="{B6247271-DA22-4ADD-9C3C-B1B46BBD32CD}" type="presOf" srcId="{C8A53825-FD22-4AB0-9270-379141A9824D}" destId="{23291F8A-4708-4DC7-B85D-A25561F02DF3}" srcOrd="0" destOrd="0" presId="urn:microsoft.com/office/officeart/2005/8/layout/vList6"/>
    <dgm:cxn modelId="{03973A02-2BF2-4EAC-92B9-2BCB86E05A08}" type="presOf" srcId="{1AB6FDF3-79CC-4183-AB46-7FEE8C3EF00E}" destId="{4CAE7D01-9E85-427B-9042-444A1F32DF2F}" srcOrd="0" destOrd="0" presId="urn:microsoft.com/office/officeart/2005/8/layout/vList6"/>
    <dgm:cxn modelId="{B0E24AAC-DB8E-4C10-8FD3-0C694F4CEAF6}" type="presOf" srcId="{1DF40707-E3E3-441E-B8F7-F858A86E508A}" destId="{45C36D44-AD5F-426B-AF88-CD1D8E20AB44}" srcOrd="0" destOrd="0" presId="urn:microsoft.com/office/officeart/2005/8/layout/vList6"/>
    <dgm:cxn modelId="{F64F6C64-00D5-4685-B9B1-EABD7C4ED12F}" type="presOf" srcId="{75A31A7A-952E-4F56-AFF3-EAAD65CD213D}" destId="{F9804D6B-7158-4C0D-BDE2-E2757E509EDD}" srcOrd="0" destOrd="2" presId="urn:microsoft.com/office/officeart/2005/8/layout/vList6"/>
    <dgm:cxn modelId="{6A1D49BA-43EB-4786-A342-8770E46168C4}" srcId="{1DF40707-E3E3-441E-B8F7-F858A86E508A}" destId="{BD0EC9CE-8839-4E7C-BB7A-98DECD5B1167}" srcOrd="0" destOrd="0" parTransId="{A93D124E-BC0F-4BC9-8599-711A7A8A5FBA}" sibTransId="{96EB21DD-EC33-4410-96D7-382FD285CFC5}"/>
    <dgm:cxn modelId="{987892D0-4762-4E45-96F7-4D2D9468FC2D}" srcId="{18032A53-20EA-40E3-97CA-1C8208AF7C92}" destId="{537D7942-778D-468A-890A-B47FD3CA0BB6}" srcOrd="3" destOrd="0" parTransId="{DBB5FDBF-F06F-43C2-8E48-4CA16FB59F20}" sibTransId="{4BF0EA35-9815-4C35-A656-8F654D9AE23B}"/>
    <dgm:cxn modelId="{EF6F3090-0CD6-48A4-AA77-EAB700F0DDB9}" srcId="{1DF40707-E3E3-441E-B8F7-F858A86E508A}" destId="{75A31A7A-952E-4F56-AFF3-EAAD65CD213D}" srcOrd="2" destOrd="0" parTransId="{2001992F-310B-47AC-8E75-C21917E21485}" sibTransId="{CBC2CA06-E9C4-457D-A3A6-7BC21ECF4777}"/>
    <dgm:cxn modelId="{0F3DF92F-D335-4259-8FCC-516FEA756EAF}" type="presParOf" srcId="{95D99803-2A27-486D-9383-752A7FEDB042}" destId="{5D312521-46AC-4433-B429-DF61FF1197C7}" srcOrd="0" destOrd="0" presId="urn:microsoft.com/office/officeart/2005/8/layout/vList6"/>
    <dgm:cxn modelId="{343C4DE7-C3A9-457D-96CC-B31F41550189}" type="presParOf" srcId="{5D312521-46AC-4433-B429-DF61FF1197C7}" destId="{6965981B-FBC2-46E8-B3F1-04013ED8896D}" srcOrd="0" destOrd="0" presId="urn:microsoft.com/office/officeart/2005/8/layout/vList6"/>
    <dgm:cxn modelId="{84B52CAE-30F2-4233-AE7B-655F0BC74C1C}" type="presParOf" srcId="{5D312521-46AC-4433-B429-DF61FF1197C7}" destId="{4CAE7D01-9E85-427B-9042-444A1F32DF2F}" srcOrd="1" destOrd="0" presId="urn:microsoft.com/office/officeart/2005/8/layout/vList6"/>
    <dgm:cxn modelId="{55CB353E-D4B2-499E-A489-6EC7EF69B60B}" type="presParOf" srcId="{95D99803-2A27-486D-9383-752A7FEDB042}" destId="{713C5EA5-9092-498B-BE0C-6906E8BED445}" srcOrd="1" destOrd="0" presId="urn:microsoft.com/office/officeart/2005/8/layout/vList6"/>
    <dgm:cxn modelId="{357F0268-F97D-4E27-9A25-38FA92453D88}" type="presParOf" srcId="{95D99803-2A27-486D-9383-752A7FEDB042}" destId="{BCDE1A7F-196A-43BE-B85A-BD3A9A5C5001}" srcOrd="2" destOrd="0" presId="urn:microsoft.com/office/officeart/2005/8/layout/vList6"/>
    <dgm:cxn modelId="{5D1524BF-5B1F-4D39-8DAE-81EEC5373836}" type="presParOf" srcId="{BCDE1A7F-196A-43BE-B85A-BD3A9A5C5001}" destId="{FB5E2027-0DA8-48C3-9E83-516BD0D7BC4D}" srcOrd="0" destOrd="0" presId="urn:microsoft.com/office/officeart/2005/8/layout/vList6"/>
    <dgm:cxn modelId="{D6C4C543-BAB7-4F5F-AD90-A1332F579EE4}" type="presParOf" srcId="{BCDE1A7F-196A-43BE-B85A-BD3A9A5C5001}" destId="{23291F8A-4708-4DC7-B85D-A25561F02DF3}" srcOrd="1" destOrd="0" presId="urn:microsoft.com/office/officeart/2005/8/layout/vList6"/>
    <dgm:cxn modelId="{C5FA4582-A95E-4161-BB35-580393511195}" type="presParOf" srcId="{95D99803-2A27-486D-9383-752A7FEDB042}" destId="{1C9D2537-44E3-4503-B29D-A099AE18401C}" srcOrd="3" destOrd="0" presId="urn:microsoft.com/office/officeart/2005/8/layout/vList6"/>
    <dgm:cxn modelId="{CEE55EA8-6C4F-4EDA-BA3D-35695AFE95AD}" type="presParOf" srcId="{95D99803-2A27-486D-9383-752A7FEDB042}" destId="{C2C38CBC-2953-4D0E-A47A-F86D6AF90775}" srcOrd="4" destOrd="0" presId="urn:microsoft.com/office/officeart/2005/8/layout/vList6"/>
    <dgm:cxn modelId="{DA807A2B-0FBF-4FDB-880C-3B4B15FCA294}" type="presParOf" srcId="{C2C38CBC-2953-4D0E-A47A-F86D6AF90775}" destId="{45C36D44-AD5F-426B-AF88-CD1D8E20AB44}" srcOrd="0" destOrd="0" presId="urn:microsoft.com/office/officeart/2005/8/layout/vList6"/>
    <dgm:cxn modelId="{73AC56D6-92FA-4486-9955-D2B92643F81D}" type="presParOf" srcId="{C2C38CBC-2953-4D0E-A47A-F86D6AF90775}" destId="{F9804D6B-7158-4C0D-BDE2-E2757E509EDD}" srcOrd="1" destOrd="0" presId="urn:microsoft.com/office/officeart/2005/8/layout/vList6"/>
    <dgm:cxn modelId="{EC477F95-3AF1-4E61-AB91-C1217224A488}" type="presParOf" srcId="{95D99803-2A27-486D-9383-752A7FEDB042}" destId="{AEB05C2C-CC10-40D0-B62D-F17BB0770C70}" srcOrd="5" destOrd="0" presId="urn:microsoft.com/office/officeart/2005/8/layout/vList6"/>
    <dgm:cxn modelId="{D143C202-BDAA-4DCE-A196-6CCBE8C4A6C6}" type="presParOf" srcId="{95D99803-2A27-486D-9383-752A7FEDB042}" destId="{BEBABEEF-4AB2-40EC-9F6B-72BAF387F21B}" srcOrd="6" destOrd="0" presId="urn:microsoft.com/office/officeart/2005/8/layout/vList6"/>
    <dgm:cxn modelId="{4458086A-EC29-44B4-B778-82CC52FA223B}" type="presParOf" srcId="{BEBABEEF-4AB2-40EC-9F6B-72BAF387F21B}" destId="{400B7744-9CB8-47B8-8E67-DF33CF0D4216}" srcOrd="0" destOrd="0" presId="urn:microsoft.com/office/officeart/2005/8/layout/vList6"/>
    <dgm:cxn modelId="{30C189A1-AA7D-4496-BA1D-FD9286C5052E}" type="presParOf" srcId="{BEBABEEF-4AB2-40EC-9F6B-72BAF387F21B}" destId="{333DD56B-4D0A-43A3-B2FE-AE8123A37CC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032A53-20EA-40E3-97CA-1C8208AF7C9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AB6FDF3-79CC-4183-AB46-7FEE8C3EF00E}">
      <dgm:prSet phldrT="[Text]" custT="1"/>
      <dgm:spPr/>
      <dgm:t>
        <a:bodyPr/>
        <a:lstStyle/>
        <a:p>
          <a:r>
            <a:rPr lang="nl-NL" sz="1400" b="1" dirty="0" smtClean="0">
              <a:solidFill>
                <a:schemeClr val="tx2"/>
              </a:solidFill>
              <a:cs typeface="Arial" panose="020B0604020202020204" pitchFamily="34" charset="0"/>
            </a:rPr>
            <a:t>Ordening kleinschalige illegale goudwinning door creëren van partnerschappen met actieve kleine mijnbouwers en lokale leefgemeenschappen</a:t>
          </a:r>
          <a:endParaRPr lang="nl-NL" sz="1400" b="1" dirty="0">
            <a:solidFill>
              <a:schemeClr val="tx2"/>
            </a:solidFill>
          </a:endParaRPr>
        </a:p>
      </dgm:t>
    </dgm:pt>
    <dgm:pt modelId="{1C5CB1D6-C3D2-433C-8F84-501F55D72A86}" type="parTrans" cxnId="{DAC3F464-5AB5-4052-943C-561F29636646}">
      <dgm:prSet/>
      <dgm:spPr/>
      <dgm:t>
        <a:bodyPr/>
        <a:lstStyle/>
        <a:p>
          <a:endParaRPr lang="nl-NL"/>
        </a:p>
      </dgm:t>
    </dgm:pt>
    <dgm:pt modelId="{476AC249-5104-44C4-BCA0-A75875182F55}" type="sibTrans" cxnId="{DAC3F464-5AB5-4052-943C-561F29636646}">
      <dgm:prSet/>
      <dgm:spPr/>
      <dgm:t>
        <a:bodyPr/>
        <a:lstStyle/>
        <a:p>
          <a:endParaRPr lang="nl-NL"/>
        </a:p>
      </dgm:t>
    </dgm:pt>
    <dgm:pt modelId="{CC58CF6B-7C52-4371-8E18-D7B5C21B7D45}">
      <dgm:prSet phldrT="[Text]"/>
      <dgm:spPr/>
      <dgm:t>
        <a:bodyPr/>
        <a:lstStyle/>
        <a:p>
          <a:r>
            <a:rPr lang="nl-NL" dirty="0" smtClean="0">
              <a:solidFill>
                <a:schemeClr val="bg1"/>
              </a:solidFill>
              <a:cs typeface="Arial" panose="020B0604020202020204" pitchFamily="34" charset="0"/>
            </a:rPr>
            <a:t>Research &amp; Development</a:t>
          </a:r>
          <a:endParaRPr lang="nl-NL" dirty="0">
            <a:solidFill>
              <a:schemeClr val="bg1"/>
            </a:solidFill>
          </a:endParaRPr>
        </a:p>
      </dgm:t>
    </dgm:pt>
    <dgm:pt modelId="{97265E46-118E-4588-B03A-0E804D1A1225}" type="parTrans" cxnId="{51236B05-F07C-4F39-B0C1-CE347DBDA573}">
      <dgm:prSet/>
      <dgm:spPr/>
      <dgm:t>
        <a:bodyPr/>
        <a:lstStyle/>
        <a:p>
          <a:endParaRPr lang="nl-NL"/>
        </a:p>
      </dgm:t>
    </dgm:pt>
    <dgm:pt modelId="{C057037E-599F-4C07-B57D-63107B1353CC}" type="sibTrans" cxnId="{51236B05-F07C-4F39-B0C1-CE347DBDA573}">
      <dgm:prSet/>
      <dgm:spPr/>
      <dgm:t>
        <a:bodyPr/>
        <a:lstStyle/>
        <a:p>
          <a:endParaRPr lang="nl-NL"/>
        </a:p>
      </dgm:t>
    </dgm:pt>
    <dgm:pt modelId="{BD0EC9CE-8839-4E7C-BB7A-98DECD5B1167}">
      <dgm:prSet phldrT="[Text]" custT="1"/>
      <dgm:spPr/>
      <dgm:t>
        <a:bodyPr/>
        <a:lstStyle/>
        <a:p>
          <a:r>
            <a:rPr lang="nl-NL" sz="1400" b="1" dirty="0" smtClean="0">
              <a:solidFill>
                <a:schemeClr val="tx2"/>
              </a:solidFill>
              <a:cs typeface="Arial" panose="020B0604020202020204" pitchFamily="34" charset="0"/>
            </a:rPr>
            <a:t>Uitwisseling van nationale en internationale innovaties om de totale “</a:t>
          </a:r>
          <a:r>
            <a:rPr lang="nl-NL" sz="1400" b="1" dirty="0" err="1" smtClean="0">
              <a:solidFill>
                <a:schemeClr val="tx2"/>
              </a:solidFill>
              <a:cs typeface="Arial" panose="020B0604020202020204" pitchFamily="34" charset="0"/>
            </a:rPr>
            <a:t>small</a:t>
          </a:r>
          <a:r>
            <a:rPr lang="nl-NL" sz="1400" b="1" dirty="0" smtClean="0">
              <a:solidFill>
                <a:schemeClr val="tx2"/>
              </a:solidFill>
              <a:cs typeface="Arial" panose="020B0604020202020204" pitchFamily="34" charset="0"/>
            </a:rPr>
            <a:t>- en </a:t>
          </a:r>
          <a:r>
            <a:rPr lang="nl-NL" sz="1400" b="1" dirty="0" err="1" smtClean="0">
              <a:solidFill>
                <a:schemeClr val="tx2"/>
              </a:solidFill>
              <a:cs typeface="Arial" panose="020B0604020202020204" pitchFamily="34" charset="0"/>
            </a:rPr>
            <a:t>midscale</a:t>
          </a:r>
          <a:r>
            <a:rPr lang="nl-NL" sz="1400" b="1" dirty="0" smtClean="0">
              <a:solidFill>
                <a:schemeClr val="tx2"/>
              </a:solidFill>
              <a:cs typeface="Arial" panose="020B0604020202020204" pitchFamily="34" charset="0"/>
            </a:rPr>
            <a:t>” mijnbouw sector versneld te ontwikkelen richting hogere standaarden</a:t>
          </a:r>
        </a:p>
      </dgm:t>
    </dgm:pt>
    <dgm:pt modelId="{A93D124E-BC0F-4BC9-8599-711A7A8A5FBA}" type="parTrans" cxnId="{6A1D49BA-43EB-4786-A342-8770E46168C4}">
      <dgm:prSet/>
      <dgm:spPr/>
      <dgm:t>
        <a:bodyPr/>
        <a:lstStyle/>
        <a:p>
          <a:endParaRPr lang="nl-NL"/>
        </a:p>
      </dgm:t>
    </dgm:pt>
    <dgm:pt modelId="{96EB21DD-EC33-4410-96D7-382FD285CFC5}" type="sibTrans" cxnId="{6A1D49BA-43EB-4786-A342-8770E46168C4}">
      <dgm:prSet/>
      <dgm:spPr/>
      <dgm:t>
        <a:bodyPr/>
        <a:lstStyle/>
        <a:p>
          <a:endParaRPr lang="nl-NL"/>
        </a:p>
      </dgm:t>
    </dgm:pt>
    <dgm:pt modelId="{AE0AC7DF-8D8B-4F7A-B9B1-13CAD1083843}">
      <dgm:prSet phldrT="[Text]"/>
      <dgm:spPr/>
      <dgm:t>
        <a:bodyPr/>
        <a:lstStyle/>
        <a:p>
          <a:r>
            <a:rPr lang="nl-NL" dirty="0" smtClean="0">
              <a:solidFill>
                <a:schemeClr val="bg1"/>
              </a:solidFill>
              <a:cs typeface="Arial" panose="020B0604020202020204" pitchFamily="34" charset="0"/>
            </a:rPr>
            <a:t>Communicatie</a:t>
          </a:r>
          <a:endParaRPr lang="nl-NL" dirty="0">
            <a:solidFill>
              <a:schemeClr val="bg1"/>
            </a:solidFill>
          </a:endParaRPr>
        </a:p>
      </dgm:t>
    </dgm:pt>
    <dgm:pt modelId="{B19B6D64-1D12-458D-B1BA-CA7D4FA13404}" type="sibTrans" cxnId="{D80222E3-F44D-4B5D-BAD5-A9BFB02BAA1F}">
      <dgm:prSet/>
      <dgm:spPr/>
      <dgm:t>
        <a:bodyPr/>
        <a:lstStyle/>
        <a:p>
          <a:endParaRPr lang="nl-NL"/>
        </a:p>
      </dgm:t>
    </dgm:pt>
    <dgm:pt modelId="{F306599D-EB8E-44EA-A71F-56778DCABF23}" type="parTrans" cxnId="{D80222E3-F44D-4B5D-BAD5-A9BFB02BAA1F}">
      <dgm:prSet/>
      <dgm:spPr/>
      <dgm:t>
        <a:bodyPr/>
        <a:lstStyle/>
        <a:p>
          <a:endParaRPr lang="nl-NL"/>
        </a:p>
      </dgm:t>
    </dgm:pt>
    <dgm:pt modelId="{537D7942-778D-468A-890A-B47FD3CA0BB6}">
      <dgm:prSet/>
      <dgm:spPr/>
      <dgm:t>
        <a:bodyPr/>
        <a:lstStyle/>
        <a:p>
          <a:r>
            <a:rPr lang="nl-NL" dirty="0" smtClean="0"/>
            <a:t>Locaal verantwoord ondernemerschap</a:t>
          </a:r>
          <a:endParaRPr lang="nl-NL" dirty="0"/>
        </a:p>
      </dgm:t>
    </dgm:pt>
    <dgm:pt modelId="{DBB5FDBF-F06F-43C2-8E48-4CA16FB59F20}" type="parTrans" cxnId="{987892D0-4762-4E45-96F7-4D2D9468FC2D}">
      <dgm:prSet/>
      <dgm:spPr/>
      <dgm:t>
        <a:bodyPr/>
        <a:lstStyle/>
        <a:p>
          <a:endParaRPr lang="nl-NL"/>
        </a:p>
      </dgm:t>
    </dgm:pt>
    <dgm:pt modelId="{4BF0EA35-9815-4C35-A656-8F654D9AE23B}" type="sibTrans" cxnId="{987892D0-4762-4E45-96F7-4D2D9468FC2D}">
      <dgm:prSet/>
      <dgm:spPr/>
      <dgm:t>
        <a:bodyPr/>
        <a:lstStyle/>
        <a:p>
          <a:endParaRPr lang="nl-NL"/>
        </a:p>
      </dgm:t>
    </dgm:pt>
    <dgm:pt modelId="{1DF40707-E3E3-441E-B8F7-F858A86E508A}">
      <dgm:prSet phldrT="[Text]"/>
      <dgm:spPr/>
      <dgm:t>
        <a:bodyPr/>
        <a:lstStyle/>
        <a:p>
          <a:r>
            <a:rPr lang="nl-NL" dirty="0" smtClean="0"/>
            <a:t>Innovatie</a:t>
          </a:r>
          <a:endParaRPr lang="nl-NL" dirty="0"/>
        </a:p>
      </dgm:t>
    </dgm:pt>
    <dgm:pt modelId="{D07ADAF0-E6E3-44B4-8CBB-64C9AFF4BF7C}" type="parTrans" cxnId="{B39D30B9-2318-4E7F-A7BD-599388BD23F5}">
      <dgm:prSet/>
      <dgm:spPr/>
      <dgm:t>
        <a:bodyPr/>
        <a:lstStyle/>
        <a:p>
          <a:endParaRPr lang="nl-NL"/>
        </a:p>
      </dgm:t>
    </dgm:pt>
    <dgm:pt modelId="{7774C285-744B-4E11-8633-308281DC8BD3}" type="sibTrans" cxnId="{B39D30B9-2318-4E7F-A7BD-599388BD23F5}">
      <dgm:prSet/>
      <dgm:spPr/>
      <dgm:t>
        <a:bodyPr/>
        <a:lstStyle/>
        <a:p>
          <a:endParaRPr lang="nl-NL"/>
        </a:p>
      </dgm:t>
    </dgm:pt>
    <dgm:pt modelId="{75697D69-F3C1-4B9F-A343-112A346B1C1A}">
      <dgm:prSet phldrT="[Text]"/>
      <dgm:spPr/>
      <dgm:t>
        <a:bodyPr/>
        <a:lstStyle/>
        <a:p>
          <a:endParaRPr lang="nl-NL" sz="1100" dirty="0"/>
        </a:p>
      </dgm:t>
    </dgm:pt>
    <dgm:pt modelId="{A70FE3FF-DC9B-4F18-A50A-A94EC35A85A3}" type="parTrans" cxnId="{BAC04D6E-888F-4D36-AE49-DC1345FA5BE4}">
      <dgm:prSet/>
      <dgm:spPr/>
      <dgm:t>
        <a:bodyPr/>
        <a:lstStyle/>
        <a:p>
          <a:endParaRPr lang="nl-NL"/>
        </a:p>
      </dgm:t>
    </dgm:pt>
    <dgm:pt modelId="{5B009E4E-EFD7-4EFF-B7B6-FAE1B14511E2}" type="sibTrans" cxnId="{BAC04D6E-888F-4D36-AE49-DC1345FA5BE4}">
      <dgm:prSet/>
      <dgm:spPr/>
      <dgm:t>
        <a:bodyPr/>
        <a:lstStyle/>
        <a:p>
          <a:endParaRPr lang="nl-NL"/>
        </a:p>
      </dgm:t>
    </dgm:pt>
    <dgm:pt modelId="{C8A53825-FD22-4AB0-9270-379141A9824D}">
      <dgm:prSet phldrT="[Text]" custT="1"/>
      <dgm:spPr/>
      <dgm:t>
        <a:bodyPr/>
        <a:lstStyle/>
        <a:p>
          <a:r>
            <a:rPr lang="nl-NL" sz="1400" b="1" dirty="0" smtClean="0">
              <a:solidFill>
                <a:schemeClr val="tx2"/>
              </a:solidFill>
              <a:cs typeface="Arial" panose="020B0604020202020204" pitchFamily="34" charset="0"/>
            </a:rPr>
            <a:t>Research, </a:t>
          </a:r>
          <a:r>
            <a:rPr lang="nl-NL" sz="1400" b="1" dirty="0" err="1" smtClean="0">
              <a:solidFill>
                <a:schemeClr val="tx2"/>
              </a:solidFill>
              <a:cs typeface="Arial" panose="020B0604020202020204" pitchFamily="34" charset="0"/>
            </a:rPr>
            <a:t>Development</a:t>
          </a:r>
          <a:r>
            <a:rPr lang="nl-NL" sz="1400" b="1" dirty="0" smtClean="0">
              <a:solidFill>
                <a:schemeClr val="tx2"/>
              </a:solidFill>
              <a:cs typeface="Arial" panose="020B0604020202020204" pitchFamily="34" charset="0"/>
            </a:rPr>
            <a:t> (op basis van nationale situatie) en toepassing van milieuvriendelijke </a:t>
          </a:r>
          <a:r>
            <a:rPr lang="nl-NL" sz="1400" b="1" dirty="0" err="1" smtClean="0">
              <a:solidFill>
                <a:schemeClr val="tx2"/>
              </a:solidFill>
              <a:cs typeface="Arial" panose="020B0604020202020204" pitchFamily="34" charset="0"/>
            </a:rPr>
            <a:t>goudwinningstechnieken</a:t>
          </a:r>
          <a:r>
            <a:rPr lang="nl-NL" sz="1400" b="1" dirty="0" smtClean="0">
              <a:solidFill>
                <a:schemeClr val="tx2"/>
              </a:solidFill>
              <a:cs typeface="Arial" panose="020B0604020202020204" pitchFamily="34" charset="0"/>
            </a:rPr>
            <a:t> =&gt; </a:t>
          </a:r>
          <a:r>
            <a:rPr lang="nl-NL" sz="1400" b="1" dirty="0" err="1" smtClean="0">
              <a:solidFill>
                <a:schemeClr val="tx2"/>
              </a:solidFill>
              <a:cs typeface="Arial" panose="020B0604020202020204" pitchFamily="34" charset="0"/>
            </a:rPr>
            <a:t>Gravity</a:t>
          </a:r>
          <a:r>
            <a:rPr lang="nl-NL" sz="1400" b="1" dirty="0" smtClean="0">
              <a:solidFill>
                <a:schemeClr val="tx2"/>
              </a:solidFill>
              <a:cs typeface="Arial" panose="020B0604020202020204" pitchFamily="34" charset="0"/>
            </a:rPr>
            <a:t> </a:t>
          </a:r>
          <a:r>
            <a:rPr lang="nl-NL" sz="1400" b="1" dirty="0" err="1" smtClean="0">
              <a:solidFill>
                <a:schemeClr val="tx2"/>
              </a:solidFill>
              <a:cs typeface="Arial" panose="020B0604020202020204" pitchFamily="34" charset="0"/>
            </a:rPr>
            <a:t>Concentration</a:t>
          </a:r>
          <a:r>
            <a:rPr lang="nl-NL" sz="1400" b="1" dirty="0" smtClean="0">
              <a:solidFill>
                <a:schemeClr val="tx2"/>
              </a:solidFill>
              <a:cs typeface="Arial" panose="020B0604020202020204" pitchFamily="34" charset="0"/>
            </a:rPr>
            <a:t> Plant</a:t>
          </a:r>
          <a:endParaRPr lang="nl-NL" sz="1100" dirty="0"/>
        </a:p>
      </dgm:t>
    </dgm:pt>
    <dgm:pt modelId="{1B60B349-D3BB-42C9-95E3-8B45BF58FA22}" type="parTrans" cxnId="{C2586CAB-EF51-4843-974E-F3AFE4FF21D9}">
      <dgm:prSet/>
      <dgm:spPr/>
      <dgm:t>
        <a:bodyPr/>
        <a:lstStyle/>
        <a:p>
          <a:endParaRPr lang="nl-NL"/>
        </a:p>
      </dgm:t>
    </dgm:pt>
    <dgm:pt modelId="{EEB5831E-C790-4125-882F-C4B00D8ED104}" type="sibTrans" cxnId="{C2586CAB-EF51-4843-974E-F3AFE4FF21D9}">
      <dgm:prSet/>
      <dgm:spPr/>
      <dgm:t>
        <a:bodyPr/>
        <a:lstStyle/>
        <a:p>
          <a:endParaRPr lang="nl-NL"/>
        </a:p>
      </dgm:t>
    </dgm:pt>
    <dgm:pt modelId="{05E1F4CD-CDA7-4548-B509-24B3DAA02DB3}">
      <dgm:prSet custT="1"/>
      <dgm:spPr/>
      <dgm:t>
        <a:bodyPr/>
        <a:lstStyle/>
        <a:p>
          <a:r>
            <a:rPr lang="nl-NL" sz="1400" b="1" dirty="0" smtClean="0">
              <a:solidFill>
                <a:schemeClr val="tx2"/>
              </a:solidFill>
              <a:cs typeface="Arial" panose="020B0604020202020204" pitchFamily="34" charset="0"/>
            </a:rPr>
            <a:t>Sectorale benadering: doel “green gold” keurmerk  welke niet alleen gebaseerd op goudwinnings techniek, maar terug te vinden in alle directe en indirecte processen.</a:t>
          </a:r>
        </a:p>
      </dgm:t>
    </dgm:pt>
    <dgm:pt modelId="{614323D4-A0B3-4567-879F-D05ECA35DD52}" type="parTrans" cxnId="{A1C1E14F-87F8-472B-BA0D-86FDC5152D0E}">
      <dgm:prSet/>
      <dgm:spPr/>
      <dgm:t>
        <a:bodyPr/>
        <a:lstStyle/>
        <a:p>
          <a:endParaRPr lang="nl-NL"/>
        </a:p>
      </dgm:t>
    </dgm:pt>
    <dgm:pt modelId="{4200D090-5BE2-4FE9-BEC9-7A6E124391C8}" type="sibTrans" cxnId="{A1C1E14F-87F8-472B-BA0D-86FDC5152D0E}">
      <dgm:prSet/>
      <dgm:spPr/>
      <dgm:t>
        <a:bodyPr/>
        <a:lstStyle/>
        <a:p>
          <a:endParaRPr lang="nl-NL"/>
        </a:p>
      </dgm:t>
    </dgm:pt>
    <dgm:pt modelId="{95D99803-2A27-486D-9383-752A7FEDB042}" type="pres">
      <dgm:prSet presAssocID="{18032A53-20EA-40E3-97CA-1C8208AF7C9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5D312521-46AC-4433-B429-DF61FF1197C7}" type="pres">
      <dgm:prSet presAssocID="{AE0AC7DF-8D8B-4F7A-B9B1-13CAD1083843}" presName="linNode" presStyleCnt="0"/>
      <dgm:spPr/>
    </dgm:pt>
    <dgm:pt modelId="{6965981B-FBC2-46E8-B3F1-04013ED8896D}" type="pres">
      <dgm:prSet presAssocID="{AE0AC7DF-8D8B-4F7A-B9B1-13CAD1083843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CAE7D01-9E85-427B-9042-444A1F32DF2F}" type="pres">
      <dgm:prSet presAssocID="{AE0AC7DF-8D8B-4F7A-B9B1-13CAD1083843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13C5EA5-9092-498B-BE0C-6906E8BED445}" type="pres">
      <dgm:prSet presAssocID="{B19B6D64-1D12-458D-B1BA-CA7D4FA13404}" presName="spacing" presStyleCnt="0"/>
      <dgm:spPr/>
    </dgm:pt>
    <dgm:pt modelId="{BCDE1A7F-196A-43BE-B85A-BD3A9A5C5001}" type="pres">
      <dgm:prSet presAssocID="{CC58CF6B-7C52-4371-8E18-D7B5C21B7D45}" presName="linNode" presStyleCnt="0"/>
      <dgm:spPr/>
    </dgm:pt>
    <dgm:pt modelId="{FB5E2027-0DA8-48C3-9E83-516BD0D7BC4D}" type="pres">
      <dgm:prSet presAssocID="{CC58CF6B-7C52-4371-8E18-D7B5C21B7D45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3291F8A-4708-4DC7-B85D-A25561F02DF3}" type="pres">
      <dgm:prSet presAssocID="{CC58CF6B-7C52-4371-8E18-D7B5C21B7D45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C9D2537-44E3-4503-B29D-A099AE18401C}" type="pres">
      <dgm:prSet presAssocID="{C057037E-599F-4C07-B57D-63107B1353CC}" presName="spacing" presStyleCnt="0"/>
      <dgm:spPr/>
    </dgm:pt>
    <dgm:pt modelId="{C2C38CBC-2953-4D0E-A47A-F86D6AF90775}" type="pres">
      <dgm:prSet presAssocID="{1DF40707-E3E3-441E-B8F7-F858A86E508A}" presName="linNode" presStyleCnt="0"/>
      <dgm:spPr/>
    </dgm:pt>
    <dgm:pt modelId="{45C36D44-AD5F-426B-AF88-CD1D8E20AB44}" type="pres">
      <dgm:prSet presAssocID="{1DF40707-E3E3-441E-B8F7-F858A86E508A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9804D6B-7158-4C0D-BDE2-E2757E509EDD}" type="pres">
      <dgm:prSet presAssocID="{1DF40707-E3E3-441E-B8F7-F858A86E508A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EB05C2C-CC10-40D0-B62D-F17BB0770C70}" type="pres">
      <dgm:prSet presAssocID="{7774C285-744B-4E11-8633-308281DC8BD3}" presName="spacing" presStyleCnt="0"/>
      <dgm:spPr/>
    </dgm:pt>
    <dgm:pt modelId="{BEBABEEF-4AB2-40EC-9F6B-72BAF387F21B}" type="pres">
      <dgm:prSet presAssocID="{537D7942-778D-468A-890A-B47FD3CA0BB6}" presName="linNode" presStyleCnt="0"/>
      <dgm:spPr/>
    </dgm:pt>
    <dgm:pt modelId="{400B7744-9CB8-47B8-8E67-DF33CF0D4216}" type="pres">
      <dgm:prSet presAssocID="{537D7942-778D-468A-890A-B47FD3CA0BB6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33DD56B-4D0A-43A3-B2FE-AE8123A37CC5}" type="pres">
      <dgm:prSet presAssocID="{537D7942-778D-468A-890A-B47FD3CA0BB6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F9466C4-9CE2-46E7-9402-F6D9F07259D6}" type="presOf" srcId="{AE0AC7DF-8D8B-4F7A-B9B1-13CAD1083843}" destId="{6965981B-FBC2-46E8-B3F1-04013ED8896D}" srcOrd="0" destOrd="0" presId="urn:microsoft.com/office/officeart/2005/8/layout/vList6"/>
    <dgm:cxn modelId="{C2586CAB-EF51-4843-974E-F3AFE4FF21D9}" srcId="{CC58CF6B-7C52-4371-8E18-D7B5C21B7D45}" destId="{C8A53825-FD22-4AB0-9270-379141A9824D}" srcOrd="0" destOrd="0" parTransId="{1B60B349-D3BB-42C9-95E3-8B45BF58FA22}" sibTransId="{EEB5831E-C790-4125-882F-C4B00D8ED104}"/>
    <dgm:cxn modelId="{BAC04D6E-888F-4D36-AE49-DC1345FA5BE4}" srcId="{CC58CF6B-7C52-4371-8E18-D7B5C21B7D45}" destId="{75697D69-F3C1-4B9F-A343-112A346B1C1A}" srcOrd="1" destOrd="0" parTransId="{A70FE3FF-DC9B-4F18-A50A-A94EC35A85A3}" sibTransId="{5B009E4E-EFD7-4EFF-B7B6-FAE1B14511E2}"/>
    <dgm:cxn modelId="{51236B05-F07C-4F39-B0C1-CE347DBDA573}" srcId="{18032A53-20EA-40E3-97CA-1C8208AF7C92}" destId="{CC58CF6B-7C52-4371-8E18-D7B5C21B7D45}" srcOrd="1" destOrd="0" parTransId="{97265E46-118E-4588-B03A-0E804D1A1225}" sibTransId="{C057037E-599F-4C07-B57D-63107B1353CC}"/>
    <dgm:cxn modelId="{A1C1E14F-87F8-472B-BA0D-86FDC5152D0E}" srcId="{537D7942-778D-468A-890A-B47FD3CA0BB6}" destId="{05E1F4CD-CDA7-4548-B509-24B3DAA02DB3}" srcOrd="0" destOrd="0" parTransId="{614323D4-A0B3-4567-879F-D05ECA35DD52}" sibTransId="{4200D090-5BE2-4FE9-BEC9-7A6E124391C8}"/>
    <dgm:cxn modelId="{B39D30B9-2318-4E7F-A7BD-599388BD23F5}" srcId="{18032A53-20EA-40E3-97CA-1C8208AF7C92}" destId="{1DF40707-E3E3-441E-B8F7-F858A86E508A}" srcOrd="2" destOrd="0" parTransId="{D07ADAF0-E6E3-44B4-8CBB-64C9AFF4BF7C}" sibTransId="{7774C285-744B-4E11-8633-308281DC8BD3}"/>
    <dgm:cxn modelId="{6F491636-CAE9-48F5-BCB7-638B7D163FDC}" type="presOf" srcId="{18032A53-20EA-40E3-97CA-1C8208AF7C92}" destId="{95D99803-2A27-486D-9383-752A7FEDB042}" srcOrd="0" destOrd="0" presId="urn:microsoft.com/office/officeart/2005/8/layout/vList6"/>
    <dgm:cxn modelId="{5D4E9CA0-63E9-4E68-99EF-5573D3E8038B}" type="presOf" srcId="{C8A53825-FD22-4AB0-9270-379141A9824D}" destId="{23291F8A-4708-4DC7-B85D-A25561F02DF3}" srcOrd="0" destOrd="0" presId="urn:microsoft.com/office/officeart/2005/8/layout/vList6"/>
    <dgm:cxn modelId="{E2B9125E-15D9-4DAA-9BCF-850CD10F4779}" type="presOf" srcId="{75697D69-F3C1-4B9F-A343-112A346B1C1A}" destId="{23291F8A-4708-4DC7-B85D-A25561F02DF3}" srcOrd="0" destOrd="1" presId="urn:microsoft.com/office/officeart/2005/8/layout/vList6"/>
    <dgm:cxn modelId="{DAC3F464-5AB5-4052-943C-561F29636646}" srcId="{AE0AC7DF-8D8B-4F7A-B9B1-13CAD1083843}" destId="{1AB6FDF3-79CC-4183-AB46-7FEE8C3EF00E}" srcOrd="0" destOrd="0" parTransId="{1C5CB1D6-C3D2-433C-8F84-501F55D72A86}" sibTransId="{476AC249-5104-44C4-BCA0-A75875182F55}"/>
    <dgm:cxn modelId="{94D49261-785B-456C-B1B3-FCDDB6C9C62F}" type="presOf" srcId="{05E1F4CD-CDA7-4548-B509-24B3DAA02DB3}" destId="{333DD56B-4D0A-43A3-B2FE-AE8123A37CC5}" srcOrd="0" destOrd="0" presId="urn:microsoft.com/office/officeart/2005/8/layout/vList6"/>
    <dgm:cxn modelId="{D80222E3-F44D-4B5D-BAD5-A9BFB02BAA1F}" srcId="{18032A53-20EA-40E3-97CA-1C8208AF7C92}" destId="{AE0AC7DF-8D8B-4F7A-B9B1-13CAD1083843}" srcOrd="0" destOrd="0" parTransId="{F306599D-EB8E-44EA-A71F-56778DCABF23}" sibTransId="{B19B6D64-1D12-458D-B1BA-CA7D4FA13404}"/>
    <dgm:cxn modelId="{C1E984DC-C149-4972-A947-A73958ECE1BA}" type="presOf" srcId="{1DF40707-E3E3-441E-B8F7-F858A86E508A}" destId="{45C36D44-AD5F-426B-AF88-CD1D8E20AB44}" srcOrd="0" destOrd="0" presId="urn:microsoft.com/office/officeart/2005/8/layout/vList6"/>
    <dgm:cxn modelId="{668A5E62-01C0-4893-8E50-E34F5768EFC9}" type="presOf" srcId="{BD0EC9CE-8839-4E7C-BB7A-98DECD5B1167}" destId="{F9804D6B-7158-4C0D-BDE2-E2757E509EDD}" srcOrd="0" destOrd="0" presId="urn:microsoft.com/office/officeart/2005/8/layout/vList6"/>
    <dgm:cxn modelId="{6DE9AB0F-AD7A-49C8-86DA-D9A754C9CFC8}" type="presOf" srcId="{537D7942-778D-468A-890A-B47FD3CA0BB6}" destId="{400B7744-9CB8-47B8-8E67-DF33CF0D4216}" srcOrd="0" destOrd="0" presId="urn:microsoft.com/office/officeart/2005/8/layout/vList6"/>
    <dgm:cxn modelId="{47212879-85FF-4E86-B327-8092EC58983E}" type="presOf" srcId="{CC58CF6B-7C52-4371-8E18-D7B5C21B7D45}" destId="{FB5E2027-0DA8-48C3-9E83-516BD0D7BC4D}" srcOrd="0" destOrd="0" presId="urn:microsoft.com/office/officeart/2005/8/layout/vList6"/>
    <dgm:cxn modelId="{DA850436-5141-4717-96A6-F4CD8EECD00A}" type="presOf" srcId="{1AB6FDF3-79CC-4183-AB46-7FEE8C3EF00E}" destId="{4CAE7D01-9E85-427B-9042-444A1F32DF2F}" srcOrd="0" destOrd="0" presId="urn:microsoft.com/office/officeart/2005/8/layout/vList6"/>
    <dgm:cxn modelId="{6A1D49BA-43EB-4786-A342-8770E46168C4}" srcId="{1DF40707-E3E3-441E-B8F7-F858A86E508A}" destId="{BD0EC9CE-8839-4E7C-BB7A-98DECD5B1167}" srcOrd="0" destOrd="0" parTransId="{A93D124E-BC0F-4BC9-8599-711A7A8A5FBA}" sibTransId="{96EB21DD-EC33-4410-96D7-382FD285CFC5}"/>
    <dgm:cxn modelId="{987892D0-4762-4E45-96F7-4D2D9468FC2D}" srcId="{18032A53-20EA-40E3-97CA-1C8208AF7C92}" destId="{537D7942-778D-468A-890A-B47FD3CA0BB6}" srcOrd="3" destOrd="0" parTransId="{DBB5FDBF-F06F-43C2-8E48-4CA16FB59F20}" sibTransId="{4BF0EA35-9815-4C35-A656-8F654D9AE23B}"/>
    <dgm:cxn modelId="{6F372BB5-6074-4359-9E5B-6AB59D33097F}" type="presParOf" srcId="{95D99803-2A27-486D-9383-752A7FEDB042}" destId="{5D312521-46AC-4433-B429-DF61FF1197C7}" srcOrd="0" destOrd="0" presId="urn:microsoft.com/office/officeart/2005/8/layout/vList6"/>
    <dgm:cxn modelId="{D593AC10-818D-4A7C-BEEE-09AC1863B02E}" type="presParOf" srcId="{5D312521-46AC-4433-B429-DF61FF1197C7}" destId="{6965981B-FBC2-46E8-B3F1-04013ED8896D}" srcOrd="0" destOrd="0" presId="urn:microsoft.com/office/officeart/2005/8/layout/vList6"/>
    <dgm:cxn modelId="{D3F1853B-25A5-4ECD-9377-31AE392D6D2E}" type="presParOf" srcId="{5D312521-46AC-4433-B429-DF61FF1197C7}" destId="{4CAE7D01-9E85-427B-9042-444A1F32DF2F}" srcOrd="1" destOrd="0" presId="urn:microsoft.com/office/officeart/2005/8/layout/vList6"/>
    <dgm:cxn modelId="{387B5A89-47D4-4AA9-ACCB-683CAA9EF550}" type="presParOf" srcId="{95D99803-2A27-486D-9383-752A7FEDB042}" destId="{713C5EA5-9092-498B-BE0C-6906E8BED445}" srcOrd="1" destOrd="0" presId="urn:microsoft.com/office/officeart/2005/8/layout/vList6"/>
    <dgm:cxn modelId="{FF96274A-2C28-4483-AB80-4A46001D3DAB}" type="presParOf" srcId="{95D99803-2A27-486D-9383-752A7FEDB042}" destId="{BCDE1A7F-196A-43BE-B85A-BD3A9A5C5001}" srcOrd="2" destOrd="0" presId="urn:microsoft.com/office/officeart/2005/8/layout/vList6"/>
    <dgm:cxn modelId="{0D421CDF-B7EE-487F-BF32-F86E9B8EC864}" type="presParOf" srcId="{BCDE1A7F-196A-43BE-B85A-BD3A9A5C5001}" destId="{FB5E2027-0DA8-48C3-9E83-516BD0D7BC4D}" srcOrd="0" destOrd="0" presId="urn:microsoft.com/office/officeart/2005/8/layout/vList6"/>
    <dgm:cxn modelId="{C80609DE-531F-4595-817E-C1466FC38E1B}" type="presParOf" srcId="{BCDE1A7F-196A-43BE-B85A-BD3A9A5C5001}" destId="{23291F8A-4708-4DC7-B85D-A25561F02DF3}" srcOrd="1" destOrd="0" presId="urn:microsoft.com/office/officeart/2005/8/layout/vList6"/>
    <dgm:cxn modelId="{F8C45A89-C7DC-4B53-86EA-D1D2C26DE219}" type="presParOf" srcId="{95D99803-2A27-486D-9383-752A7FEDB042}" destId="{1C9D2537-44E3-4503-B29D-A099AE18401C}" srcOrd="3" destOrd="0" presId="urn:microsoft.com/office/officeart/2005/8/layout/vList6"/>
    <dgm:cxn modelId="{644B7B99-BE3A-460E-B7C9-F6DE15B72D83}" type="presParOf" srcId="{95D99803-2A27-486D-9383-752A7FEDB042}" destId="{C2C38CBC-2953-4D0E-A47A-F86D6AF90775}" srcOrd="4" destOrd="0" presId="urn:microsoft.com/office/officeart/2005/8/layout/vList6"/>
    <dgm:cxn modelId="{ECFEC7EE-B112-4E5F-90DD-27A0C96ACDF2}" type="presParOf" srcId="{C2C38CBC-2953-4D0E-A47A-F86D6AF90775}" destId="{45C36D44-AD5F-426B-AF88-CD1D8E20AB44}" srcOrd="0" destOrd="0" presId="urn:microsoft.com/office/officeart/2005/8/layout/vList6"/>
    <dgm:cxn modelId="{2261A68A-4522-4ABB-9497-A6D140CF3BAA}" type="presParOf" srcId="{C2C38CBC-2953-4D0E-A47A-F86D6AF90775}" destId="{F9804D6B-7158-4C0D-BDE2-E2757E509EDD}" srcOrd="1" destOrd="0" presId="urn:microsoft.com/office/officeart/2005/8/layout/vList6"/>
    <dgm:cxn modelId="{8A615252-56D9-4D6C-91F7-07014AB7CC88}" type="presParOf" srcId="{95D99803-2A27-486D-9383-752A7FEDB042}" destId="{AEB05C2C-CC10-40D0-B62D-F17BB0770C70}" srcOrd="5" destOrd="0" presId="urn:microsoft.com/office/officeart/2005/8/layout/vList6"/>
    <dgm:cxn modelId="{BA5A0F62-D12D-4E04-AA45-D9435B76D5F9}" type="presParOf" srcId="{95D99803-2A27-486D-9383-752A7FEDB042}" destId="{BEBABEEF-4AB2-40EC-9F6B-72BAF387F21B}" srcOrd="6" destOrd="0" presId="urn:microsoft.com/office/officeart/2005/8/layout/vList6"/>
    <dgm:cxn modelId="{217A31C5-CA0E-404F-ADF4-758151D0E209}" type="presParOf" srcId="{BEBABEEF-4AB2-40EC-9F6B-72BAF387F21B}" destId="{400B7744-9CB8-47B8-8E67-DF33CF0D4216}" srcOrd="0" destOrd="0" presId="urn:microsoft.com/office/officeart/2005/8/layout/vList6"/>
    <dgm:cxn modelId="{6C99AAA7-98D0-4A02-9A23-242B93A3806B}" type="presParOf" srcId="{BEBABEEF-4AB2-40EC-9F6B-72BAF387F21B}" destId="{333DD56B-4D0A-43A3-B2FE-AE8123A37CC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032A53-20EA-40E3-97CA-1C8208AF7C9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AB6FDF3-79CC-4183-AB46-7FEE8C3EF00E}">
      <dgm:prSet phldrT="[Text]" custT="1"/>
      <dgm:spPr/>
      <dgm:t>
        <a:bodyPr/>
        <a:lstStyle/>
        <a:p>
          <a:r>
            <a:rPr lang="nl-NL" sz="1400" b="1" dirty="0" smtClean="0">
              <a:solidFill>
                <a:schemeClr val="tx2"/>
              </a:solidFill>
              <a:cs typeface="Arial" panose="020B0604020202020204" pitchFamily="34" charset="0"/>
            </a:rPr>
            <a:t>2012: Stopzetten van de export van natuursteen blokken naar North Carolina en het geven van een opdracht aan het management op zoek te gaan naar een internationale partner =&gt; afzet, technische kennis, toegevoegde waarde voor Suriname </a:t>
          </a:r>
          <a:r>
            <a:rPr lang="nl-NL" sz="1400" b="1" dirty="0" smtClean="0">
              <a:solidFill>
                <a:schemeClr val="tx2"/>
              </a:solidFill>
              <a:cs typeface="Arial" panose="020B0604020202020204" pitchFamily="34" charset="0"/>
            </a:rPr>
            <a:t>(export van bewerkt product ipv ruw materiaal)</a:t>
          </a:r>
          <a:endParaRPr lang="nl-NL" sz="1400" b="1" dirty="0">
            <a:solidFill>
              <a:schemeClr val="tx2"/>
            </a:solidFill>
            <a:cs typeface="Arial" panose="020B0604020202020204" pitchFamily="34" charset="0"/>
          </a:endParaRPr>
        </a:p>
      </dgm:t>
    </dgm:pt>
    <dgm:pt modelId="{1C5CB1D6-C3D2-433C-8F84-501F55D72A86}" type="parTrans" cxnId="{DAC3F464-5AB5-4052-943C-561F29636646}">
      <dgm:prSet/>
      <dgm:spPr/>
      <dgm:t>
        <a:bodyPr/>
        <a:lstStyle/>
        <a:p>
          <a:endParaRPr lang="nl-NL"/>
        </a:p>
      </dgm:t>
    </dgm:pt>
    <dgm:pt modelId="{476AC249-5104-44C4-BCA0-A75875182F55}" type="sibTrans" cxnId="{DAC3F464-5AB5-4052-943C-561F29636646}">
      <dgm:prSet/>
      <dgm:spPr/>
      <dgm:t>
        <a:bodyPr/>
        <a:lstStyle/>
        <a:p>
          <a:endParaRPr lang="nl-NL"/>
        </a:p>
      </dgm:t>
    </dgm:pt>
    <dgm:pt modelId="{AE0AC7DF-8D8B-4F7A-B9B1-13CAD1083843}">
      <dgm:prSet phldrT="[Text]"/>
      <dgm:spPr/>
      <dgm:t>
        <a:bodyPr/>
        <a:lstStyle/>
        <a:p>
          <a:r>
            <a:rPr lang="nl-NL" dirty="0" smtClean="0">
              <a:solidFill>
                <a:schemeClr val="bg1"/>
              </a:solidFill>
            </a:rPr>
            <a:t>Internationaal</a:t>
          </a:r>
          <a:endParaRPr lang="nl-NL" dirty="0">
            <a:solidFill>
              <a:schemeClr val="bg1"/>
            </a:solidFill>
          </a:endParaRPr>
        </a:p>
      </dgm:t>
    </dgm:pt>
    <dgm:pt modelId="{B19B6D64-1D12-458D-B1BA-CA7D4FA13404}" type="sibTrans" cxnId="{D80222E3-F44D-4B5D-BAD5-A9BFB02BAA1F}">
      <dgm:prSet/>
      <dgm:spPr/>
      <dgm:t>
        <a:bodyPr/>
        <a:lstStyle/>
        <a:p>
          <a:endParaRPr lang="nl-NL"/>
        </a:p>
      </dgm:t>
    </dgm:pt>
    <dgm:pt modelId="{F306599D-EB8E-44EA-A71F-56778DCABF23}" type="parTrans" cxnId="{D80222E3-F44D-4B5D-BAD5-A9BFB02BAA1F}">
      <dgm:prSet/>
      <dgm:spPr/>
      <dgm:t>
        <a:bodyPr/>
        <a:lstStyle/>
        <a:p>
          <a:endParaRPr lang="nl-NL"/>
        </a:p>
      </dgm:t>
    </dgm:pt>
    <dgm:pt modelId="{537D7942-778D-468A-890A-B47FD3CA0BB6}">
      <dgm:prSet/>
      <dgm:spPr/>
      <dgm:t>
        <a:bodyPr/>
        <a:lstStyle/>
        <a:p>
          <a:r>
            <a:rPr lang="nl-NL" dirty="0" smtClean="0"/>
            <a:t>Export</a:t>
          </a:r>
          <a:endParaRPr lang="nl-NL" dirty="0"/>
        </a:p>
      </dgm:t>
    </dgm:pt>
    <dgm:pt modelId="{DBB5FDBF-F06F-43C2-8E48-4CA16FB59F20}" type="parTrans" cxnId="{987892D0-4762-4E45-96F7-4D2D9468FC2D}">
      <dgm:prSet/>
      <dgm:spPr/>
      <dgm:t>
        <a:bodyPr/>
        <a:lstStyle/>
        <a:p>
          <a:endParaRPr lang="nl-NL"/>
        </a:p>
      </dgm:t>
    </dgm:pt>
    <dgm:pt modelId="{4BF0EA35-9815-4C35-A656-8F654D9AE23B}" type="sibTrans" cxnId="{987892D0-4762-4E45-96F7-4D2D9468FC2D}">
      <dgm:prSet/>
      <dgm:spPr/>
      <dgm:t>
        <a:bodyPr/>
        <a:lstStyle/>
        <a:p>
          <a:endParaRPr lang="nl-NL"/>
        </a:p>
      </dgm:t>
    </dgm:pt>
    <dgm:pt modelId="{1DF40707-E3E3-441E-B8F7-F858A86E508A}">
      <dgm:prSet phldrT="[Text]"/>
      <dgm:spPr/>
      <dgm:t>
        <a:bodyPr/>
        <a:lstStyle/>
        <a:p>
          <a:r>
            <a:rPr lang="nl-NL" dirty="0" smtClean="0"/>
            <a:t>Partnerschappen</a:t>
          </a:r>
          <a:endParaRPr lang="nl-NL" dirty="0"/>
        </a:p>
      </dgm:t>
    </dgm:pt>
    <dgm:pt modelId="{D07ADAF0-E6E3-44B4-8CBB-64C9AFF4BF7C}" type="parTrans" cxnId="{B39D30B9-2318-4E7F-A7BD-599388BD23F5}">
      <dgm:prSet/>
      <dgm:spPr/>
      <dgm:t>
        <a:bodyPr/>
        <a:lstStyle/>
        <a:p>
          <a:endParaRPr lang="nl-NL"/>
        </a:p>
      </dgm:t>
    </dgm:pt>
    <dgm:pt modelId="{7774C285-744B-4E11-8633-308281DC8BD3}" type="sibTrans" cxnId="{B39D30B9-2318-4E7F-A7BD-599388BD23F5}">
      <dgm:prSet/>
      <dgm:spPr/>
      <dgm:t>
        <a:bodyPr/>
        <a:lstStyle/>
        <a:p>
          <a:endParaRPr lang="nl-NL"/>
        </a:p>
      </dgm:t>
    </dgm:pt>
    <dgm:pt modelId="{05E1F4CD-CDA7-4548-B509-24B3DAA02DB3}">
      <dgm:prSet custT="1"/>
      <dgm:spPr/>
      <dgm:t>
        <a:bodyPr/>
        <a:lstStyle/>
        <a:p>
          <a:r>
            <a:rPr lang="nl-NL" sz="1400" dirty="0" smtClean="0">
              <a:solidFill>
                <a:schemeClr val="tx2"/>
              </a:solidFill>
              <a:cs typeface="Arial" panose="020B0604020202020204" pitchFamily="34" charset="0"/>
            </a:rPr>
            <a:t>‎</a:t>
          </a:r>
          <a:r>
            <a:rPr lang="nl-NL" sz="1400" b="1" dirty="0" smtClean="0">
              <a:solidFill>
                <a:schemeClr val="tx2"/>
              </a:solidFill>
              <a:cs typeface="Arial" panose="020B0604020202020204" pitchFamily="34" charset="0"/>
            </a:rPr>
            <a:t>In coöperatie met andere lokale graniet concessiehouders gezamenlijk te komen tot‎ een aantrekkelijker export product</a:t>
          </a:r>
        </a:p>
      </dgm:t>
    </dgm:pt>
    <dgm:pt modelId="{4200D090-5BE2-4FE9-BEC9-7A6E124391C8}" type="sibTrans" cxnId="{A1C1E14F-87F8-472B-BA0D-86FDC5152D0E}">
      <dgm:prSet/>
      <dgm:spPr/>
      <dgm:t>
        <a:bodyPr/>
        <a:lstStyle/>
        <a:p>
          <a:endParaRPr lang="nl-NL"/>
        </a:p>
      </dgm:t>
    </dgm:pt>
    <dgm:pt modelId="{614323D4-A0B3-4567-879F-D05ECA35DD52}" type="parTrans" cxnId="{A1C1E14F-87F8-472B-BA0D-86FDC5152D0E}">
      <dgm:prSet/>
      <dgm:spPr/>
      <dgm:t>
        <a:bodyPr/>
        <a:lstStyle/>
        <a:p>
          <a:endParaRPr lang="nl-NL"/>
        </a:p>
      </dgm:t>
    </dgm:pt>
    <dgm:pt modelId="{4D926FFD-44B0-400D-A7E7-0D17C6803399}">
      <dgm:prSet custT="1"/>
      <dgm:spPr/>
      <dgm:t>
        <a:bodyPr/>
        <a:lstStyle/>
        <a:p>
          <a:r>
            <a:rPr lang="nl-NL" sz="1400" b="1" dirty="0" smtClean="0">
              <a:solidFill>
                <a:schemeClr val="tx2"/>
              </a:solidFill>
              <a:cs typeface="Arial" panose="020B0604020202020204" pitchFamily="34" charset="0"/>
            </a:rPr>
            <a:t>De focus hierbij is dat met vereende krachten zoveel mogelijk nationaal invulling wordt gegeven aan alle processen in de totale natuursteen waardeketen, met een coördinerende rol voor Grassalco</a:t>
          </a:r>
          <a:endParaRPr lang="nl-NL" sz="1400" b="1" dirty="0">
            <a:solidFill>
              <a:schemeClr val="tx2"/>
            </a:solidFill>
            <a:cs typeface="Arial" panose="020B0604020202020204" pitchFamily="34" charset="0"/>
          </a:endParaRPr>
        </a:p>
      </dgm:t>
    </dgm:pt>
    <dgm:pt modelId="{9CF7DA90-43B3-4288-BFAA-AB2FE345841E}" type="parTrans" cxnId="{90404FEE-0CB5-4633-BFDC-49EBDCEA8BC1}">
      <dgm:prSet/>
      <dgm:spPr/>
      <dgm:t>
        <a:bodyPr/>
        <a:lstStyle/>
        <a:p>
          <a:endParaRPr lang="nl-NL"/>
        </a:p>
      </dgm:t>
    </dgm:pt>
    <dgm:pt modelId="{13D21AE5-DCD0-460D-8467-68EFC785F1FB}" type="sibTrans" cxnId="{90404FEE-0CB5-4633-BFDC-49EBDCEA8BC1}">
      <dgm:prSet/>
      <dgm:spPr/>
      <dgm:t>
        <a:bodyPr/>
        <a:lstStyle/>
        <a:p>
          <a:endParaRPr lang="nl-NL"/>
        </a:p>
      </dgm:t>
    </dgm:pt>
    <dgm:pt modelId="{A0FF5067-FE10-4C92-939D-468424DEF755}">
      <dgm:prSet custT="1"/>
      <dgm:spPr/>
      <dgm:t>
        <a:bodyPr/>
        <a:lstStyle/>
        <a:p>
          <a:r>
            <a:rPr lang="nl-NL" sz="1400" b="1" dirty="0" err="1" smtClean="0">
              <a:solidFill>
                <a:schemeClr val="tx2"/>
              </a:solidFill>
              <a:cs typeface="Arial" panose="020B0604020202020204" pitchFamily="34" charset="0"/>
            </a:rPr>
            <a:t>Vb</a:t>
          </a:r>
          <a:r>
            <a:rPr lang="nl-NL" sz="1400" b="1" dirty="0" smtClean="0">
              <a:solidFill>
                <a:schemeClr val="tx2"/>
              </a:solidFill>
              <a:cs typeface="Arial" panose="020B0604020202020204" pitchFamily="34" charset="0"/>
            </a:rPr>
            <a:t> Partij A exploratie/exploitatie </a:t>
          </a:r>
          <a:r>
            <a:rPr lang="nl-NL" sz="1400" b="1" dirty="0" err="1" smtClean="0">
              <a:solidFill>
                <a:schemeClr val="tx2"/>
              </a:solidFill>
              <a:cs typeface="Arial" panose="020B0604020202020204" pitchFamily="34" charset="0"/>
            </a:rPr>
            <a:t>equipment</a:t>
          </a:r>
          <a:r>
            <a:rPr lang="nl-NL" sz="1400" b="1" dirty="0" smtClean="0">
              <a:solidFill>
                <a:schemeClr val="tx2"/>
              </a:solidFill>
              <a:cs typeface="Arial" panose="020B0604020202020204" pitchFamily="34" charset="0"/>
            </a:rPr>
            <a:t>. Partij B weer de stockyard/exportfaciliteiten, andere transport (weg en water), kapitaal, technologie, </a:t>
          </a:r>
          <a:r>
            <a:rPr lang="nl-NL" sz="1400" b="1" dirty="0" err="1" smtClean="0">
              <a:solidFill>
                <a:schemeClr val="tx2"/>
              </a:solidFill>
              <a:cs typeface="Arial" panose="020B0604020202020204" pitchFamily="34" charset="0"/>
            </a:rPr>
            <a:t>produktie-equipment</a:t>
          </a:r>
          <a:r>
            <a:rPr lang="nl-NL" sz="1400" b="1" dirty="0" smtClean="0">
              <a:solidFill>
                <a:schemeClr val="tx2"/>
              </a:solidFill>
              <a:cs typeface="Arial" panose="020B0604020202020204" pitchFamily="34" charset="0"/>
            </a:rPr>
            <a:t> </a:t>
          </a:r>
          <a:r>
            <a:rPr lang="nl-NL" sz="1400" b="1" dirty="0" err="1" smtClean="0">
              <a:solidFill>
                <a:schemeClr val="tx2"/>
              </a:solidFill>
              <a:cs typeface="Arial" panose="020B0604020202020204" pitchFamily="34" charset="0"/>
            </a:rPr>
            <a:t>etc</a:t>
          </a:r>
          <a:endParaRPr lang="nl-NL" sz="1400" b="1" dirty="0">
            <a:solidFill>
              <a:schemeClr val="tx2"/>
            </a:solidFill>
            <a:cs typeface="Arial" panose="020B0604020202020204" pitchFamily="34" charset="0"/>
          </a:endParaRPr>
        </a:p>
      </dgm:t>
    </dgm:pt>
    <dgm:pt modelId="{C9CCBDDA-9E4B-41E8-9D2C-C3E33F044F1F}" type="parTrans" cxnId="{817C897A-0839-4315-AA76-64422B2CB8EB}">
      <dgm:prSet/>
      <dgm:spPr/>
      <dgm:t>
        <a:bodyPr/>
        <a:lstStyle/>
        <a:p>
          <a:endParaRPr lang="nl-NL"/>
        </a:p>
      </dgm:t>
    </dgm:pt>
    <dgm:pt modelId="{94EB7110-0657-4F49-8756-8C117FEC2DB9}" type="sibTrans" cxnId="{817C897A-0839-4315-AA76-64422B2CB8EB}">
      <dgm:prSet/>
      <dgm:spPr/>
      <dgm:t>
        <a:bodyPr/>
        <a:lstStyle/>
        <a:p>
          <a:endParaRPr lang="nl-NL"/>
        </a:p>
      </dgm:t>
    </dgm:pt>
    <dgm:pt modelId="{95D99803-2A27-486D-9383-752A7FEDB042}" type="pres">
      <dgm:prSet presAssocID="{18032A53-20EA-40E3-97CA-1C8208AF7C9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5D312521-46AC-4433-B429-DF61FF1197C7}" type="pres">
      <dgm:prSet presAssocID="{AE0AC7DF-8D8B-4F7A-B9B1-13CAD1083843}" presName="linNode" presStyleCnt="0"/>
      <dgm:spPr/>
    </dgm:pt>
    <dgm:pt modelId="{6965981B-FBC2-46E8-B3F1-04013ED8896D}" type="pres">
      <dgm:prSet presAssocID="{AE0AC7DF-8D8B-4F7A-B9B1-13CAD1083843}" presName="parentShp" presStyleLbl="node1" presStyleIdx="0" presStyleCnt="3" custScaleX="6699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CAE7D01-9E85-427B-9042-444A1F32DF2F}" type="pres">
      <dgm:prSet presAssocID="{AE0AC7DF-8D8B-4F7A-B9B1-13CAD1083843}" presName="childShp" presStyleLbl="bgAccFollowNode1" presStyleIdx="0" presStyleCnt="3" custScaleX="112788" custScaleY="10899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13C5EA5-9092-498B-BE0C-6906E8BED445}" type="pres">
      <dgm:prSet presAssocID="{B19B6D64-1D12-458D-B1BA-CA7D4FA13404}" presName="spacing" presStyleCnt="0"/>
      <dgm:spPr/>
    </dgm:pt>
    <dgm:pt modelId="{C2C38CBC-2953-4D0E-A47A-F86D6AF90775}" type="pres">
      <dgm:prSet presAssocID="{1DF40707-E3E3-441E-B8F7-F858A86E508A}" presName="linNode" presStyleCnt="0"/>
      <dgm:spPr/>
    </dgm:pt>
    <dgm:pt modelId="{45C36D44-AD5F-426B-AF88-CD1D8E20AB44}" type="pres">
      <dgm:prSet presAssocID="{1DF40707-E3E3-441E-B8F7-F858A86E508A}" presName="parentShp" presStyleLbl="node1" presStyleIdx="1" presStyleCnt="3" custScaleX="7004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9804D6B-7158-4C0D-BDE2-E2757E509EDD}" type="pres">
      <dgm:prSet presAssocID="{1DF40707-E3E3-441E-B8F7-F858A86E508A}" presName="childShp" presStyleLbl="bgAccFollowNode1" presStyleIdx="1" presStyleCnt="3" custScaleX="112743" custScaleY="14080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EB05C2C-CC10-40D0-B62D-F17BB0770C70}" type="pres">
      <dgm:prSet presAssocID="{7774C285-744B-4E11-8633-308281DC8BD3}" presName="spacing" presStyleCnt="0"/>
      <dgm:spPr/>
    </dgm:pt>
    <dgm:pt modelId="{BEBABEEF-4AB2-40EC-9F6B-72BAF387F21B}" type="pres">
      <dgm:prSet presAssocID="{537D7942-778D-468A-890A-B47FD3CA0BB6}" presName="linNode" presStyleCnt="0"/>
      <dgm:spPr/>
    </dgm:pt>
    <dgm:pt modelId="{400B7744-9CB8-47B8-8E67-DF33CF0D4216}" type="pres">
      <dgm:prSet presAssocID="{537D7942-778D-468A-890A-B47FD3CA0BB6}" presName="parentShp" presStyleLbl="node1" presStyleIdx="2" presStyleCnt="3" custScaleX="71428" custLinFactNeighborX="0" custLinFactNeighborY="-104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33DD56B-4D0A-43A3-B2FE-AE8123A37CC5}" type="pres">
      <dgm:prSet presAssocID="{537D7942-778D-468A-890A-B47FD3CA0BB6}" presName="childShp" presStyleLbl="bgAccFollowNode1" presStyleIdx="2" presStyleCnt="3" custScaleX="112699" custScaleY="48049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B9760E1-32CC-4FDC-8994-B25E45784AF7}" type="presOf" srcId="{05E1F4CD-CDA7-4548-B509-24B3DAA02DB3}" destId="{333DD56B-4D0A-43A3-B2FE-AE8123A37CC5}" srcOrd="0" destOrd="0" presId="urn:microsoft.com/office/officeart/2005/8/layout/vList6"/>
    <dgm:cxn modelId="{817C897A-0839-4315-AA76-64422B2CB8EB}" srcId="{1DF40707-E3E3-441E-B8F7-F858A86E508A}" destId="{A0FF5067-FE10-4C92-939D-468424DEF755}" srcOrd="1" destOrd="0" parTransId="{C9CCBDDA-9E4B-41E8-9D2C-C3E33F044F1F}" sibTransId="{94EB7110-0657-4F49-8756-8C117FEC2DB9}"/>
    <dgm:cxn modelId="{90404FEE-0CB5-4633-BFDC-49EBDCEA8BC1}" srcId="{1DF40707-E3E3-441E-B8F7-F858A86E508A}" destId="{4D926FFD-44B0-400D-A7E7-0D17C6803399}" srcOrd="0" destOrd="0" parTransId="{9CF7DA90-43B3-4288-BFAA-AB2FE345841E}" sibTransId="{13D21AE5-DCD0-460D-8467-68EFC785F1FB}"/>
    <dgm:cxn modelId="{7B5BA916-DEAF-4FF0-90D0-B19DE663550E}" type="presOf" srcId="{18032A53-20EA-40E3-97CA-1C8208AF7C92}" destId="{95D99803-2A27-486D-9383-752A7FEDB042}" srcOrd="0" destOrd="0" presId="urn:microsoft.com/office/officeart/2005/8/layout/vList6"/>
    <dgm:cxn modelId="{B5EDF6E5-AECC-4C30-B8BA-CE949D0D3F56}" type="presOf" srcId="{A0FF5067-FE10-4C92-939D-468424DEF755}" destId="{F9804D6B-7158-4C0D-BDE2-E2757E509EDD}" srcOrd="0" destOrd="1" presId="urn:microsoft.com/office/officeart/2005/8/layout/vList6"/>
    <dgm:cxn modelId="{A1C1E14F-87F8-472B-BA0D-86FDC5152D0E}" srcId="{537D7942-778D-468A-890A-B47FD3CA0BB6}" destId="{05E1F4CD-CDA7-4548-B509-24B3DAA02DB3}" srcOrd="0" destOrd="0" parTransId="{614323D4-A0B3-4567-879F-D05ECA35DD52}" sibTransId="{4200D090-5BE2-4FE9-BEC9-7A6E124391C8}"/>
    <dgm:cxn modelId="{B39D30B9-2318-4E7F-A7BD-599388BD23F5}" srcId="{18032A53-20EA-40E3-97CA-1C8208AF7C92}" destId="{1DF40707-E3E3-441E-B8F7-F858A86E508A}" srcOrd="1" destOrd="0" parTransId="{D07ADAF0-E6E3-44B4-8CBB-64C9AFF4BF7C}" sibTransId="{7774C285-744B-4E11-8633-308281DC8BD3}"/>
    <dgm:cxn modelId="{DAC3F464-5AB5-4052-943C-561F29636646}" srcId="{AE0AC7DF-8D8B-4F7A-B9B1-13CAD1083843}" destId="{1AB6FDF3-79CC-4183-AB46-7FEE8C3EF00E}" srcOrd="0" destOrd="0" parTransId="{1C5CB1D6-C3D2-433C-8F84-501F55D72A86}" sibTransId="{476AC249-5104-44C4-BCA0-A75875182F55}"/>
    <dgm:cxn modelId="{D80222E3-F44D-4B5D-BAD5-A9BFB02BAA1F}" srcId="{18032A53-20EA-40E3-97CA-1C8208AF7C92}" destId="{AE0AC7DF-8D8B-4F7A-B9B1-13CAD1083843}" srcOrd="0" destOrd="0" parTransId="{F306599D-EB8E-44EA-A71F-56778DCABF23}" sibTransId="{B19B6D64-1D12-458D-B1BA-CA7D4FA13404}"/>
    <dgm:cxn modelId="{6DDF51D7-F6D2-4C48-BAB7-4DE91E62E671}" type="presOf" srcId="{1AB6FDF3-79CC-4183-AB46-7FEE8C3EF00E}" destId="{4CAE7D01-9E85-427B-9042-444A1F32DF2F}" srcOrd="0" destOrd="0" presId="urn:microsoft.com/office/officeart/2005/8/layout/vList6"/>
    <dgm:cxn modelId="{53F14177-1522-4A94-8BE3-224EA929F79C}" type="presOf" srcId="{AE0AC7DF-8D8B-4F7A-B9B1-13CAD1083843}" destId="{6965981B-FBC2-46E8-B3F1-04013ED8896D}" srcOrd="0" destOrd="0" presId="urn:microsoft.com/office/officeart/2005/8/layout/vList6"/>
    <dgm:cxn modelId="{70AFB8FD-1E28-48AB-BA48-FD70F8424BB9}" type="presOf" srcId="{4D926FFD-44B0-400D-A7E7-0D17C6803399}" destId="{F9804D6B-7158-4C0D-BDE2-E2757E509EDD}" srcOrd="0" destOrd="0" presId="urn:microsoft.com/office/officeart/2005/8/layout/vList6"/>
    <dgm:cxn modelId="{918EEF9F-6B88-4DE4-9AFA-43BA109B575E}" type="presOf" srcId="{537D7942-778D-468A-890A-B47FD3CA0BB6}" destId="{400B7744-9CB8-47B8-8E67-DF33CF0D4216}" srcOrd="0" destOrd="0" presId="urn:microsoft.com/office/officeart/2005/8/layout/vList6"/>
    <dgm:cxn modelId="{987892D0-4762-4E45-96F7-4D2D9468FC2D}" srcId="{18032A53-20EA-40E3-97CA-1C8208AF7C92}" destId="{537D7942-778D-468A-890A-B47FD3CA0BB6}" srcOrd="2" destOrd="0" parTransId="{DBB5FDBF-F06F-43C2-8E48-4CA16FB59F20}" sibTransId="{4BF0EA35-9815-4C35-A656-8F654D9AE23B}"/>
    <dgm:cxn modelId="{16F26E9E-4E6C-4366-B110-D80D1A29A1BD}" type="presOf" srcId="{1DF40707-E3E3-441E-B8F7-F858A86E508A}" destId="{45C36D44-AD5F-426B-AF88-CD1D8E20AB44}" srcOrd="0" destOrd="0" presId="urn:microsoft.com/office/officeart/2005/8/layout/vList6"/>
    <dgm:cxn modelId="{3C52A0E4-C1A9-472E-9A79-D40C93193A80}" type="presParOf" srcId="{95D99803-2A27-486D-9383-752A7FEDB042}" destId="{5D312521-46AC-4433-B429-DF61FF1197C7}" srcOrd="0" destOrd="0" presId="urn:microsoft.com/office/officeart/2005/8/layout/vList6"/>
    <dgm:cxn modelId="{1237B8CC-870B-4708-972E-50BCC1AEF5AA}" type="presParOf" srcId="{5D312521-46AC-4433-B429-DF61FF1197C7}" destId="{6965981B-FBC2-46E8-B3F1-04013ED8896D}" srcOrd="0" destOrd="0" presId="urn:microsoft.com/office/officeart/2005/8/layout/vList6"/>
    <dgm:cxn modelId="{CE70D2F3-0585-463D-87ED-ACE1787C90B7}" type="presParOf" srcId="{5D312521-46AC-4433-B429-DF61FF1197C7}" destId="{4CAE7D01-9E85-427B-9042-444A1F32DF2F}" srcOrd="1" destOrd="0" presId="urn:microsoft.com/office/officeart/2005/8/layout/vList6"/>
    <dgm:cxn modelId="{3B40E5BF-3D30-49C0-95E1-7562F250FE46}" type="presParOf" srcId="{95D99803-2A27-486D-9383-752A7FEDB042}" destId="{713C5EA5-9092-498B-BE0C-6906E8BED445}" srcOrd="1" destOrd="0" presId="urn:microsoft.com/office/officeart/2005/8/layout/vList6"/>
    <dgm:cxn modelId="{F34A8346-1BFC-4530-9345-925E81DEF23B}" type="presParOf" srcId="{95D99803-2A27-486D-9383-752A7FEDB042}" destId="{C2C38CBC-2953-4D0E-A47A-F86D6AF90775}" srcOrd="2" destOrd="0" presId="urn:microsoft.com/office/officeart/2005/8/layout/vList6"/>
    <dgm:cxn modelId="{273C2994-1685-4971-92F2-F8A1C83E692D}" type="presParOf" srcId="{C2C38CBC-2953-4D0E-A47A-F86D6AF90775}" destId="{45C36D44-AD5F-426B-AF88-CD1D8E20AB44}" srcOrd="0" destOrd="0" presId="urn:microsoft.com/office/officeart/2005/8/layout/vList6"/>
    <dgm:cxn modelId="{D88C4C8B-2083-4662-A25C-E2E30C956284}" type="presParOf" srcId="{C2C38CBC-2953-4D0E-A47A-F86D6AF90775}" destId="{F9804D6B-7158-4C0D-BDE2-E2757E509EDD}" srcOrd="1" destOrd="0" presId="urn:microsoft.com/office/officeart/2005/8/layout/vList6"/>
    <dgm:cxn modelId="{DE7B3F72-4AB7-47B2-BBC1-94839299605D}" type="presParOf" srcId="{95D99803-2A27-486D-9383-752A7FEDB042}" destId="{AEB05C2C-CC10-40D0-B62D-F17BB0770C70}" srcOrd="3" destOrd="0" presId="urn:microsoft.com/office/officeart/2005/8/layout/vList6"/>
    <dgm:cxn modelId="{52B12372-53AD-4919-93D6-31E4E64ECC8A}" type="presParOf" srcId="{95D99803-2A27-486D-9383-752A7FEDB042}" destId="{BEBABEEF-4AB2-40EC-9F6B-72BAF387F21B}" srcOrd="4" destOrd="0" presId="urn:microsoft.com/office/officeart/2005/8/layout/vList6"/>
    <dgm:cxn modelId="{0B43FF97-D9E2-45AF-9D35-A4366E9113E7}" type="presParOf" srcId="{BEBABEEF-4AB2-40EC-9F6B-72BAF387F21B}" destId="{400B7744-9CB8-47B8-8E67-DF33CF0D4216}" srcOrd="0" destOrd="0" presId="urn:microsoft.com/office/officeart/2005/8/layout/vList6"/>
    <dgm:cxn modelId="{C5885F1D-B866-444F-BC70-54AB0E5AF422}" type="presParOf" srcId="{BEBABEEF-4AB2-40EC-9F6B-72BAF387F21B}" destId="{333DD56B-4D0A-43A3-B2FE-AE8123A37CC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F05ABD-7D13-4D32-A4A1-582C13AD53DC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1F71ECD-D877-42F5-867C-20BC94C75EA6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CC9900"/>
        </a:solidFill>
      </dgm:spPr>
      <dgm:t>
        <a:bodyPr/>
        <a:lstStyle/>
        <a:p>
          <a:r>
            <a:rPr lang="nl-NL" b="1" dirty="0" smtClean="0"/>
            <a:t>Samen werken</a:t>
          </a:r>
          <a:endParaRPr lang="nl-NL" b="1" dirty="0"/>
        </a:p>
      </dgm:t>
    </dgm:pt>
    <dgm:pt modelId="{3B80719F-A48B-4C52-9D8E-96CD5493AA35}" type="parTrans" cxnId="{49ABF548-5EDA-4CAE-BD6D-FB752FE21B1B}">
      <dgm:prSet/>
      <dgm:spPr/>
      <dgm:t>
        <a:bodyPr/>
        <a:lstStyle/>
        <a:p>
          <a:endParaRPr lang="nl-NL"/>
        </a:p>
      </dgm:t>
    </dgm:pt>
    <dgm:pt modelId="{3D7D9233-F75E-48CC-B8C6-1412A6D7EF08}" type="sibTrans" cxnId="{49ABF548-5EDA-4CAE-BD6D-FB752FE21B1B}">
      <dgm:prSet/>
      <dgm:spPr/>
      <dgm:t>
        <a:bodyPr/>
        <a:lstStyle/>
        <a:p>
          <a:endParaRPr lang="nl-NL"/>
        </a:p>
      </dgm:t>
    </dgm:pt>
    <dgm:pt modelId="{2E27378B-E9BD-495A-AEBA-FAE2B02923CB}">
      <dgm:prSet phldrT="[Text]" custT="1"/>
      <dgm:spPr/>
      <dgm:t>
        <a:bodyPr/>
        <a:lstStyle/>
        <a:p>
          <a:r>
            <a:rPr lang="nl-NL" sz="1600" b="1" dirty="0" smtClean="0"/>
            <a:t>In coöperatie verband de investeringen doen</a:t>
          </a:r>
          <a:endParaRPr lang="nl-NL" sz="1600" b="1" dirty="0"/>
        </a:p>
      </dgm:t>
    </dgm:pt>
    <dgm:pt modelId="{D5D49326-2AF0-42BB-A73D-BC6983AA8856}" type="parTrans" cxnId="{B5063284-53DD-42F4-BAA9-241925F55F9A}">
      <dgm:prSet/>
      <dgm:spPr/>
      <dgm:t>
        <a:bodyPr/>
        <a:lstStyle/>
        <a:p>
          <a:endParaRPr lang="nl-NL"/>
        </a:p>
      </dgm:t>
    </dgm:pt>
    <dgm:pt modelId="{A0EAFBF3-0481-4A1F-B4CE-83BD62088105}" type="sibTrans" cxnId="{B5063284-53DD-42F4-BAA9-241925F55F9A}">
      <dgm:prSet/>
      <dgm:spPr/>
      <dgm:t>
        <a:bodyPr/>
        <a:lstStyle/>
        <a:p>
          <a:endParaRPr lang="nl-NL"/>
        </a:p>
      </dgm:t>
    </dgm:pt>
    <dgm:pt modelId="{E73A66E0-00E7-40A4-851C-775E117C0EA6}">
      <dgm:prSet phldrT="[Text]" custT="1"/>
      <dgm:spPr/>
      <dgm:t>
        <a:bodyPr/>
        <a:lstStyle/>
        <a:p>
          <a:r>
            <a:rPr lang="nl-NL" sz="1600" b="1" dirty="0" smtClean="0"/>
            <a:t>Bundeling met andere sectoren</a:t>
          </a:r>
          <a:endParaRPr lang="nl-NL" sz="1600" b="1" dirty="0"/>
        </a:p>
      </dgm:t>
    </dgm:pt>
    <dgm:pt modelId="{95CC8E69-A9EB-4580-90DC-E813BC0C5CD5}" type="parTrans" cxnId="{F81F61FA-5E85-4440-8D21-98AC697D6096}">
      <dgm:prSet/>
      <dgm:spPr/>
      <dgm:t>
        <a:bodyPr/>
        <a:lstStyle/>
        <a:p>
          <a:endParaRPr lang="nl-NL"/>
        </a:p>
      </dgm:t>
    </dgm:pt>
    <dgm:pt modelId="{D404C649-7DCF-494C-8EE0-5210EA91394C}" type="sibTrans" cxnId="{F81F61FA-5E85-4440-8D21-98AC697D6096}">
      <dgm:prSet/>
      <dgm:spPr/>
      <dgm:t>
        <a:bodyPr/>
        <a:lstStyle/>
        <a:p>
          <a:endParaRPr lang="nl-NL"/>
        </a:p>
      </dgm:t>
    </dgm:pt>
    <dgm:pt modelId="{BA657A27-2131-4AFE-8453-F02CF4C87AC3}">
      <dgm:prSet phldrT="[Text]"/>
      <dgm:spPr/>
      <dgm:t>
        <a:bodyPr/>
        <a:lstStyle/>
        <a:p>
          <a:endParaRPr lang="nl-NL"/>
        </a:p>
      </dgm:t>
    </dgm:pt>
    <dgm:pt modelId="{A7D4946C-8A4A-49B1-ACB9-0F223C93518F}" type="parTrans" cxnId="{0868E313-8F9A-4A8B-A086-B95ED132410B}">
      <dgm:prSet/>
      <dgm:spPr/>
      <dgm:t>
        <a:bodyPr/>
        <a:lstStyle/>
        <a:p>
          <a:endParaRPr lang="nl-NL"/>
        </a:p>
      </dgm:t>
    </dgm:pt>
    <dgm:pt modelId="{E7C80261-B98D-412D-813E-9E5FA951F1E4}" type="sibTrans" cxnId="{0868E313-8F9A-4A8B-A086-B95ED132410B}">
      <dgm:prSet/>
      <dgm:spPr/>
      <dgm:t>
        <a:bodyPr/>
        <a:lstStyle/>
        <a:p>
          <a:endParaRPr lang="nl-NL"/>
        </a:p>
      </dgm:t>
    </dgm:pt>
    <dgm:pt modelId="{DB96F857-A303-42F2-A4AA-19CE82FF8358}">
      <dgm:prSet phldrT="[Text]" custT="1"/>
      <dgm:spPr/>
      <dgm:t>
        <a:bodyPr/>
        <a:lstStyle/>
        <a:p>
          <a:r>
            <a:rPr lang="nl-NL" sz="1600" b="1" dirty="0" smtClean="0"/>
            <a:t>De exportmarkt gezamenlijk benaderen</a:t>
          </a:r>
          <a:endParaRPr lang="nl-NL" sz="1600" b="1" dirty="0"/>
        </a:p>
      </dgm:t>
    </dgm:pt>
    <dgm:pt modelId="{DA2F037E-D553-443A-9021-BCFB4EEF3FA5}" type="parTrans" cxnId="{54C4ACF3-33E3-4268-B310-2F30EB6C812F}">
      <dgm:prSet/>
      <dgm:spPr/>
      <dgm:t>
        <a:bodyPr/>
        <a:lstStyle/>
        <a:p>
          <a:endParaRPr lang="nl-NL"/>
        </a:p>
      </dgm:t>
    </dgm:pt>
    <dgm:pt modelId="{B050BF48-3C70-41B2-B271-7F8FB9AF66CB}" type="sibTrans" cxnId="{54C4ACF3-33E3-4268-B310-2F30EB6C812F}">
      <dgm:prSet/>
      <dgm:spPr/>
      <dgm:t>
        <a:bodyPr/>
        <a:lstStyle/>
        <a:p>
          <a:endParaRPr lang="nl-NL"/>
        </a:p>
      </dgm:t>
    </dgm:pt>
    <dgm:pt modelId="{F27113D0-D917-4B4E-9CBA-E21C994CC59B}">
      <dgm:prSet phldrT="[Text]" custT="1"/>
      <dgm:spPr/>
      <dgm:t>
        <a:bodyPr/>
        <a:lstStyle/>
        <a:p>
          <a:r>
            <a:rPr lang="nl-NL" sz="1600" b="1" dirty="0" smtClean="0"/>
            <a:t>Versnelde introductie van nieuwe ideeën</a:t>
          </a:r>
          <a:endParaRPr lang="nl-NL" sz="1600" b="1" dirty="0"/>
        </a:p>
      </dgm:t>
    </dgm:pt>
    <dgm:pt modelId="{2D4EB80E-55F5-4D2E-AEFC-A12977484068}" type="parTrans" cxnId="{06D9FBF7-386D-4953-AACE-7619FF8941C8}">
      <dgm:prSet/>
      <dgm:spPr/>
      <dgm:t>
        <a:bodyPr/>
        <a:lstStyle/>
        <a:p>
          <a:endParaRPr lang="nl-NL"/>
        </a:p>
      </dgm:t>
    </dgm:pt>
    <dgm:pt modelId="{4386C3DD-4513-40BC-871B-BF5AB0D1F788}" type="sibTrans" cxnId="{06D9FBF7-386D-4953-AACE-7619FF8941C8}">
      <dgm:prSet/>
      <dgm:spPr/>
      <dgm:t>
        <a:bodyPr/>
        <a:lstStyle/>
        <a:p>
          <a:endParaRPr lang="nl-NL"/>
        </a:p>
      </dgm:t>
    </dgm:pt>
    <dgm:pt modelId="{A1A662FA-9BE1-4ECB-AA87-B6D78E275320}" type="pres">
      <dgm:prSet presAssocID="{E7F05ABD-7D13-4D32-A4A1-582C13AD53D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AC38822-4993-4070-9966-FE0958002C2F}" type="pres">
      <dgm:prSet presAssocID="{61F71ECD-D877-42F5-867C-20BC94C75EA6}" presName="centerShape" presStyleLbl="node0" presStyleIdx="0" presStyleCnt="1"/>
      <dgm:spPr/>
      <dgm:t>
        <a:bodyPr/>
        <a:lstStyle/>
        <a:p>
          <a:endParaRPr lang="nl-NL"/>
        </a:p>
      </dgm:t>
    </dgm:pt>
    <dgm:pt modelId="{77225AD9-8150-4DE0-BE58-60931C960FD5}" type="pres">
      <dgm:prSet presAssocID="{F27113D0-D917-4B4E-9CBA-E21C994CC59B}" presName="node" presStyleLbl="node1" presStyleIdx="0" presStyleCnt="4" custScaleX="107143" custScaleY="11215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5D540AF-918D-408D-901E-0AF51A065244}" type="pres">
      <dgm:prSet presAssocID="{F27113D0-D917-4B4E-9CBA-E21C994CC59B}" presName="dummy" presStyleCnt="0"/>
      <dgm:spPr/>
      <dgm:t>
        <a:bodyPr/>
        <a:lstStyle/>
        <a:p>
          <a:endParaRPr lang="nl-NL"/>
        </a:p>
      </dgm:t>
    </dgm:pt>
    <dgm:pt modelId="{7BD95DC3-B05C-4B0D-9A5C-4F70B0205F4B}" type="pres">
      <dgm:prSet presAssocID="{4386C3DD-4513-40BC-871B-BF5AB0D1F788}" presName="sibTrans" presStyleLbl="sibTrans2D1" presStyleIdx="0" presStyleCnt="4"/>
      <dgm:spPr/>
      <dgm:t>
        <a:bodyPr/>
        <a:lstStyle/>
        <a:p>
          <a:endParaRPr lang="nl-NL"/>
        </a:p>
      </dgm:t>
    </dgm:pt>
    <dgm:pt modelId="{4D033923-E37D-49A1-95AF-B4A0EDD19E61}" type="pres">
      <dgm:prSet presAssocID="{2E27378B-E9BD-495A-AEBA-FAE2B02923CB}" presName="node" presStyleLbl="node1" presStyleIdx="1" presStyleCnt="4" custScaleX="124653" custScaleY="10153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DC1C135-53DB-4D47-AED2-65CEA82E75B5}" type="pres">
      <dgm:prSet presAssocID="{2E27378B-E9BD-495A-AEBA-FAE2B02923CB}" presName="dummy" presStyleCnt="0"/>
      <dgm:spPr/>
      <dgm:t>
        <a:bodyPr/>
        <a:lstStyle/>
        <a:p>
          <a:endParaRPr lang="nl-NL"/>
        </a:p>
      </dgm:t>
    </dgm:pt>
    <dgm:pt modelId="{34B506EA-5D29-4A13-9FA9-F6256BF6B005}" type="pres">
      <dgm:prSet presAssocID="{A0EAFBF3-0481-4A1F-B4CE-83BD62088105}" presName="sibTrans" presStyleLbl="sibTrans2D1" presStyleIdx="1" presStyleCnt="4"/>
      <dgm:spPr/>
      <dgm:t>
        <a:bodyPr/>
        <a:lstStyle/>
        <a:p>
          <a:endParaRPr lang="nl-NL"/>
        </a:p>
      </dgm:t>
    </dgm:pt>
    <dgm:pt modelId="{21C89FB0-01A1-4481-925F-02B9F8BD345D}" type="pres">
      <dgm:prSet presAssocID="{E73A66E0-00E7-40A4-851C-775E117C0EA6}" presName="node" presStyleLbl="node1" presStyleIdx="2" presStyleCnt="4" custScaleX="135643" custScaleY="10843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22D78BE-F7FF-48B9-891F-8846ACB17E9A}" type="pres">
      <dgm:prSet presAssocID="{E73A66E0-00E7-40A4-851C-775E117C0EA6}" presName="dummy" presStyleCnt="0"/>
      <dgm:spPr/>
      <dgm:t>
        <a:bodyPr/>
        <a:lstStyle/>
        <a:p>
          <a:endParaRPr lang="nl-NL"/>
        </a:p>
      </dgm:t>
    </dgm:pt>
    <dgm:pt modelId="{1737E393-8B3D-4EEC-932B-D88C3DA6CE43}" type="pres">
      <dgm:prSet presAssocID="{D404C649-7DCF-494C-8EE0-5210EA91394C}" presName="sibTrans" presStyleLbl="sibTrans2D1" presStyleIdx="2" presStyleCnt="4"/>
      <dgm:spPr/>
      <dgm:t>
        <a:bodyPr/>
        <a:lstStyle/>
        <a:p>
          <a:endParaRPr lang="nl-NL"/>
        </a:p>
      </dgm:t>
    </dgm:pt>
    <dgm:pt modelId="{F96D9A69-101E-457C-928E-C06C6EDFF99A}" type="pres">
      <dgm:prSet presAssocID="{DB96F857-A303-42F2-A4AA-19CE82FF8358}" presName="node" presStyleLbl="node1" presStyleIdx="3" presStyleCnt="4" custScaleX="126660" custScaleY="118222" custRadScaleRad="100479" custRadScaleInc="1420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A046A14-2699-4402-98E4-74B57108512D}" type="pres">
      <dgm:prSet presAssocID="{DB96F857-A303-42F2-A4AA-19CE82FF8358}" presName="dummy" presStyleCnt="0"/>
      <dgm:spPr/>
      <dgm:t>
        <a:bodyPr/>
        <a:lstStyle/>
        <a:p>
          <a:endParaRPr lang="nl-NL"/>
        </a:p>
      </dgm:t>
    </dgm:pt>
    <dgm:pt modelId="{8F215D32-603E-443E-9514-14537B4BD18D}" type="pres">
      <dgm:prSet presAssocID="{B050BF48-3C70-41B2-B271-7F8FB9AF66CB}" presName="sibTrans" presStyleLbl="sibTrans2D1" presStyleIdx="3" presStyleCnt="4"/>
      <dgm:spPr/>
      <dgm:t>
        <a:bodyPr/>
        <a:lstStyle/>
        <a:p>
          <a:endParaRPr lang="nl-NL"/>
        </a:p>
      </dgm:t>
    </dgm:pt>
  </dgm:ptLst>
  <dgm:cxnLst>
    <dgm:cxn modelId="{F81F61FA-5E85-4440-8D21-98AC697D6096}" srcId="{61F71ECD-D877-42F5-867C-20BC94C75EA6}" destId="{E73A66E0-00E7-40A4-851C-775E117C0EA6}" srcOrd="2" destOrd="0" parTransId="{95CC8E69-A9EB-4580-90DC-E813BC0C5CD5}" sibTransId="{D404C649-7DCF-494C-8EE0-5210EA91394C}"/>
    <dgm:cxn modelId="{0868E313-8F9A-4A8B-A086-B95ED132410B}" srcId="{E7F05ABD-7D13-4D32-A4A1-582C13AD53DC}" destId="{BA657A27-2131-4AFE-8453-F02CF4C87AC3}" srcOrd="1" destOrd="0" parTransId="{A7D4946C-8A4A-49B1-ACB9-0F223C93518F}" sibTransId="{E7C80261-B98D-412D-813E-9E5FA951F1E4}"/>
    <dgm:cxn modelId="{06D9FBF7-386D-4953-AACE-7619FF8941C8}" srcId="{61F71ECD-D877-42F5-867C-20BC94C75EA6}" destId="{F27113D0-D917-4B4E-9CBA-E21C994CC59B}" srcOrd="0" destOrd="0" parTransId="{2D4EB80E-55F5-4D2E-AEFC-A12977484068}" sibTransId="{4386C3DD-4513-40BC-871B-BF5AB0D1F788}"/>
    <dgm:cxn modelId="{54C4ACF3-33E3-4268-B310-2F30EB6C812F}" srcId="{61F71ECD-D877-42F5-867C-20BC94C75EA6}" destId="{DB96F857-A303-42F2-A4AA-19CE82FF8358}" srcOrd="3" destOrd="0" parTransId="{DA2F037E-D553-443A-9021-BCFB4EEF3FA5}" sibTransId="{B050BF48-3C70-41B2-B271-7F8FB9AF66CB}"/>
    <dgm:cxn modelId="{4BE93834-39E5-4630-BC58-11BB8F2839ED}" type="presOf" srcId="{E73A66E0-00E7-40A4-851C-775E117C0EA6}" destId="{21C89FB0-01A1-4481-925F-02B9F8BD345D}" srcOrd="0" destOrd="0" presId="urn:microsoft.com/office/officeart/2005/8/layout/radial6"/>
    <dgm:cxn modelId="{1F4E0E18-3FD4-4841-98FD-F45317B7FED0}" type="presOf" srcId="{61F71ECD-D877-42F5-867C-20BC94C75EA6}" destId="{BAC38822-4993-4070-9966-FE0958002C2F}" srcOrd="0" destOrd="0" presId="urn:microsoft.com/office/officeart/2005/8/layout/radial6"/>
    <dgm:cxn modelId="{C958E38C-5FC9-44A2-81A9-8A2F15E73D67}" type="presOf" srcId="{2E27378B-E9BD-495A-AEBA-FAE2B02923CB}" destId="{4D033923-E37D-49A1-95AF-B4A0EDD19E61}" srcOrd="0" destOrd="0" presId="urn:microsoft.com/office/officeart/2005/8/layout/radial6"/>
    <dgm:cxn modelId="{5F187F25-D4BB-426D-AB13-5BD65BB5F338}" type="presOf" srcId="{F27113D0-D917-4B4E-9CBA-E21C994CC59B}" destId="{77225AD9-8150-4DE0-BE58-60931C960FD5}" srcOrd="0" destOrd="0" presId="urn:microsoft.com/office/officeart/2005/8/layout/radial6"/>
    <dgm:cxn modelId="{49ABF548-5EDA-4CAE-BD6D-FB752FE21B1B}" srcId="{E7F05ABD-7D13-4D32-A4A1-582C13AD53DC}" destId="{61F71ECD-D877-42F5-867C-20BC94C75EA6}" srcOrd="0" destOrd="0" parTransId="{3B80719F-A48B-4C52-9D8E-96CD5493AA35}" sibTransId="{3D7D9233-F75E-48CC-B8C6-1412A6D7EF08}"/>
    <dgm:cxn modelId="{52C2CF3E-D687-4243-9C30-6753E4AF3711}" type="presOf" srcId="{A0EAFBF3-0481-4A1F-B4CE-83BD62088105}" destId="{34B506EA-5D29-4A13-9FA9-F6256BF6B005}" srcOrd="0" destOrd="0" presId="urn:microsoft.com/office/officeart/2005/8/layout/radial6"/>
    <dgm:cxn modelId="{B5063284-53DD-42F4-BAA9-241925F55F9A}" srcId="{61F71ECD-D877-42F5-867C-20BC94C75EA6}" destId="{2E27378B-E9BD-495A-AEBA-FAE2B02923CB}" srcOrd="1" destOrd="0" parTransId="{D5D49326-2AF0-42BB-A73D-BC6983AA8856}" sibTransId="{A0EAFBF3-0481-4A1F-B4CE-83BD62088105}"/>
    <dgm:cxn modelId="{266E9CF8-8DAF-4EB0-A9FB-433B10746B73}" type="presOf" srcId="{E7F05ABD-7D13-4D32-A4A1-582C13AD53DC}" destId="{A1A662FA-9BE1-4ECB-AA87-B6D78E275320}" srcOrd="0" destOrd="0" presId="urn:microsoft.com/office/officeart/2005/8/layout/radial6"/>
    <dgm:cxn modelId="{7A9E7634-05C5-4FD2-91BB-457ECC3C97C0}" type="presOf" srcId="{D404C649-7DCF-494C-8EE0-5210EA91394C}" destId="{1737E393-8B3D-4EEC-932B-D88C3DA6CE43}" srcOrd="0" destOrd="0" presId="urn:microsoft.com/office/officeart/2005/8/layout/radial6"/>
    <dgm:cxn modelId="{F8FA01F5-CFDE-4D81-8A14-D9DC1E0EF9A9}" type="presOf" srcId="{B050BF48-3C70-41B2-B271-7F8FB9AF66CB}" destId="{8F215D32-603E-443E-9514-14537B4BD18D}" srcOrd="0" destOrd="0" presId="urn:microsoft.com/office/officeart/2005/8/layout/radial6"/>
    <dgm:cxn modelId="{98BAA8F5-8836-474E-A1A3-C7DD97CA687F}" type="presOf" srcId="{4386C3DD-4513-40BC-871B-BF5AB0D1F788}" destId="{7BD95DC3-B05C-4B0D-9A5C-4F70B0205F4B}" srcOrd="0" destOrd="0" presId="urn:microsoft.com/office/officeart/2005/8/layout/radial6"/>
    <dgm:cxn modelId="{A3541CF7-0A4D-4412-AC85-E20D46C853C0}" type="presOf" srcId="{DB96F857-A303-42F2-A4AA-19CE82FF8358}" destId="{F96D9A69-101E-457C-928E-C06C6EDFF99A}" srcOrd="0" destOrd="0" presId="urn:microsoft.com/office/officeart/2005/8/layout/radial6"/>
    <dgm:cxn modelId="{EB0AE689-B0D8-481F-879D-6304B004D17F}" type="presParOf" srcId="{A1A662FA-9BE1-4ECB-AA87-B6D78E275320}" destId="{BAC38822-4993-4070-9966-FE0958002C2F}" srcOrd="0" destOrd="0" presId="urn:microsoft.com/office/officeart/2005/8/layout/radial6"/>
    <dgm:cxn modelId="{B6D388C1-2B83-4C2C-90D8-0432DC7A1B5B}" type="presParOf" srcId="{A1A662FA-9BE1-4ECB-AA87-B6D78E275320}" destId="{77225AD9-8150-4DE0-BE58-60931C960FD5}" srcOrd="1" destOrd="0" presId="urn:microsoft.com/office/officeart/2005/8/layout/radial6"/>
    <dgm:cxn modelId="{25AAB0FB-E3DB-444C-9D7D-B3AB10681018}" type="presParOf" srcId="{A1A662FA-9BE1-4ECB-AA87-B6D78E275320}" destId="{B5D540AF-918D-408D-901E-0AF51A065244}" srcOrd="2" destOrd="0" presId="urn:microsoft.com/office/officeart/2005/8/layout/radial6"/>
    <dgm:cxn modelId="{450C5C12-AD6A-4B35-AAD9-92B58CDCAA3D}" type="presParOf" srcId="{A1A662FA-9BE1-4ECB-AA87-B6D78E275320}" destId="{7BD95DC3-B05C-4B0D-9A5C-4F70B0205F4B}" srcOrd="3" destOrd="0" presId="urn:microsoft.com/office/officeart/2005/8/layout/radial6"/>
    <dgm:cxn modelId="{99E4BB64-7453-421D-BE97-047D6A5D575C}" type="presParOf" srcId="{A1A662FA-9BE1-4ECB-AA87-B6D78E275320}" destId="{4D033923-E37D-49A1-95AF-B4A0EDD19E61}" srcOrd="4" destOrd="0" presId="urn:microsoft.com/office/officeart/2005/8/layout/radial6"/>
    <dgm:cxn modelId="{2CC19020-D680-48A3-98BD-C2BB64721E89}" type="presParOf" srcId="{A1A662FA-9BE1-4ECB-AA87-B6D78E275320}" destId="{0DC1C135-53DB-4D47-AED2-65CEA82E75B5}" srcOrd="5" destOrd="0" presId="urn:microsoft.com/office/officeart/2005/8/layout/radial6"/>
    <dgm:cxn modelId="{9408B3C4-2A14-4C08-936C-C9A6634CAFB2}" type="presParOf" srcId="{A1A662FA-9BE1-4ECB-AA87-B6D78E275320}" destId="{34B506EA-5D29-4A13-9FA9-F6256BF6B005}" srcOrd="6" destOrd="0" presId="urn:microsoft.com/office/officeart/2005/8/layout/radial6"/>
    <dgm:cxn modelId="{C8BED1D8-5048-40A5-81DA-1BB3457D3F20}" type="presParOf" srcId="{A1A662FA-9BE1-4ECB-AA87-B6D78E275320}" destId="{21C89FB0-01A1-4481-925F-02B9F8BD345D}" srcOrd="7" destOrd="0" presId="urn:microsoft.com/office/officeart/2005/8/layout/radial6"/>
    <dgm:cxn modelId="{CD56485B-91D8-4B6E-971C-1F86D71C3172}" type="presParOf" srcId="{A1A662FA-9BE1-4ECB-AA87-B6D78E275320}" destId="{F22D78BE-F7FF-48B9-891F-8846ACB17E9A}" srcOrd="8" destOrd="0" presId="urn:microsoft.com/office/officeart/2005/8/layout/radial6"/>
    <dgm:cxn modelId="{31089259-26D8-4CCC-9E2E-3883086C53FC}" type="presParOf" srcId="{A1A662FA-9BE1-4ECB-AA87-B6D78E275320}" destId="{1737E393-8B3D-4EEC-932B-D88C3DA6CE43}" srcOrd="9" destOrd="0" presId="urn:microsoft.com/office/officeart/2005/8/layout/radial6"/>
    <dgm:cxn modelId="{B6EA8EA0-5E39-4996-98A2-8F4F7793417E}" type="presParOf" srcId="{A1A662FA-9BE1-4ECB-AA87-B6D78E275320}" destId="{F96D9A69-101E-457C-928E-C06C6EDFF99A}" srcOrd="10" destOrd="0" presId="urn:microsoft.com/office/officeart/2005/8/layout/radial6"/>
    <dgm:cxn modelId="{04F35B00-764F-45B4-A126-78A4538C9D0D}" type="presParOf" srcId="{A1A662FA-9BE1-4ECB-AA87-B6D78E275320}" destId="{0A046A14-2699-4402-98E4-74B57108512D}" srcOrd="11" destOrd="0" presId="urn:microsoft.com/office/officeart/2005/8/layout/radial6"/>
    <dgm:cxn modelId="{3483D0D3-84BC-4D72-B26C-3303E3BF8658}" type="presParOf" srcId="{A1A662FA-9BE1-4ECB-AA87-B6D78E275320}" destId="{8F215D32-603E-443E-9514-14537B4BD18D}" srcOrd="12" destOrd="0" presId="urn:microsoft.com/office/officeart/2005/8/layout/radial6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16667-06D4-4800-B90A-3FB78B0A9601}">
      <dsp:nvSpPr>
        <dsp:cNvPr id="0" name=""/>
        <dsp:cNvSpPr/>
      </dsp:nvSpPr>
      <dsp:spPr>
        <a:xfrm>
          <a:off x="0" y="0"/>
          <a:ext cx="3886200" cy="825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b="1" kern="1200" dirty="0" smtClean="0">
              <a:solidFill>
                <a:schemeClr val="bg1">
                  <a:lumMod val="75000"/>
                </a:schemeClr>
              </a:solidFill>
            </a:rPr>
            <a:t>Steenslag en zand</a:t>
          </a:r>
          <a:endParaRPr lang="nl-NL" sz="2900" b="1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859790" y="0"/>
        <a:ext cx="3026410" cy="825500"/>
      </dsp:txXfrm>
    </dsp:sp>
    <dsp:sp modelId="{DF44A5C9-7B0E-46C5-8EE2-6B2A752E701C}">
      <dsp:nvSpPr>
        <dsp:cNvPr id="0" name=""/>
        <dsp:cNvSpPr/>
      </dsp:nvSpPr>
      <dsp:spPr>
        <a:xfrm>
          <a:off x="82549" y="82550"/>
          <a:ext cx="777240" cy="6604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F7988-AB4A-44B6-9ACC-6BB4584E1CAD}">
      <dsp:nvSpPr>
        <dsp:cNvPr id="0" name=""/>
        <dsp:cNvSpPr/>
      </dsp:nvSpPr>
      <dsp:spPr>
        <a:xfrm>
          <a:off x="0" y="914398"/>
          <a:ext cx="3886200" cy="825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b="1" kern="1200" dirty="0" smtClean="0">
              <a:solidFill>
                <a:srgbClr val="FFCC00"/>
              </a:solidFill>
            </a:rPr>
            <a:t>Goud</a:t>
          </a:r>
          <a:endParaRPr lang="nl-NL" sz="2900" b="1" kern="1200" dirty="0">
            <a:solidFill>
              <a:srgbClr val="FFCC00"/>
            </a:solidFill>
          </a:endParaRPr>
        </a:p>
      </dsp:txBody>
      <dsp:txXfrm>
        <a:off x="859790" y="914398"/>
        <a:ext cx="3026410" cy="825500"/>
      </dsp:txXfrm>
    </dsp:sp>
    <dsp:sp modelId="{EB33128C-EF65-49AA-B8CA-25B0A29F997B}">
      <dsp:nvSpPr>
        <dsp:cNvPr id="0" name=""/>
        <dsp:cNvSpPr/>
      </dsp:nvSpPr>
      <dsp:spPr>
        <a:xfrm>
          <a:off x="82549" y="990600"/>
          <a:ext cx="777240" cy="6604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EE26B-B198-4A5A-9805-B8654BB9DDE7}">
      <dsp:nvSpPr>
        <dsp:cNvPr id="0" name=""/>
        <dsp:cNvSpPr/>
      </dsp:nvSpPr>
      <dsp:spPr>
        <a:xfrm>
          <a:off x="0" y="1816100"/>
          <a:ext cx="3886200" cy="825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b="1" kern="1200" dirty="0" smtClean="0">
              <a:solidFill>
                <a:schemeClr val="bg1"/>
              </a:solidFill>
            </a:rPr>
            <a:t>Natuursteen</a:t>
          </a:r>
          <a:endParaRPr lang="nl-NL" sz="2900" b="1" kern="1200" dirty="0">
            <a:solidFill>
              <a:schemeClr val="bg1"/>
            </a:solidFill>
          </a:endParaRPr>
        </a:p>
      </dsp:txBody>
      <dsp:txXfrm>
        <a:off x="859790" y="1816100"/>
        <a:ext cx="3026410" cy="825500"/>
      </dsp:txXfrm>
    </dsp:sp>
    <dsp:sp modelId="{CAB3499C-C96B-4B3F-827A-7AB3A9323080}">
      <dsp:nvSpPr>
        <dsp:cNvPr id="0" name=""/>
        <dsp:cNvSpPr/>
      </dsp:nvSpPr>
      <dsp:spPr>
        <a:xfrm>
          <a:off x="82549" y="1898650"/>
          <a:ext cx="777240" cy="6604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7530E-7717-4BCA-A626-1081B5F5F78D}">
      <dsp:nvSpPr>
        <dsp:cNvPr id="0" name=""/>
        <dsp:cNvSpPr/>
      </dsp:nvSpPr>
      <dsp:spPr>
        <a:xfrm>
          <a:off x="-12636" y="247649"/>
          <a:ext cx="8229600" cy="51435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49E9E-FC30-4933-AEBA-32E1236B9ACE}">
      <dsp:nvSpPr>
        <dsp:cNvPr id="0" name=""/>
        <dsp:cNvSpPr/>
      </dsp:nvSpPr>
      <dsp:spPr>
        <a:xfrm>
          <a:off x="797979" y="4072356"/>
          <a:ext cx="189280" cy="189280"/>
        </a:xfrm>
        <a:prstGeom prst="ellipse">
          <a:avLst/>
        </a:prstGeom>
        <a:solidFill>
          <a:srgbClr val="CC9900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A963989B-5B0B-430C-A00C-23D6DB4714C9}">
      <dsp:nvSpPr>
        <dsp:cNvPr id="0" name=""/>
        <dsp:cNvSpPr/>
      </dsp:nvSpPr>
      <dsp:spPr>
        <a:xfrm>
          <a:off x="667861" y="4368804"/>
          <a:ext cx="1383346" cy="70583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1" kern="1200" dirty="0" smtClean="0">
              <a:solidFill>
                <a:schemeClr val="tx2"/>
              </a:solidFill>
            </a:rPr>
            <a:t>2013: start modernste steenslagplant Suriname</a:t>
          </a:r>
          <a:endParaRPr lang="nl-NL" sz="1600" b="1" kern="1200" dirty="0">
            <a:solidFill>
              <a:schemeClr val="tx2"/>
            </a:solidFill>
          </a:endParaRPr>
        </a:p>
      </dsp:txBody>
      <dsp:txXfrm>
        <a:off x="667861" y="4368804"/>
        <a:ext cx="1383346" cy="705834"/>
      </dsp:txXfrm>
    </dsp:sp>
    <dsp:sp modelId="{85A5F39E-15E2-4819-80F4-03F9DC4077F9}">
      <dsp:nvSpPr>
        <dsp:cNvPr id="0" name=""/>
        <dsp:cNvSpPr/>
      </dsp:nvSpPr>
      <dsp:spPr>
        <a:xfrm>
          <a:off x="1822564" y="3087890"/>
          <a:ext cx="296265" cy="296265"/>
        </a:xfrm>
        <a:prstGeom prst="ellipse">
          <a:avLst/>
        </a:prstGeom>
        <a:solidFill>
          <a:srgbClr val="CC9900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D34A0D38-CC4A-4E49-A8E4-E5C0EB651B7D}">
      <dsp:nvSpPr>
        <dsp:cNvPr id="0" name=""/>
        <dsp:cNvSpPr/>
      </dsp:nvSpPr>
      <dsp:spPr>
        <a:xfrm>
          <a:off x="1965259" y="3224040"/>
          <a:ext cx="1366113" cy="215512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98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1" kern="1200" dirty="0" smtClean="0">
              <a:solidFill>
                <a:schemeClr val="tx2"/>
              </a:solidFill>
            </a:rPr>
            <a:t>Introductie van moderne productie technieken,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1" kern="1200" dirty="0" smtClean="0">
              <a:solidFill>
                <a:schemeClr val="tx2"/>
              </a:solidFill>
            </a:rPr>
            <a:t>Realisatie van kwalitatief betere producten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1" kern="1200" dirty="0" smtClean="0">
              <a:solidFill>
                <a:schemeClr val="tx2"/>
              </a:solidFill>
            </a:rPr>
            <a:t>Verbeterde kosten efficiëntie</a:t>
          </a:r>
        </a:p>
      </dsp:txBody>
      <dsp:txXfrm>
        <a:off x="1965259" y="3224040"/>
        <a:ext cx="1366113" cy="2155126"/>
      </dsp:txXfrm>
    </dsp:sp>
    <dsp:sp modelId="{94878AD4-9C4E-432D-8E59-B5BE4ADE8B7B}">
      <dsp:nvSpPr>
        <dsp:cNvPr id="0" name=""/>
        <dsp:cNvSpPr/>
      </dsp:nvSpPr>
      <dsp:spPr>
        <a:xfrm>
          <a:off x="3139300" y="2302992"/>
          <a:ext cx="395020" cy="395020"/>
        </a:xfrm>
        <a:prstGeom prst="ellipse">
          <a:avLst/>
        </a:prstGeom>
        <a:solidFill>
          <a:srgbClr val="CC9900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AE0299C6-6D12-473A-9B02-74B7A9BE24BD}">
      <dsp:nvSpPr>
        <dsp:cNvPr id="0" name=""/>
        <dsp:cNvSpPr/>
      </dsp:nvSpPr>
      <dsp:spPr>
        <a:xfrm>
          <a:off x="3336810" y="2500503"/>
          <a:ext cx="1588312" cy="289064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31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1" kern="1200" dirty="0" smtClean="0">
              <a:solidFill>
                <a:schemeClr val="tx2"/>
              </a:solidFill>
            </a:rPr>
            <a:t>Effect op totale sectorale waardeketen Ondanks logistieke beperkingen (diepte Surinaamse rivieren), </a:t>
          </a:r>
          <a:r>
            <a:rPr lang="nl-NL" sz="1600" b="1" kern="1200" dirty="0" smtClean="0">
              <a:solidFill>
                <a:schemeClr val="tx2"/>
              </a:solidFill>
            </a:rPr>
            <a:t>onze </a:t>
          </a:r>
          <a:r>
            <a:rPr lang="nl-NL" sz="1600" b="1" kern="1200" dirty="0" smtClean="0">
              <a:solidFill>
                <a:schemeClr val="tx2"/>
              </a:solidFill>
            </a:rPr>
            <a:t>steenslag ook  aantrekkelijk voor buitenland</a:t>
          </a:r>
        </a:p>
      </dsp:txBody>
      <dsp:txXfrm>
        <a:off x="3336810" y="2500503"/>
        <a:ext cx="1588312" cy="2890647"/>
      </dsp:txXfrm>
    </dsp:sp>
    <dsp:sp modelId="{A28E8FC0-8AC4-4257-8237-892ED61D277B}">
      <dsp:nvSpPr>
        <dsp:cNvPr id="0" name=""/>
        <dsp:cNvSpPr/>
      </dsp:nvSpPr>
      <dsp:spPr>
        <a:xfrm>
          <a:off x="4670005" y="1689887"/>
          <a:ext cx="510235" cy="510235"/>
        </a:xfrm>
        <a:prstGeom prst="ellipse">
          <a:avLst/>
        </a:prstGeom>
        <a:solidFill>
          <a:srgbClr val="CC9900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9E5124C0-9CEC-444C-A79D-750175FD15CF}">
      <dsp:nvSpPr>
        <dsp:cNvPr id="0" name=""/>
        <dsp:cNvSpPr/>
      </dsp:nvSpPr>
      <dsp:spPr>
        <a:xfrm>
          <a:off x="4925123" y="1945004"/>
          <a:ext cx="1645920" cy="344614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36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1" kern="1200" dirty="0" smtClean="0">
              <a:solidFill>
                <a:schemeClr val="tx2"/>
              </a:solidFill>
            </a:rPr>
            <a:t>Gezamenlijke inspanningen      (truckbedrijven, GMD, douane, havenautoriteit,expediteurs, verschepingsmaatschappijen) hebben geleid tot succesvolle winstgevende </a:t>
          </a:r>
          <a:r>
            <a:rPr lang="nl-NL" sz="1600" b="1" kern="1200" dirty="0" err="1" smtClean="0">
              <a:solidFill>
                <a:schemeClr val="tx2"/>
              </a:solidFill>
            </a:rPr>
            <a:t>pilot</a:t>
          </a:r>
          <a:r>
            <a:rPr lang="nl-NL" sz="1600" b="1" kern="1200" dirty="0" smtClean="0">
              <a:solidFill>
                <a:schemeClr val="tx2"/>
              </a:solidFill>
            </a:rPr>
            <a:t> exporten naar de regio</a:t>
          </a:r>
          <a:endParaRPr lang="nl-NL" sz="900" b="1" kern="1200" dirty="0" smtClean="0">
            <a:solidFill>
              <a:schemeClr val="tx2"/>
            </a:solidFill>
            <a:cs typeface="Arial" panose="020B0604020202020204" pitchFamily="34" charset="0"/>
          </a:endParaRPr>
        </a:p>
      </dsp:txBody>
      <dsp:txXfrm>
        <a:off x="4925123" y="1945004"/>
        <a:ext cx="1645920" cy="3446145"/>
      </dsp:txXfrm>
    </dsp:sp>
    <dsp:sp modelId="{FDC3725A-91E8-4725-AD56-93F4E6448C6A}">
      <dsp:nvSpPr>
        <dsp:cNvPr id="0" name=""/>
        <dsp:cNvSpPr/>
      </dsp:nvSpPr>
      <dsp:spPr>
        <a:xfrm>
          <a:off x="6245974" y="1280464"/>
          <a:ext cx="650138" cy="650138"/>
        </a:xfrm>
        <a:prstGeom prst="ellipse">
          <a:avLst/>
        </a:prstGeom>
        <a:solidFill>
          <a:srgbClr val="CC9900"/>
        </a:solidFill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DA59975A-9146-47E5-82CE-83ED6643BD2A}">
      <dsp:nvSpPr>
        <dsp:cNvPr id="0" name=""/>
        <dsp:cNvSpPr/>
      </dsp:nvSpPr>
      <dsp:spPr>
        <a:xfrm>
          <a:off x="6518810" y="1942472"/>
          <a:ext cx="1696466" cy="329602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449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1" kern="1200" dirty="0" smtClean="0">
              <a:solidFill>
                <a:schemeClr val="tx2"/>
              </a:solidFill>
            </a:rPr>
            <a:t>Bundeling  krachten met andere sectoren: gezamenlijke verschepingen, uitwisseling van internationaal opgebouwde netwerken, promotie van andere Surinaamse producten (o.a. cement, hout, kaolien, cassavemeel en rijst)</a:t>
          </a:r>
        </a:p>
      </dsp:txBody>
      <dsp:txXfrm>
        <a:off x="6518810" y="1942472"/>
        <a:ext cx="1696466" cy="32960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E7D01-9E85-427B-9042-444A1F32DF2F}">
      <dsp:nvSpPr>
        <dsp:cNvPr id="0" name=""/>
        <dsp:cNvSpPr/>
      </dsp:nvSpPr>
      <dsp:spPr>
        <a:xfrm>
          <a:off x="2926079" y="228035"/>
          <a:ext cx="4389120" cy="6101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400" b="1" kern="1200" dirty="0" smtClean="0">
              <a:solidFill>
                <a:schemeClr val="tx2"/>
              </a:solidFill>
              <a:cs typeface="Arial" panose="020B0604020202020204" pitchFamily="34" charset="0"/>
            </a:rPr>
            <a:t>Uitwisseling van internationale ervaringen =&gt; inventarisatie van lokale mogelijkheden</a:t>
          </a:r>
          <a:endParaRPr lang="nl-NL" sz="1400" b="1" kern="1200" dirty="0">
            <a:solidFill>
              <a:schemeClr val="tx2"/>
            </a:solidFill>
            <a:cs typeface="Arial" panose="020B0604020202020204" pitchFamily="34" charset="0"/>
          </a:endParaRPr>
        </a:p>
      </dsp:txBody>
      <dsp:txXfrm>
        <a:off x="2926079" y="304306"/>
        <a:ext cx="4160309" cy="457623"/>
      </dsp:txXfrm>
    </dsp:sp>
    <dsp:sp modelId="{6965981B-FBC2-46E8-B3F1-04013ED8896D}">
      <dsp:nvSpPr>
        <dsp:cNvPr id="0" name=""/>
        <dsp:cNvSpPr/>
      </dsp:nvSpPr>
      <dsp:spPr>
        <a:xfrm>
          <a:off x="0" y="2972"/>
          <a:ext cx="2926080" cy="1060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>
              <a:solidFill>
                <a:schemeClr val="bg1"/>
              </a:solidFill>
            </a:rPr>
            <a:t>Internationaal</a:t>
          </a:r>
          <a:endParaRPr lang="nl-NL" sz="2700" kern="1200" dirty="0">
            <a:solidFill>
              <a:schemeClr val="bg1"/>
            </a:solidFill>
          </a:endParaRPr>
        </a:p>
      </dsp:txBody>
      <dsp:txXfrm>
        <a:off x="51759" y="54731"/>
        <a:ext cx="2822562" cy="956770"/>
      </dsp:txXfrm>
    </dsp:sp>
    <dsp:sp modelId="{23291F8A-4708-4DC7-B85D-A25561F02DF3}">
      <dsp:nvSpPr>
        <dsp:cNvPr id="0" name=""/>
        <dsp:cNvSpPr/>
      </dsp:nvSpPr>
      <dsp:spPr>
        <a:xfrm>
          <a:off x="2926079" y="1265267"/>
          <a:ext cx="4389120" cy="8683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400" b="1" kern="1200" dirty="0" smtClean="0">
              <a:solidFill>
                <a:schemeClr val="tx2"/>
              </a:solidFill>
              <a:cs typeface="Arial" panose="020B0604020202020204" pitchFamily="34" charset="0"/>
            </a:rPr>
            <a:t>Verdere diversificatie product assortiment op basis van  geïdentificeerde nationale en internationale behoeften (USD 300 miljoen markt)</a:t>
          </a:r>
          <a:endParaRPr lang="nl-NL" sz="1400" b="1" kern="1200" dirty="0">
            <a:solidFill>
              <a:schemeClr val="tx2"/>
            </a:solidFill>
            <a:cs typeface="Arial" panose="020B0604020202020204" pitchFamily="34" charset="0"/>
          </a:endParaRPr>
        </a:p>
      </dsp:txBody>
      <dsp:txXfrm>
        <a:off x="2926079" y="1373809"/>
        <a:ext cx="4063495" cy="651250"/>
      </dsp:txXfrm>
    </dsp:sp>
    <dsp:sp modelId="{FB5E2027-0DA8-48C3-9E83-516BD0D7BC4D}">
      <dsp:nvSpPr>
        <dsp:cNvPr id="0" name=""/>
        <dsp:cNvSpPr/>
      </dsp:nvSpPr>
      <dsp:spPr>
        <a:xfrm>
          <a:off x="0" y="1169290"/>
          <a:ext cx="2926080" cy="1060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>
              <a:solidFill>
                <a:schemeClr val="bg1"/>
              </a:solidFill>
              <a:cs typeface="Arial" panose="020B0604020202020204" pitchFamily="34" charset="0"/>
            </a:rPr>
            <a:t>Diversificatie</a:t>
          </a:r>
          <a:endParaRPr lang="nl-NL" sz="2700" kern="1200" dirty="0">
            <a:solidFill>
              <a:schemeClr val="bg1"/>
            </a:solidFill>
          </a:endParaRPr>
        </a:p>
      </dsp:txBody>
      <dsp:txXfrm>
        <a:off x="51759" y="1221049"/>
        <a:ext cx="2822562" cy="956770"/>
      </dsp:txXfrm>
    </dsp:sp>
    <dsp:sp modelId="{F9804D6B-7158-4C0D-BDE2-E2757E509EDD}">
      <dsp:nvSpPr>
        <dsp:cNvPr id="0" name=""/>
        <dsp:cNvSpPr/>
      </dsp:nvSpPr>
      <dsp:spPr>
        <a:xfrm>
          <a:off x="2926794" y="2335608"/>
          <a:ext cx="4384833" cy="175290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400" b="1" kern="1200" dirty="0" smtClean="0">
              <a:solidFill>
                <a:schemeClr val="tx2"/>
              </a:solidFill>
              <a:cs typeface="Arial" panose="020B0604020202020204" pitchFamily="34" charset="0"/>
            </a:rPr>
            <a:t>Strategische internationale partnerschappen ter vergroting van afzet, kennis en technologie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400" b="1" kern="1200" dirty="0" smtClean="0">
              <a:solidFill>
                <a:schemeClr val="tx2"/>
              </a:solidFill>
              <a:cs typeface="Arial" panose="020B0604020202020204" pitchFamily="34" charset="0"/>
            </a:rPr>
            <a:t>Strategische partnerschappen voor marketing van Surinaamse producten</a:t>
          </a:r>
          <a:endParaRPr lang="nl-NL" sz="1400" b="1" kern="1200" dirty="0">
            <a:solidFill>
              <a:schemeClr val="tx2"/>
            </a:solidFill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400" b="1" kern="1200" dirty="0" smtClean="0">
              <a:solidFill>
                <a:schemeClr val="tx2"/>
              </a:solidFill>
              <a:cs typeface="Arial" panose="020B0604020202020204" pitchFamily="34" charset="0"/>
            </a:rPr>
            <a:t>Strategische invulling van </a:t>
          </a:r>
          <a:r>
            <a:rPr lang="nl-NL" sz="1400" b="1" kern="1200" dirty="0" err="1" smtClean="0">
              <a:solidFill>
                <a:schemeClr val="tx2"/>
              </a:solidFill>
              <a:cs typeface="Arial" panose="020B0604020202020204" pitchFamily="34" charset="0"/>
            </a:rPr>
            <a:t>Caricom</a:t>
          </a:r>
          <a:r>
            <a:rPr lang="nl-NL" sz="1400" b="1" kern="1200" dirty="0" smtClean="0">
              <a:solidFill>
                <a:schemeClr val="tx2"/>
              </a:solidFill>
              <a:cs typeface="Arial" panose="020B0604020202020204" pitchFamily="34" charset="0"/>
            </a:rPr>
            <a:t> en </a:t>
          </a:r>
          <a:r>
            <a:rPr lang="nl-NL" sz="1400" b="1" kern="1200" dirty="0" err="1" smtClean="0">
              <a:solidFill>
                <a:schemeClr val="tx2"/>
              </a:solidFill>
              <a:cs typeface="Arial" panose="020B0604020202020204" pitchFamily="34" charset="0"/>
            </a:rPr>
            <a:t>Unasur</a:t>
          </a:r>
          <a:r>
            <a:rPr lang="nl-NL" sz="1400" b="1" kern="1200" dirty="0" smtClean="0">
              <a:solidFill>
                <a:schemeClr val="tx2"/>
              </a:solidFill>
              <a:cs typeface="Arial" panose="020B0604020202020204" pitchFamily="34" charset="0"/>
            </a:rPr>
            <a:t> lidmaatschap ten voordele van de sector</a:t>
          </a:r>
          <a:endParaRPr lang="nl-NL" sz="1400" b="1" kern="1200" dirty="0">
            <a:solidFill>
              <a:schemeClr val="tx2"/>
            </a:solidFill>
            <a:cs typeface="Arial" panose="020B0604020202020204" pitchFamily="34" charset="0"/>
          </a:endParaRPr>
        </a:p>
      </dsp:txBody>
      <dsp:txXfrm>
        <a:off x="2926794" y="2554721"/>
        <a:ext cx="3727495" cy="1314675"/>
      </dsp:txXfrm>
    </dsp:sp>
    <dsp:sp modelId="{45C36D44-AD5F-426B-AF88-CD1D8E20AB44}">
      <dsp:nvSpPr>
        <dsp:cNvPr id="0" name=""/>
        <dsp:cNvSpPr/>
      </dsp:nvSpPr>
      <dsp:spPr>
        <a:xfrm>
          <a:off x="3571" y="2681914"/>
          <a:ext cx="2923222" cy="1060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Partnerschappen</a:t>
          </a:r>
          <a:endParaRPr lang="nl-NL" sz="2700" kern="1200" dirty="0"/>
        </a:p>
      </dsp:txBody>
      <dsp:txXfrm>
        <a:off x="55330" y="2733673"/>
        <a:ext cx="2819704" cy="956770"/>
      </dsp:txXfrm>
    </dsp:sp>
    <dsp:sp modelId="{333DD56B-4D0A-43A3-B2FE-AE8123A37CC5}">
      <dsp:nvSpPr>
        <dsp:cNvPr id="0" name=""/>
        <dsp:cNvSpPr/>
      </dsp:nvSpPr>
      <dsp:spPr>
        <a:xfrm>
          <a:off x="2926079" y="4267761"/>
          <a:ext cx="4389120" cy="9138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400" b="1" kern="1200" dirty="0" smtClean="0">
              <a:solidFill>
                <a:schemeClr val="tx2"/>
              </a:solidFill>
              <a:cs typeface="Arial" panose="020B0604020202020204" pitchFamily="34" charset="0"/>
            </a:rPr>
            <a:t>2015: samen met andere Surinaamse granietproducenten de </a:t>
          </a:r>
          <a:r>
            <a:rPr lang="nl-NL" sz="1400" b="1" kern="1200" dirty="0" err="1" smtClean="0">
              <a:solidFill>
                <a:schemeClr val="tx2"/>
              </a:solidFill>
              <a:cs typeface="Arial" panose="020B0604020202020204" pitchFamily="34" charset="0"/>
            </a:rPr>
            <a:t>Caricommarkt</a:t>
          </a:r>
          <a:r>
            <a:rPr lang="nl-NL" sz="1400" b="1" kern="1200" dirty="0" smtClean="0">
              <a:solidFill>
                <a:schemeClr val="tx2"/>
              </a:solidFill>
              <a:cs typeface="Arial" panose="020B0604020202020204" pitchFamily="34" charset="0"/>
            </a:rPr>
            <a:t> van </a:t>
          </a:r>
          <a:r>
            <a:rPr lang="nl-NL" sz="1400" b="1" kern="1200" dirty="0" err="1" smtClean="0">
              <a:solidFill>
                <a:schemeClr val="tx2"/>
              </a:solidFill>
              <a:cs typeface="Arial" panose="020B0604020202020204" pitchFamily="34" charset="0"/>
            </a:rPr>
            <a:t>granietboulders</a:t>
          </a:r>
          <a:r>
            <a:rPr lang="nl-NL" sz="1400" b="1" kern="1200" dirty="0" smtClean="0">
              <a:solidFill>
                <a:schemeClr val="tx2"/>
              </a:solidFill>
              <a:cs typeface="Arial" panose="020B0604020202020204" pitchFamily="34" charset="0"/>
            </a:rPr>
            <a:t> te voorzien</a:t>
          </a:r>
        </a:p>
      </dsp:txBody>
      <dsp:txXfrm>
        <a:off x="2926079" y="4381991"/>
        <a:ext cx="4046430" cy="685381"/>
      </dsp:txXfrm>
    </dsp:sp>
    <dsp:sp modelId="{400B7744-9CB8-47B8-8E67-DF33CF0D4216}">
      <dsp:nvSpPr>
        <dsp:cNvPr id="0" name=""/>
        <dsp:cNvSpPr/>
      </dsp:nvSpPr>
      <dsp:spPr>
        <a:xfrm>
          <a:off x="0" y="4194538"/>
          <a:ext cx="2926080" cy="1060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Export</a:t>
          </a:r>
          <a:endParaRPr lang="nl-NL" sz="2700" kern="1200" dirty="0"/>
        </a:p>
      </dsp:txBody>
      <dsp:txXfrm>
        <a:off x="51759" y="4246297"/>
        <a:ext cx="2822562" cy="9567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E7D01-9E85-427B-9042-444A1F32DF2F}">
      <dsp:nvSpPr>
        <dsp:cNvPr id="0" name=""/>
        <dsp:cNvSpPr/>
      </dsp:nvSpPr>
      <dsp:spPr>
        <a:xfrm>
          <a:off x="2926079" y="1540"/>
          <a:ext cx="4389120" cy="12220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400" b="1" kern="1200" dirty="0" smtClean="0">
              <a:solidFill>
                <a:schemeClr val="tx2"/>
              </a:solidFill>
              <a:cs typeface="Arial" panose="020B0604020202020204" pitchFamily="34" charset="0"/>
            </a:rPr>
            <a:t>Ordening kleinschalige illegale goudwinning door creëren van partnerschappen met actieve kleine mijnbouwers en lokale leefgemeenschappen</a:t>
          </a:r>
          <a:endParaRPr lang="nl-NL" sz="1400" b="1" kern="1200" dirty="0">
            <a:solidFill>
              <a:schemeClr val="tx2"/>
            </a:solidFill>
          </a:endParaRPr>
        </a:p>
      </dsp:txBody>
      <dsp:txXfrm>
        <a:off x="2926079" y="154293"/>
        <a:ext cx="3930860" cy="916521"/>
      </dsp:txXfrm>
    </dsp:sp>
    <dsp:sp modelId="{6965981B-FBC2-46E8-B3F1-04013ED8896D}">
      <dsp:nvSpPr>
        <dsp:cNvPr id="0" name=""/>
        <dsp:cNvSpPr/>
      </dsp:nvSpPr>
      <dsp:spPr>
        <a:xfrm>
          <a:off x="0" y="1540"/>
          <a:ext cx="2926080" cy="12220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>
              <a:solidFill>
                <a:schemeClr val="bg1"/>
              </a:solidFill>
              <a:cs typeface="Arial" panose="020B0604020202020204" pitchFamily="34" charset="0"/>
            </a:rPr>
            <a:t>Communicatie</a:t>
          </a:r>
          <a:endParaRPr lang="nl-NL" sz="2500" kern="1200" dirty="0">
            <a:solidFill>
              <a:schemeClr val="bg1"/>
            </a:solidFill>
          </a:endParaRPr>
        </a:p>
      </dsp:txBody>
      <dsp:txXfrm>
        <a:off x="59654" y="61194"/>
        <a:ext cx="2806772" cy="1102719"/>
      </dsp:txXfrm>
    </dsp:sp>
    <dsp:sp modelId="{23291F8A-4708-4DC7-B85D-A25561F02DF3}">
      <dsp:nvSpPr>
        <dsp:cNvPr id="0" name=""/>
        <dsp:cNvSpPr/>
      </dsp:nvSpPr>
      <dsp:spPr>
        <a:xfrm>
          <a:off x="2926079" y="1345770"/>
          <a:ext cx="4389120" cy="12220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400" b="1" kern="1200" dirty="0" smtClean="0">
              <a:solidFill>
                <a:schemeClr val="tx2"/>
              </a:solidFill>
              <a:cs typeface="Arial" panose="020B0604020202020204" pitchFamily="34" charset="0"/>
            </a:rPr>
            <a:t>Research, </a:t>
          </a:r>
          <a:r>
            <a:rPr lang="nl-NL" sz="1400" b="1" kern="1200" dirty="0" err="1" smtClean="0">
              <a:solidFill>
                <a:schemeClr val="tx2"/>
              </a:solidFill>
              <a:cs typeface="Arial" panose="020B0604020202020204" pitchFamily="34" charset="0"/>
            </a:rPr>
            <a:t>Development</a:t>
          </a:r>
          <a:r>
            <a:rPr lang="nl-NL" sz="1400" b="1" kern="1200" dirty="0" smtClean="0">
              <a:solidFill>
                <a:schemeClr val="tx2"/>
              </a:solidFill>
              <a:cs typeface="Arial" panose="020B0604020202020204" pitchFamily="34" charset="0"/>
            </a:rPr>
            <a:t> (op basis van nationale situatie) en toepassing van milieuvriendelijke </a:t>
          </a:r>
          <a:r>
            <a:rPr lang="nl-NL" sz="1400" b="1" kern="1200" dirty="0" err="1" smtClean="0">
              <a:solidFill>
                <a:schemeClr val="tx2"/>
              </a:solidFill>
              <a:cs typeface="Arial" panose="020B0604020202020204" pitchFamily="34" charset="0"/>
            </a:rPr>
            <a:t>goudwinningstechnieken</a:t>
          </a:r>
          <a:r>
            <a:rPr lang="nl-NL" sz="1400" b="1" kern="1200" dirty="0" smtClean="0">
              <a:solidFill>
                <a:schemeClr val="tx2"/>
              </a:solidFill>
              <a:cs typeface="Arial" panose="020B0604020202020204" pitchFamily="34" charset="0"/>
            </a:rPr>
            <a:t> =&gt; </a:t>
          </a:r>
          <a:r>
            <a:rPr lang="nl-NL" sz="1400" b="1" kern="1200" dirty="0" err="1" smtClean="0">
              <a:solidFill>
                <a:schemeClr val="tx2"/>
              </a:solidFill>
              <a:cs typeface="Arial" panose="020B0604020202020204" pitchFamily="34" charset="0"/>
            </a:rPr>
            <a:t>Gravity</a:t>
          </a:r>
          <a:r>
            <a:rPr lang="nl-NL" sz="1400" b="1" kern="1200" dirty="0" smtClean="0">
              <a:solidFill>
                <a:schemeClr val="tx2"/>
              </a:solidFill>
              <a:cs typeface="Arial" panose="020B0604020202020204" pitchFamily="34" charset="0"/>
            </a:rPr>
            <a:t> </a:t>
          </a:r>
          <a:r>
            <a:rPr lang="nl-NL" sz="1400" b="1" kern="1200" dirty="0" err="1" smtClean="0">
              <a:solidFill>
                <a:schemeClr val="tx2"/>
              </a:solidFill>
              <a:cs typeface="Arial" panose="020B0604020202020204" pitchFamily="34" charset="0"/>
            </a:rPr>
            <a:t>Concentration</a:t>
          </a:r>
          <a:r>
            <a:rPr lang="nl-NL" sz="1400" b="1" kern="1200" dirty="0" smtClean="0">
              <a:solidFill>
                <a:schemeClr val="tx2"/>
              </a:solidFill>
              <a:cs typeface="Arial" panose="020B0604020202020204" pitchFamily="34" charset="0"/>
            </a:rPr>
            <a:t> Plant</a:t>
          </a:r>
          <a:endParaRPr lang="nl-N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1100" kern="1200" dirty="0"/>
        </a:p>
      </dsp:txBody>
      <dsp:txXfrm>
        <a:off x="2926079" y="1498523"/>
        <a:ext cx="3930860" cy="916521"/>
      </dsp:txXfrm>
    </dsp:sp>
    <dsp:sp modelId="{FB5E2027-0DA8-48C3-9E83-516BD0D7BC4D}">
      <dsp:nvSpPr>
        <dsp:cNvPr id="0" name=""/>
        <dsp:cNvSpPr/>
      </dsp:nvSpPr>
      <dsp:spPr>
        <a:xfrm>
          <a:off x="0" y="1345770"/>
          <a:ext cx="2926080" cy="12220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>
              <a:solidFill>
                <a:schemeClr val="bg1"/>
              </a:solidFill>
              <a:cs typeface="Arial" panose="020B0604020202020204" pitchFamily="34" charset="0"/>
            </a:rPr>
            <a:t>Research &amp; Development</a:t>
          </a:r>
          <a:endParaRPr lang="nl-NL" sz="2500" kern="1200" dirty="0">
            <a:solidFill>
              <a:schemeClr val="bg1"/>
            </a:solidFill>
          </a:endParaRPr>
        </a:p>
      </dsp:txBody>
      <dsp:txXfrm>
        <a:off x="59654" y="1405424"/>
        <a:ext cx="2806772" cy="1102719"/>
      </dsp:txXfrm>
    </dsp:sp>
    <dsp:sp modelId="{F9804D6B-7158-4C0D-BDE2-E2757E509EDD}">
      <dsp:nvSpPr>
        <dsp:cNvPr id="0" name=""/>
        <dsp:cNvSpPr/>
      </dsp:nvSpPr>
      <dsp:spPr>
        <a:xfrm>
          <a:off x="2926079" y="2690001"/>
          <a:ext cx="4389120" cy="12220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400" b="1" kern="1200" dirty="0" smtClean="0">
              <a:solidFill>
                <a:schemeClr val="tx2"/>
              </a:solidFill>
              <a:cs typeface="Arial" panose="020B0604020202020204" pitchFamily="34" charset="0"/>
            </a:rPr>
            <a:t>Uitwisseling van nationale en internationale innovaties om de totale “</a:t>
          </a:r>
          <a:r>
            <a:rPr lang="nl-NL" sz="1400" b="1" kern="1200" dirty="0" err="1" smtClean="0">
              <a:solidFill>
                <a:schemeClr val="tx2"/>
              </a:solidFill>
              <a:cs typeface="Arial" panose="020B0604020202020204" pitchFamily="34" charset="0"/>
            </a:rPr>
            <a:t>small</a:t>
          </a:r>
          <a:r>
            <a:rPr lang="nl-NL" sz="1400" b="1" kern="1200" dirty="0" smtClean="0">
              <a:solidFill>
                <a:schemeClr val="tx2"/>
              </a:solidFill>
              <a:cs typeface="Arial" panose="020B0604020202020204" pitchFamily="34" charset="0"/>
            </a:rPr>
            <a:t>- en </a:t>
          </a:r>
          <a:r>
            <a:rPr lang="nl-NL" sz="1400" b="1" kern="1200" dirty="0" err="1" smtClean="0">
              <a:solidFill>
                <a:schemeClr val="tx2"/>
              </a:solidFill>
              <a:cs typeface="Arial" panose="020B0604020202020204" pitchFamily="34" charset="0"/>
            </a:rPr>
            <a:t>midscale</a:t>
          </a:r>
          <a:r>
            <a:rPr lang="nl-NL" sz="1400" b="1" kern="1200" dirty="0" smtClean="0">
              <a:solidFill>
                <a:schemeClr val="tx2"/>
              </a:solidFill>
              <a:cs typeface="Arial" panose="020B0604020202020204" pitchFamily="34" charset="0"/>
            </a:rPr>
            <a:t>” mijnbouw sector versneld te ontwikkelen richting hogere standaarden</a:t>
          </a:r>
        </a:p>
      </dsp:txBody>
      <dsp:txXfrm>
        <a:off x="2926079" y="2842754"/>
        <a:ext cx="3930860" cy="916521"/>
      </dsp:txXfrm>
    </dsp:sp>
    <dsp:sp modelId="{45C36D44-AD5F-426B-AF88-CD1D8E20AB44}">
      <dsp:nvSpPr>
        <dsp:cNvPr id="0" name=""/>
        <dsp:cNvSpPr/>
      </dsp:nvSpPr>
      <dsp:spPr>
        <a:xfrm>
          <a:off x="0" y="2690001"/>
          <a:ext cx="2926080" cy="12220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Innovatie</a:t>
          </a:r>
          <a:endParaRPr lang="nl-NL" sz="2500" kern="1200" dirty="0"/>
        </a:p>
      </dsp:txBody>
      <dsp:txXfrm>
        <a:off x="59654" y="2749655"/>
        <a:ext cx="2806772" cy="1102719"/>
      </dsp:txXfrm>
    </dsp:sp>
    <dsp:sp modelId="{333DD56B-4D0A-43A3-B2FE-AE8123A37CC5}">
      <dsp:nvSpPr>
        <dsp:cNvPr id="0" name=""/>
        <dsp:cNvSpPr/>
      </dsp:nvSpPr>
      <dsp:spPr>
        <a:xfrm>
          <a:off x="2926079" y="4034231"/>
          <a:ext cx="4389120" cy="12220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400" b="1" kern="1200" dirty="0" smtClean="0">
              <a:solidFill>
                <a:schemeClr val="tx2"/>
              </a:solidFill>
              <a:cs typeface="Arial" panose="020B0604020202020204" pitchFamily="34" charset="0"/>
            </a:rPr>
            <a:t>Sectorale benadering: doel “green gold” keurmerk  welke niet alleen gebaseerd op goudwinnings techniek, maar terug te vinden in alle directe en indirecte processen.</a:t>
          </a:r>
        </a:p>
      </dsp:txBody>
      <dsp:txXfrm>
        <a:off x="2926079" y="4186984"/>
        <a:ext cx="3930860" cy="916521"/>
      </dsp:txXfrm>
    </dsp:sp>
    <dsp:sp modelId="{400B7744-9CB8-47B8-8E67-DF33CF0D4216}">
      <dsp:nvSpPr>
        <dsp:cNvPr id="0" name=""/>
        <dsp:cNvSpPr/>
      </dsp:nvSpPr>
      <dsp:spPr>
        <a:xfrm>
          <a:off x="0" y="4034231"/>
          <a:ext cx="2926080" cy="12220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Locaal verantwoord ondernemerschap</a:t>
          </a:r>
          <a:endParaRPr lang="nl-NL" sz="2500" kern="1200" dirty="0"/>
        </a:p>
      </dsp:txBody>
      <dsp:txXfrm>
        <a:off x="59654" y="4093885"/>
        <a:ext cx="2806772" cy="11027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E7D01-9E85-427B-9042-444A1F32DF2F}">
      <dsp:nvSpPr>
        <dsp:cNvPr id="0" name=""/>
        <dsp:cNvSpPr/>
      </dsp:nvSpPr>
      <dsp:spPr>
        <a:xfrm>
          <a:off x="2368463" y="3872"/>
          <a:ext cx="5403930" cy="15474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400" b="1" kern="1200" dirty="0" smtClean="0">
              <a:solidFill>
                <a:schemeClr val="tx2"/>
              </a:solidFill>
              <a:cs typeface="Arial" panose="020B0604020202020204" pitchFamily="34" charset="0"/>
            </a:rPr>
            <a:t>2012: Stopzetten van de export van natuursteen blokken naar North Carolina en het geven van een opdracht aan het management op zoek te gaan naar een internationale partner =&gt; afzet, technische kennis, toegevoegde waarde voor Suriname </a:t>
          </a:r>
          <a:r>
            <a:rPr lang="nl-NL" sz="1400" b="1" kern="1200" dirty="0" smtClean="0">
              <a:solidFill>
                <a:schemeClr val="tx2"/>
              </a:solidFill>
              <a:cs typeface="Arial" panose="020B0604020202020204" pitchFamily="34" charset="0"/>
            </a:rPr>
            <a:t>(export van bewerkt product ipv ruw materiaal)</a:t>
          </a:r>
          <a:endParaRPr lang="nl-NL" sz="1400" b="1" kern="1200" dirty="0">
            <a:solidFill>
              <a:schemeClr val="tx2"/>
            </a:solidFill>
            <a:cs typeface="Arial" panose="020B0604020202020204" pitchFamily="34" charset="0"/>
          </a:endParaRPr>
        </a:p>
      </dsp:txBody>
      <dsp:txXfrm>
        <a:off x="2368463" y="197298"/>
        <a:ext cx="4823651" cy="1160559"/>
      </dsp:txXfrm>
    </dsp:sp>
    <dsp:sp modelId="{6965981B-FBC2-46E8-B3F1-04013ED8896D}">
      <dsp:nvSpPr>
        <dsp:cNvPr id="0" name=""/>
        <dsp:cNvSpPr/>
      </dsp:nvSpPr>
      <dsp:spPr>
        <a:xfrm>
          <a:off x="228605" y="67724"/>
          <a:ext cx="2139858" cy="1419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>
              <a:solidFill>
                <a:schemeClr val="bg1"/>
              </a:solidFill>
            </a:rPr>
            <a:t>Internationaal</a:t>
          </a:r>
          <a:endParaRPr lang="nl-NL" sz="2100" kern="1200" dirty="0">
            <a:solidFill>
              <a:schemeClr val="bg1"/>
            </a:solidFill>
          </a:endParaRPr>
        </a:p>
      </dsp:txBody>
      <dsp:txXfrm>
        <a:off x="297909" y="137028"/>
        <a:ext cx="2001250" cy="1281100"/>
      </dsp:txXfrm>
    </dsp:sp>
    <dsp:sp modelId="{F9804D6B-7158-4C0D-BDE2-E2757E509EDD}">
      <dsp:nvSpPr>
        <dsp:cNvPr id="0" name=""/>
        <dsp:cNvSpPr/>
      </dsp:nvSpPr>
      <dsp:spPr>
        <a:xfrm>
          <a:off x="2416722" y="1693255"/>
          <a:ext cx="5407054" cy="19989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400" b="1" kern="1200" dirty="0" smtClean="0">
              <a:solidFill>
                <a:schemeClr val="tx2"/>
              </a:solidFill>
              <a:cs typeface="Arial" panose="020B0604020202020204" pitchFamily="34" charset="0"/>
            </a:rPr>
            <a:t>De focus hierbij is dat met vereende krachten zoveel mogelijk nationaal invulling wordt gegeven aan alle processen in de totale natuursteen waardeketen, met een coördinerende rol voor Grassalco</a:t>
          </a:r>
          <a:endParaRPr lang="nl-NL" sz="1400" b="1" kern="1200" dirty="0">
            <a:solidFill>
              <a:schemeClr val="tx2"/>
            </a:solidFill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400" b="1" kern="1200" dirty="0" err="1" smtClean="0">
              <a:solidFill>
                <a:schemeClr val="tx2"/>
              </a:solidFill>
              <a:cs typeface="Arial" panose="020B0604020202020204" pitchFamily="34" charset="0"/>
            </a:rPr>
            <a:t>Vb</a:t>
          </a:r>
          <a:r>
            <a:rPr lang="nl-NL" sz="1400" b="1" kern="1200" dirty="0" smtClean="0">
              <a:solidFill>
                <a:schemeClr val="tx2"/>
              </a:solidFill>
              <a:cs typeface="Arial" panose="020B0604020202020204" pitchFamily="34" charset="0"/>
            </a:rPr>
            <a:t> Partij A exploratie/exploitatie </a:t>
          </a:r>
          <a:r>
            <a:rPr lang="nl-NL" sz="1400" b="1" kern="1200" dirty="0" err="1" smtClean="0">
              <a:solidFill>
                <a:schemeClr val="tx2"/>
              </a:solidFill>
              <a:cs typeface="Arial" panose="020B0604020202020204" pitchFamily="34" charset="0"/>
            </a:rPr>
            <a:t>equipment</a:t>
          </a:r>
          <a:r>
            <a:rPr lang="nl-NL" sz="1400" b="1" kern="1200" dirty="0" smtClean="0">
              <a:solidFill>
                <a:schemeClr val="tx2"/>
              </a:solidFill>
              <a:cs typeface="Arial" panose="020B0604020202020204" pitchFamily="34" charset="0"/>
            </a:rPr>
            <a:t>. Partij B weer de stockyard/exportfaciliteiten, andere transport (weg en water), kapitaal, technologie, </a:t>
          </a:r>
          <a:r>
            <a:rPr lang="nl-NL" sz="1400" b="1" kern="1200" dirty="0" err="1" smtClean="0">
              <a:solidFill>
                <a:schemeClr val="tx2"/>
              </a:solidFill>
              <a:cs typeface="Arial" panose="020B0604020202020204" pitchFamily="34" charset="0"/>
            </a:rPr>
            <a:t>produktie-equipment</a:t>
          </a:r>
          <a:r>
            <a:rPr lang="nl-NL" sz="1400" b="1" kern="1200" dirty="0" smtClean="0">
              <a:solidFill>
                <a:schemeClr val="tx2"/>
              </a:solidFill>
              <a:cs typeface="Arial" panose="020B0604020202020204" pitchFamily="34" charset="0"/>
            </a:rPr>
            <a:t> </a:t>
          </a:r>
          <a:r>
            <a:rPr lang="nl-NL" sz="1400" b="1" kern="1200" dirty="0" err="1" smtClean="0">
              <a:solidFill>
                <a:schemeClr val="tx2"/>
              </a:solidFill>
              <a:cs typeface="Arial" panose="020B0604020202020204" pitchFamily="34" charset="0"/>
            </a:rPr>
            <a:t>etc</a:t>
          </a:r>
          <a:endParaRPr lang="nl-NL" sz="1400" b="1" kern="1200" dirty="0">
            <a:solidFill>
              <a:schemeClr val="tx2"/>
            </a:solidFill>
            <a:cs typeface="Arial" panose="020B0604020202020204" pitchFamily="34" charset="0"/>
          </a:endParaRPr>
        </a:p>
      </dsp:txBody>
      <dsp:txXfrm>
        <a:off x="2416722" y="1943129"/>
        <a:ext cx="4657432" cy="1499244"/>
      </dsp:txXfrm>
    </dsp:sp>
    <dsp:sp modelId="{45C36D44-AD5F-426B-AF88-CD1D8E20AB44}">
      <dsp:nvSpPr>
        <dsp:cNvPr id="0" name=""/>
        <dsp:cNvSpPr/>
      </dsp:nvSpPr>
      <dsp:spPr>
        <a:xfrm>
          <a:off x="177223" y="1982897"/>
          <a:ext cx="2239499" cy="1419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Partnerschappen</a:t>
          </a:r>
          <a:endParaRPr lang="nl-NL" sz="2100" kern="1200" dirty="0"/>
        </a:p>
      </dsp:txBody>
      <dsp:txXfrm>
        <a:off x="246527" y="2052201"/>
        <a:ext cx="2100891" cy="1281100"/>
      </dsp:txXfrm>
    </dsp:sp>
    <dsp:sp modelId="{333DD56B-4D0A-43A3-B2FE-AE8123A37CC5}">
      <dsp:nvSpPr>
        <dsp:cNvPr id="0" name=""/>
        <dsp:cNvSpPr/>
      </dsp:nvSpPr>
      <dsp:spPr>
        <a:xfrm>
          <a:off x="2438376" y="4202994"/>
          <a:ext cx="5410228" cy="6821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400" kern="1200" dirty="0" smtClean="0">
              <a:solidFill>
                <a:schemeClr val="tx2"/>
              </a:solidFill>
              <a:cs typeface="Arial" panose="020B0604020202020204" pitchFamily="34" charset="0"/>
            </a:rPr>
            <a:t>‎</a:t>
          </a:r>
          <a:r>
            <a:rPr lang="nl-NL" sz="1400" b="1" kern="1200" dirty="0" smtClean="0">
              <a:solidFill>
                <a:schemeClr val="tx2"/>
              </a:solidFill>
              <a:cs typeface="Arial" panose="020B0604020202020204" pitchFamily="34" charset="0"/>
            </a:rPr>
            <a:t>In coöperatie met andere lokale graniet concessiehouders gezamenlijk te komen tot‎ een aantrekkelijker export product</a:t>
          </a:r>
        </a:p>
      </dsp:txBody>
      <dsp:txXfrm>
        <a:off x="2438376" y="4288263"/>
        <a:ext cx="5154420" cy="511617"/>
      </dsp:txXfrm>
    </dsp:sp>
    <dsp:sp modelId="{400B7744-9CB8-47B8-8E67-DF33CF0D4216}">
      <dsp:nvSpPr>
        <dsp:cNvPr id="0" name=""/>
        <dsp:cNvSpPr/>
      </dsp:nvSpPr>
      <dsp:spPr>
        <a:xfrm>
          <a:off x="152395" y="3819410"/>
          <a:ext cx="2285981" cy="1419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Export</a:t>
          </a:r>
          <a:endParaRPr lang="nl-NL" sz="2100" kern="1200" dirty="0"/>
        </a:p>
      </dsp:txBody>
      <dsp:txXfrm>
        <a:off x="221699" y="3888714"/>
        <a:ext cx="2147373" cy="12811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15D32-603E-443E-9514-14537B4BD18D}">
      <dsp:nvSpPr>
        <dsp:cNvPr id="0" name=""/>
        <dsp:cNvSpPr/>
      </dsp:nvSpPr>
      <dsp:spPr>
        <a:xfrm>
          <a:off x="2048145" y="630809"/>
          <a:ext cx="4127298" cy="4127298"/>
        </a:xfrm>
        <a:prstGeom prst="blockArc">
          <a:avLst>
            <a:gd name="adj1" fmla="val 11056877"/>
            <a:gd name="adj2" fmla="val 1621651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37E393-8B3D-4EEC-932B-D88C3DA6CE43}">
      <dsp:nvSpPr>
        <dsp:cNvPr id="0" name=""/>
        <dsp:cNvSpPr/>
      </dsp:nvSpPr>
      <dsp:spPr>
        <a:xfrm>
          <a:off x="2048142" y="630855"/>
          <a:ext cx="4127298" cy="4127298"/>
        </a:xfrm>
        <a:prstGeom prst="blockArc">
          <a:avLst>
            <a:gd name="adj1" fmla="val 5383484"/>
            <a:gd name="adj2" fmla="val 11056957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B506EA-5D29-4A13-9FA9-F6256BF6B005}">
      <dsp:nvSpPr>
        <dsp:cNvPr id="0" name=""/>
        <dsp:cNvSpPr/>
      </dsp:nvSpPr>
      <dsp:spPr>
        <a:xfrm>
          <a:off x="2057826" y="630832"/>
          <a:ext cx="4127298" cy="4127298"/>
        </a:xfrm>
        <a:prstGeom prst="blockArc">
          <a:avLst>
            <a:gd name="adj1" fmla="val 0"/>
            <a:gd name="adj2" fmla="val 54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D95DC3-B05C-4B0D-9A5C-4F70B0205F4B}">
      <dsp:nvSpPr>
        <dsp:cNvPr id="0" name=""/>
        <dsp:cNvSpPr/>
      </dsp:nvSpPr>
      <dsp:spPr>
        <a:xfrm>
          <a:off x="2057826" y="630832"/>
          <a:ext cx="4127298" cy="4127298"/>
        </a:xfrm>
        <a:prstGeom prst="blockArc">
          <a:avLst>
            <a:gd name="adj1" fmla="val 16200000"/>
            <a:gd name="adj2" fmla="val 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C38822-4993-4070-9966-FE0958002C2F}">
      <dsp:nvSpPr>
        <dsp:cNvPr id="0" name=""/>
        <dsp:cNvSpPr/>
      </dsp:nvSpPr>
      <dsp:spPr>
        <a:xfrm>
          <a:off x="3171133" y="1744139"/>
          <a:ext cx="1900683" cy="1900683"/>
        </a:xfrm>
        <a:prstGeom prst="ellipse">
          <a:avLst/>
        </a:prstGeom>
        <a:solidFill>
          <a:srgbClr val="CC9900"/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200" b="1" kern="1200" dirty="0" smtClean="0"/>
            <a:t>Samen werken</a:t>
          </a:r>
          <a:endParaRPr lang="nl-NL" sz="3200" b="1" kern="1200" dirty="0"/>
        </a:p>
      </dsp:txBody>
      <dsp:txXfrm>
        <a:off x="3449482" y="2022488"/>
        <a:ext cx="1343985" cy="1343985"/>
      </dsp:txXfrm>
    </dsp:sp>
    <dsp:sp modelId="{77225AD9-8150-4DE0-BE58-60931C960FD5}">
      <dsp:nvSpPr>
        <dsp:cNvPr id="0" name=""/>
        <dsp:cNvSpPr/>
      </dsp:nvSpPr>
      <dsp:spPr>
        <a:xfrm>
          <a:off x="3408718" y="-67389"/>
          <a:ext cx="1425514" cy="14922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1" kern="1200" dirty="0" smtClean="0"/>
            <a:t>Versnelde introductie van nieuwe ideeën</a:t>
          </a:r>
          <a:endParaRPr lang="nl-NL" sz="1600" b="1" kern="1200" dirty="0"/>
        </a:p>
      </dsp:txBody>
      <dsp:txXfrm>
        <a:off x="3617480" y="151144"/>
        <a:ext cx="1007990" cy="1055172"/>
      </dsp:txXfrm>
    </dsp:sp>
    <dsp:sp modelId="{4D033923-E37D-49A1-95AF-B4A0EDD19E61}">
      <dsp:nvSpPr>
        <dsp:cNvPr id="0" name=""/>
        <dsp:cNvSpPr/>
      </dsp:nvSpPr>
      <dsp:spPr>
        <a:xfrm>
          <a:off x="5307986" y="2019030"/>
          <a:ext cx="1658481" cy="135090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1" kern="1200" dirty="0" smtClean="0"/>
            <a:t>In coöperatie verband de investeringen doen</a:t>
          </a:r>
          <a:endParaRPr lang="nl-NL" sz="1600" b="1" kern="1200" dirty="0"/>
        </a:p>
      </dsp:txBody>
      <dsp:txXfrm>
        <a:off x="5550865" y="2216865"/>
        <a:ext cx="1172723" cy="955231"/>
      </dsp:txXfrm>
    </dsp:sp>
    <dsp:sp modelId="{21C89FB0-01A1-4481-925F-02B9F8BD345D}">
      <dsp:nvSpPr>
        <dsp:cNvPr id="0" name=""/>
        <dsp:cNvSpPr/>
      </dsp:nvSpPr>
      <dsp:spPr>
        <a:xfrm>
          <a:off x="3219125" y="3988914"/>
          <a:ext cx="1804701" cy="14426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1" kern="1200" dirty="0" smtClean="0"/>
            <a:t>Bundeling met andere sectoren</a:t>
          </a:r>
          <a:endParaRPr lang="nl-NL" sz="1600" b="1" kern="1200" dirty="0"/>
        </a:p>
      </dsp:txBody>
      <dsp:txXfrm>
        <a:off x="3483417" y="4200183"/>
        <a:ext cx="1276117" cy="1020100"/>
      </dsp:txXfrm>
    </dsp:sp>
    <dsp:sp modelId="{F96D9A69-101E-457C-928E-C06C6EDFF99A}">
      <dsp:nvSpPr>
        <dsp:cNvPr id="0" name=""/>
        <dsp:cNvSpPr/>
      </dsp:nvSpPr>
      <dsp:spPr>
        <a:xfrm>
          <a:off x="1259075" y="1757516"/>
          <a:ext cx="1685184" cy="15729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b="1" kern="1200" dirty="0" smtClean="0"/>
            <a:t>De exportmarkt gezamenlijk benaderen</a:t>
          </a:r>
          <a:endParaRPr lang="nl-NL" sz="1600" b="1" kern="1200" dirty="0"/>
        </a:p>
      </dsp:txBody>
      <dsp:txXfrm>
        <a:off x="1505864" y="1987865"/>
        <a:ext cx="1191606" cy="1112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223A98-B210-4AA3-B9EA-A170672D80D2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DA04DA-F3CD-4914-9211-6F2254C1E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4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A04DA-F3CD-4914-9211-6F2254C1E41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A04DA-F3CD-4914-9211-6F2254C1E41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DA04DA-F3CD-4914-9211-6F2254C1E41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AF3AF-0997-4156-8453-E1F8246A744D}" type="datetime1">
              <a:rPr lang="en-US" smtClean="0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EF63-9D6A-4941-B2C5-5DDD1FA9B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B624C-FCF6-43F9-86CF-584F721173A5}" type="datetime1">
              <a:rPr lang="en-US" smtClean="0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7F8EF-9D4C-4F1D-9403-77F424CE9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09182-5BBF-4FCA-83DF-35500270BA5F}" type="datetime1">
              <a:rPr lang="en-US" smtClean="0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3503A-0A62-49EE-87ED-140C61F66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E73A0-0205-42C9-AA04-AE7DADFA54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EF63-9D6A-4941-B2C5-5DDD1FA9B4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13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B188E-4505-424F-884B-5957B0CF8F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20B9A-8456-4D30-97D1-4DE99F94C8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39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C617C-CA12-48F7-B01B-139622FB80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3667D-021C-4BCE-81A4-7B69A0DAC8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28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9811E-D879-4308-AEAC-A4437A39C0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5E8FE-8BEC-45A2-AF7C-DA577881B8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88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03C4D-5E4A-453E-9B4D-003BDCCC63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342B9-81E0-4387-8BEF-57767F0586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82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FA27-0396-46F3-B626-A41D53F386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68332-2BEA-4BDD-A809-2BB1F57BF1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45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25825-8CAF-4838-8708-D9752D3E63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A66A8-0991-412F-A207-8053247D89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00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AA03F-1190-43FC-83C8-68D5C7C826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72C89-885C-4598-BFF5-A6FE41BCDB8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8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657BF-1815-487B-9CA5-BE363337DD42}" type="datetime1">
              <a:rPr lang="en-US" smtClean="0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20B9A-8456-4D30-97D1-4DE99F94C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2925E-57A5-4636-8B8C-3EA853A3F2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A368A-5173-4404-A12A-8BEBB5D3BD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94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43443-0340-48F8-A927-3B8CFCC698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7F8EF-9D4C-4F1D-9403-77F424CE92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99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2CAE9-9444-4D46-87F1-F77151BF7D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3503A-0A62-49EE-87ED-140C61F663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4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711C3-33D3-4526-9419-D484390CA74D}" type="datetime1">
              <a:rPr lang="en-US" smtClean="0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3667D-021C-4BCE-81A4-7B69A0DAC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64796-34E9-4F21-868E-FA6247C920E7}" type="datetime1">
              <a:rPr lang="en-US" smtClean="0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5E8FE-8BEC-45A2-AF7C-DA577881B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BCE38-8A58-4312-86C4-DA35970B0435}" type="datetime1">
              <a:rPr lang="en-US" smtClean="0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342B9-81E0-4387-8BEF-57767F058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4600-1D09-4E3D-AE4D-DD677DDC3F29}" type="datetime1">
              <a:rPr lang="en-US" smtClean="0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68332-2BEA-4BDD-A809-2BB1F57BF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B5B8A-8B51-4EA4-9E30-F74B9A6E8B9A}" type="datetime1">
              <a:rPr lang="en-US" smtClean="0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A66A8-0991-412F-A207-8053247D8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A8502-6A8B-449C-871B-86A3EA43D7F6}" type="datetime1">
              <a:rPr lang="en-US" smtClean="0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72C89-885C-4598-BFF5-A6FE41BCD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C812B-C20F-48F7-8F72-59794AF6F014}" type="datetime1">
              <a:rPr lang="en-US" smtClean="0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A368A-5173-4404-A12A-8BEBB5D3B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99A02D-E359-4CF4-9781-CD51E6F78813}" type="datetime1">
              <a:rPr lang="en-US" smtClean="0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F4806B-94D4-4608-9A66-1CCECAE02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E625D9-EE71-4F1B-BA3C-D84D5AB62E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F4806B-94D4-4608-9A66-1CCECAE026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5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0" y="2603500"/>
            <a:ext cx="2286000" cy="825500"/>
          </a:xfrm>
          <a:prstGeom prst="rect">
            <a:avLst/>
          </a:prstGeom>
          <a:solidFill>
            <a:srgbClr val="CC9900">
              <a:alpha val="83000"/>
            </a:srgbClr>
          </a:solidFill>
          <a:ln w="222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51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2316163"/>
            <a:ext cx="5641975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25177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838200" y="1066800"/>
          <a:ext cx="7315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Boulders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752600"/>
            <a:ext cx="304799" cy="41549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FOCUSPUNTEN</a:t>
            </a:r>
            <a:endParaRPr lang="nl-NL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20B9A-8456-4D30-97D1-4DE99F94C8D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3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65981B-FBC2-46E8-B3F1-04013ED88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6965981B-FBC2-46E8-B3F1-04013ED88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6965981B-FBC2-46E8-B3F1-04013ED88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5E2027-0DA8-48C3-9E83-516BD0D7B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FB5E2027-0DA8-48C3-9E83-516BD0D7B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FB5E2027-0DA8-48C3-9E83-516BD0D7B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C36D44-AD5F-426B-AF88-CD1D8E20A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45C36D44-AD5F-426B-AF88-CD1D8E20A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45C36D44-AD5F-426B-AF88-CD1D8E20A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0B7744-9CB8-47B8-8E67-DF33CF0D4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400B7744-9CB8-47B8-8E67-DF33CF0D4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400B7744-9CB8-47B8-8E67-DF33CF0D4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AE7D01-9E85-427B-9042-444A1F32D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4CAE7D01-9E85-427B-9042-444A1F32D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4CAE7D01-9E85-427B-9042-444A1F32D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291F8A-4708-4DC7-B85D-A25561F02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23291F8A-4708-4DC7-B85D-A25561F02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23291F8A-4708-4DC7-B85D-A25561F02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804D6B-7158-4C0D-BDE2-E2757E509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F9804D6B-7158-4C0D-BDE2-E2757E509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F9804D6B-7158-4C0D-BDE2-E2757E509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3DD56B-4D0A-43A3-B2FE-AE8123A37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333DD56B-4D0A-43A3-B2FE-AE8123A37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333DD56B-4D0A-43A3-B2FE-AE8123A37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25177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792162"/>
          </a:xfrm>
        </p:spPr>
        <p:txBody>
          <a:bodyPr/>
          <a:lstStyle/>
          <a:p>
            <a:pPr eaLnBrk="1" hangingPunct="1"/>
            <a:r>
              <a:rPr lang="nl-NL" sz="3200" b="1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Goud / </a:t>
            </a:r>
            <a:r>
              <a:rPr lang="nl-NL" sz="3200" b="1" dirty="0" err="1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Gravity</a:t>
            </a:r>
            <a:r>
              <a:rPr lang="nl-NL" sz="3200" b="1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nl-NL" sz="3200" b="1" dirty="0" err="1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Concentration</a:t>
            </a:r>
            <a:r>
              <a:rPr lang="nl-NL" sz="3200" b="1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 Plant</a:t>
            </a:r>
            <a:endParaRPr lang="en-US" sz="3200" b="1" dirty="0" smtClean="0">
              <a:solidFill>
                <a:schemeClr val="tx2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66799"/>
            <a:ext cx="8305800" cy="55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20B9A-8456-4D30-97D1-4DE99F94C8D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3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25177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77034094"/>
              </p:ext>
            </p:extLst>
          </p:nvPr>
        </p:nvGraphicFramePr>
        <p:xfrm>
          <a:off x="838200" y="1066800"/>
          <a:ext cx="7315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nl-NL" sz="3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Goud</a:t>
            </a:r>
            <a:endParaRPr lang="en-US" sz="36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143000"/>
            <a:ext cx="304799" cy="53860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SLEUTELWOORDEN</a:t>
            </a:r>
            <a:endParaRPr lang="nl-NL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20B9A-8456-4D30-97D1-4DE99F94C8D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3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65981B-FBC2-46E8-B3F1-04013ED88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6965981B-FBC2-46E8-B3F1-04013ED88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965981B-FBC2-46E8-B3F1-04013ED88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5E2027-0DA8-48C3-9E83-516BD0D7B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FB5E2027-0DA8-48C3-9E83-516BD0D7B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FB5E2027-0DA8-48C3-9E83-516BD0D7B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C36D44-AD5F-426B-AF88-CD1D8E20A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45C36D44-AD5F-426B-AF88-CD1D8E20A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45C36D44-AD5F-426B-AF88-CD1D8E20A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0B7744-9CB8-47B8-8E67-DF33CF0D4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400B7744-9CB8-47B8-8E67-DF33CF0D4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400B7744-9CB8-47B8-8E67-DF33CF0D4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AE7D01-9E85-427B-9042-444A1F32D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4CAE7D01-9E85-427B-9042-444A1F32D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4CAE7D01-9E85-427B-9042-444A1F32D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291F8A-4708-4DC7-B85D-A25561F02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23291F8A-4708-4DC7-B85D-A25561F02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23291F8A-4708-4DC7-B85D-A25561F02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804D6B-7158-4C0D-BDE2-E2757E509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F9804D6B-7158-4C0D-BDE2-E2757E509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F9804D6B-7158-4C0D-BDE2-E2757E509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3DD56B-4D0A-43A3-B2FE-AE8123A37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333DD56B-4D0A-43A3-B2FE-AE8123A37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333DD56B-4D0A-43A3-B2FE-AE8123A37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25177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533400" y="1600200"/>
            <a:ext cx="822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</p:txBody>
      </p:sp>
      <p:pic>
        <p:nvPicPr>
          <p:cNvPr id="2050" name="Picture 2" descr="C:\Users\patrick.koole\AppData\Local\Microsoft\Windows\Temporary Internet Files\Content.Outlook\9QU3DGZ8\foto patamacca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8077200" cy="53874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00400" y="609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chemeClr val="tx2"/>
                </a:solidFill>
              </a:rPr>
              <a:t>Natuursteen</a:t>
            </a:r>
            <a:endParaRPr lang="nl-NL" sz="3200" b="1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20B9A-8456-4D30-97D1-4DE99F94C8D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nl-NL" sz="3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Natuursteen</a:t>
            </a:r>
            <a:endParaRPr lang="en-US" sz="36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512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25177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533400" y="1600200"/>
            <a:ext cx="822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87992893"/>
              </p:ext>
            </p:extLst>
          </p:nvPr>
        </p:nvGraphicFramePr>
        <p:xfrm>
          <a:off x="609600" y="1066800"/>
          <a:ext cx="8001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1752600"/>
            <a:ext cx="304799" cy="41549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FOCUSPUNTEN</a:t>
            </a:r>
            <a:endParaRPr lang="nl-NL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20B9A-8456-4D30-97D1-4DE99F94C8D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65981B-FBC2-46E8-B3F1-04013ED88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6965981B-FBC2-46E8-B3F1-04013ED88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6965981B-FBC2-46E8-B3F1-04013ED88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C36D44-AD5F-426B-AF88-CD1D8E20A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45C36D44-AD5F-426B-AF88-CD1D8E20A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45C36D44-AD5F-426B-AF88-CD1D8E20A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0B7744-9CB8-47B8-8E67-DF33CF0D4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400B7744-9CB8-47B8-8E67-DF33CF0D4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400B7744-9CB8-47B8-8E67-DF33CF0D4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AE7D01-9E85-427B-9042-444A1F32D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4CAE7D01-9E85-427B-9042-444A1F32D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4CAE7D01-9E85-427B-9042-444A1F32D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804D6B-7158-4C0D-BDE2-E2757E509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F9804D6B-7158-4C0D-BDE2-E2757E509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F9804D6B-7158-4C0D-BDE2-E2757E509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33DD56B-4D0A-43A3-B2FE-AE8123A37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333DD56B-4D0A-43A3-B2FE-AE8123A37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333DD56B-4D0A-43A3-B2FE-AE8123A37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5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5791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nl-NL" sz="3600" b="1" dirty="0">
                <a:solidFill>
                  <a:schemeClr val="tx2"/>
                </a:solidFill>
                <a:cs typeface="Arial" panose="020B0604020202020204" pitchFamily="34" charset="0"/>
              </a:rPr>
              <a:t>Samenwerking </a:t>
            </a:r>
            <a:r>
              <a:rPr lang="nl-NL" sz="3600" dirty="0">
                <a:solidFill>
                  <a:schemeClr val="tx2"/>
                </a:solidFill>
                <a:cs typeface="Arial" panose="020B0604020202020204" pitchFamily="34" charset="0"/>
              </a:rPr>
              <a:t>is het </a:t>
            </a:r>
            <a:r>
              <a:rPr lang="nl-NL" sz="3600" dirty="0" smtClean="0">
                <a:solidFill>
                  <a:schemeClr val="tx2"/>
                </a:solidFill>
                <a:cs typeface="Arial" panose="020B0604020202020204" pitchFamily="34" charset="0"/>
              </a:rPr>
              <a:t>sleutelwoord</a:t>
            </a:r>
          </a:p>
          <a:p>
            <a:pPr marL="0" indent="0" algn="ctr">
              <a:buNone/>
            </a:pPr>
            <a:r>
              <a:rPr lang="nl-NL" sz="3600" dirty="0" smtClean="0">
                <a:solidFill>
                  <a:schemeClr val="tx2"/>
                </a:solidFill>
                <a:cs typeface="Arial" panose="020B0604020202020204" pitchFamily="34" charset="0"/>
              </a:rPr>
              <a:t>om </a:t>
            </a:r>
            <a:r>
              <a:rPr lang="nl-NL" sz="3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succesvol</a:t>
            </a:r>
            <a:r>
              <a:rPr lang="nl-NL" sz="3600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nl-NL" sz="3600" dirty="0">
                <a:solidFill>
                  <a:schemeClr val="tx2"/>
                </a:solidFill>
                <a:cs typeface="Arial" panose="020B0604020202020204" pitchFamily="34" charset="0"/>
              </a:rPr>
              <a:t>te zijn</a:t>
            </a:r>
            <a:r>
              <a:rPr lang="nl-NL" sz="3600" dirty="0" smtClean="0">
                <a:solidFill>
                  <a:schemeClr val="tx2"/>
                </a:solidFill>
                <a:cs typeface="Arial" panose="020B0604020202020204" pitchFamily="34" charset="0"/>
              </a:rPr>
              <a:t>‎</a:t>
            </a:r>
          </a:p>
          <a:p>
            <a:pPr marL="0" indent="0">
              <a:buNone/>
            </a:pPr>
            <a:r>
              <a:rPr lang="nl-NL" sz="3600" dirty="0" smtClean="0">
                <a:solidFill>
                  <a:schemeClr val="tx2"/>
                </a:solidFill>
                <a:cs typeface="Arial" panose="020B0604020202020204" pitchFamily="34" charset="0"/>
              </a:rPr>
              <a:t>bij de </a:t>
            </a:r>
            <a:r>
              <a:rPr lang="nl-NL" sz="3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ontwikkeling</a:t>
            </a:r>
            <a:r>
              <a:rPr lang="nl-NL" sz="3600" dirty="0" smtClean="0">
                <a:solidFill>
                  <a:schemeClr val="tx2"/>
                </a:solidFill>
                <a:cs typeface="Arial" panose="020B0604020202020204" pitchFamily="34" charset="0"/>
              </a:rPr>
              <a:t> van onze </a:t>
            </a:r>
            <a:r>
              <a:rPr lang="nl-NL" sz="3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groei sectoren</a:t>
            </a:r>
          </a:p>
          <a:p>
            <a:pPr marL="2971800" indent="342900">
              <a:buNone/>
            </a:pPr>
            <a:endParaRPr lang="nl-NL" sz="1200" b="1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971800" indent="342900">
              <a:buFont typeface="Wingdings" pitchFamily="2" charset="2"/>
              <a:buChar char="§"/>
            </a:pPr>
            <a:r>
              <a:rPr lang="nl-NL" sz="3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Steenslag </a:t>
            </a:r>
          </a:p>
          <a:p>
            <a:pPr marL="2971800" indent="342900">
              <a:buFont typeface="Wingdings" pitchFamily="2" charset="2"/>
              <a:buChar char="§"/>
            </a:pPr>
            <a:r>
              <a:rPr lang="nl-NL" sz="3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Goud</a:t>
            </a:r>
          </a:p>
          <a:p>
            <a:pPr marL="2971800" indent="342900">
              <a:buFont typeface="Wingdings" pitchFamily="2" charset="2"/>
              <a:buChar char="§"/>
            </a:pPr>
            <a:r>
              <a:rPr lang="nl-NL" sz="3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Natuursteen</a:t>
            </a:r>
          </a:p>
          <a:p>
            <a:pPr marL="227013" indent="-227013">
              <a:buFont typeface="Wingdings" pitchFamily="2" charset="2"/>
              <a:buChar char="§"/>
            </a:pPr>
            <a:endParaRPr lang="nl-NL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9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25177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20B9A-8456-4D30-97D1-4DE99F94C8D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25177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1524000" y="1610412"/>
            <a:ext cx="822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</p:nvPr>
        </p:nvGraphicFramePr>
        <p:xfrm>
          <a:off x="533400" y="762000"/>
          <a:ext cx="8229600" cy="536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20B9A-8456-4D30-97D1-4DE99F94C8D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C38822-4993-4070-9966-FE0958002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BAC38822-4993-4070-9966-FE0958002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BAC38822-4993-4070-9966-FE0958002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225AD9-8150-4DE0-BE58-60931C960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77225AD9-8150-4DE0-BE58-60931C960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77225AD9-8150-4DE0-BE58-60931C960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D95DC3-B05C-4B0D-9A5C-4F70B0205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7BD95DC3-B05C-4B0D-9A5C-4F70B0205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7BD95DC3-B05C-4B0D-9A5C-4F70B0205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033923-E37D-49A1-95AF-B4A0EDD19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4D033923-E37D-49A1-95AF-B4A0EDD19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4D033923-E37D-49A1-95AF-B4A0EDD19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B506EA-5D29-4A13-9FA9-F6256BF6B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34B506EA-5D29-4A13-9FA9-F6256BF6B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34B506EA-5D29-4A13-9FA9-F6256BF6B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C89FB0-01A1-4481-925F-02B9F8BD3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21C89FB0-01A1-4481-925F-02B9F8BD3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21C89FB0-01A1-4481-925F-02B9F8BD3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37E393-8B3D-4EEC-932B-D88C3DA6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1737E393-8B3D-4EEC-932B-D88C3DA6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1737E393-8B3D-4EEC-932B-D88C3DA6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6D9A69-101E-457C-928E-C06C6EDFF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F96D9A69-101E-457C-928E-C06C6EDFF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F96D9A69-101E-457C-928E-C06C6EDFF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215D32-603E-443E-9514-14537B4BD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8F215D32-603E-443E-9514-14537B4BD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8F215D32-603E-443E-9514-14537B4BD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Actiepunten 2015</a:t>
            </a:r>
            <a:endParaRPr lang="en-US" sz="36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860639"/>
              </p:ext>
            </p:extLst>
          </p:nvPr>
        </p:nvGraphicFramePr>
        <p:xfrm>
          <a:off x="457200" y="1600200"/>
          <a:ext cx="8229600" cy="4652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92453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Doel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Actie</a:t>
                      </a:r>
                      <a:endParaRPr lang="en-US" sz="1400" dirty="0"/>
                    </a:p>
                  </a:txBody>
                  <a:tcPr/>
                </a:tc>
              </a:tr>
              <a:tr h="12580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/>
                        <a:t>Creëren van mogelijkheden voor het Grassalco personeel om de nodige vaardig</a:t>
                      </a:r>
                      <a:r>
                        <a:rPr lang="en-US" sz="1400" dirty="0" smtClean="0"/>
                        <a:t>heden</a:t>
                      </a:r>
                      <a:r>
                        <a:rPr lang="en-US" sz="1400" baseline="0" dirty="0" smtClean="0"/>
                        <a:t> te </a:t>
                      </a:r>
                      <a:r>
                        <a:rPr lang="en-US" sz="1400" baseline="0" dirty="0" err="1" smtClean="0"/>
                        <a:t>verwerven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om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zodoende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nl-NL" sz="1400" baseline="0" dirty="0" smtClean="0"/>
                        <a:t>de productiviteit verder te vergroten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400" dirty="0" smtClean="0"/>
                        <a:t>Investeren in kwalitatief hoogwaardige job trainingen</a:t>
                      </a:r>
                      <a:r>
                        <a:rPr lang="nl-NL" sz="1400" baseline="0" dirty="0" smtClean="0"/>
                        <a:t> naar nationale en internationale standaarden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400" baseline="0" dirty="0" smtClean="0"/>
                        <a:t>Afstemming van de behoeften met de totale sectorale keten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400" baseline="0" dirty="0" smtClean="0"/>
                        <a:t>Afstemming van de behoeften met </a:t>
                      </a:r>
                      <a:r>
                        <a:rPr lang="nl-NL" sz="1400" baseline="0" dirty="0" smtClean="0"/>
                        <a:t>de opleidingsinstituten.</a:t>
                      </a:r>
                      <a:endParaRPr lang="nl-NL" sz="1400" baseline="0" dirty="0" smtClean="0"/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392453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Investeren in Research &amp; Development 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 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Opstellen</a:t>
                      </a:r>
                      <a:r>
                        <a:rPr lang="en-US" sz="1400" baseline="0" dirty="0" smtClean="0"/>
                        <a:t> plan van </a:t>
                      </a:r>
                      <a:r>
                        <a:rPr lang="en-US" sz="1400" baseline="0" dirty="0" err="1" smtClean="0"/>
                        <a:t>aanpak</a:t>
                      </a:r>
                      <a:endParaRPr lang="en-US" sz="1400" dirty="0"/>
                    </a:p>
                  </a:txBody>
                  <a:tcPr/>
                </a:tc>
              </a:tr>
              <a:tr h="677385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Vergroten van toegang</a:t>
                      </a:r>
                      <a:r>
                        <a:rPr lang="nl-NL" sz="1400" baseline="0" dirty="0" smtClean="0"/>
                        <a:t> tot marktinformatie, sectorkennis en financiële middelen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400" dirty="0" smtClean="0"/>
                        <a:t>Gesprekken voeren</a:t>
                      </a:r>
                      <a:r>
                        <a:rPr lang="nl-NL" sz="1400" baseline="0" dirty="0" smtClean="0"/>
                        <a:t> voor s</a:t>
                      </a:r>
                      <a:r>
                        <a:rPr lang="nl-NL" sz="1400" dirty="0" smtClean="0"/>
                        <a:t>amenwerking met nationale</a:t>
                      </a:r>
                      <a:r>
                        <a:rPr lang="nl-NL" sz="1400" baseline="0" dirty="0" smtClean="0"/>
                        <a:t> en internationale instituten (o.a. VSB, ASFA, KKF, SBF, de overheid,IDB, IFC, IsDB, Wereldbank, lokale en regionale banken)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400" dirty="0"/>
                    </a:p>
                  </a:txBody>
                  <a:tcPr/>
                </a:tc>
              </a:tr>
              <a:tr h="392453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Investeren in Community Development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 </a:t>
                      </a:r>
                      <a:r>
                        <a:rPr lang="en-US" sz="1400" dirty="0" err="1" smtClean="0"/>
                        <a:t>Finaliseren</a:t>
                      </a:r>
                      <a:r>
                        <a:rPr lang="en-US" sz="1400" dirty="0" smtClean="0"/>
                        <a:t> en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implementeren</a:t>
                      </a:r>
                      <a:r>
                        <a:rPr lang="en-US" sz="1400" baseline="0" dirty="0" smtClean="0"/>
                        <a:t> van </a:t>
                      </a:r>
                      <a:r>
                        <a:rPr lang="en-US" sz="1400" baseline="0" dirty="0" err="1" smtClean="0"/>
                        <a:t>onze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smtClean="0"/>
                        <a:t>CSR </a:t>
                      </a:r>
                      <a:r>
                        <a:rPr lang="en-US" sz="1400" baseline="0" dirty="0" smtClean="0"/>
                        <a:t> plan</a:t>
                      </a:r>
                      <a:endParaRPr lang="en-US" sz="1400" dirty="0"/>
                    </a:p>
                  </a:txBody>
                  <a:tcPr/>
                </a:tc>
              </a:tr>
              <a:tr h="392453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Verbetering exportfaciliteiten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 </a:t>
                      </a:r>
                      <a:r>
                        <a:rPr lang="en-US" sz="1400" dirty="0" err="1" smtClean="0"/>
                        <a:t>Voorbereidingen</a:t>
                      </a:r>
                      <a:r>
                        <a:rPr lang="en-US" sz="1400" baseline="0" dirty="0" smtClean="0"/>
                        <a:t>  </a:t>
                      </a:r>
                      <a:r>
                        <a:rPr lang="en-US" sz="1400" baseline="0" dirty="0" err="1" smtClean="0"/>
                        <a:t>treffen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voor</a:t>
                      </a:r>
                      <a:r>
                        <a:rPr lang="en-US" sz="1400" baseline="0" dirty="0" smtClean="0"/>
                        <a:t> de </a:t>
                      </a:r>
                      <a:r>
                        <a:rPr lang="en-US" sz="1400" baseline="0" dirty="0" err="1" smtClean="0"/>
                        <a:t>bouw</a:t>
                      </a:r>
                      <a:r>
                        <a:rPr lang="en-US" sz="1400" baseline="0" dirty="0" smtClean="0"/>
                        <a:t> van </a:t>
                      </a:r>
                      <a:r>
                        <a:rPr lang="en-US" sz="1400" baseline="0" dirty="0" err="1" smtClean="0"/>
                        <a:t>eigen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faciliteit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welke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voldoet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aan</a:t>
                      </a:r>
                      <a:r>
                        <a:rPr lang="en-US" sz="1400" baseline="0" dirty="0" smtClean="0"/>
                        <a:t> de </a:t>
                      </a:r>
                      <a:r>
                        <a:rPr lang="en-US" sz="1400" baseline="0" dirty="0" err="1" smtClean="0"/>
                        <a:t>standaarden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76200"/>
            <a:ext cx="25177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6400800" y="529194"/>
            <a:ext cx="518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013" y="2728913"/>
            <a:ext cx="56419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20B9A-8456-4D30-97D1-4DE99F94C8D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0" y="2603500"/>
            <a:ext cx="2286000" cy="825500"/>
          </a:xfrm>
          <a:prstGeom prst="rect">
            <a:avLst/>
          </a:prstGeom>
          <a:solidFill>
            <a:srgbClr val="CC9900">
              <a:alpha val="83000"/>
            </a:srgbClr>
          </a:solidFill>
          <a:ln w="222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/>
              <a:t>Maart</a:t>
            </a:r>
            <a:r>
              <a:rPr lang="en-US" sz="2400" b="1" dirty="0" smtClean="0"/>
              <a:t> 2015</a:t>
            </a:r>
            <a:endParaRPr lang="en-US" sz="2400" b="1" dirty="0"/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533400" y="2438400"/>
            <a:ext cx="71628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C9900"/>
                </a:solidFill>
                <a:latin typeface="+mn-lt"/>
              </a:rPr>
              <a:t>Enhancing Value adding potential in </a:t>
            </a:r>
            <a:endParaRPr lang="en-US" sz="3200" b="1" dirty="0" smtClean="0">
              <a:solidFill>
                <a:srgbClr val="CC9900"/>
              </a:solidFill>
              <a:latin typeface="+mn-lt"/>
            </a:endParaRPr>
          </a:p>
          <a:p>
            <a:r>
              <a:rPr lang="en-US" sz="3200" b="1" dirty="0" smtClean="0">
                <a:solidFill>
                  <a:srgbClr val="CC9900"/>
                </a:solidFill>
                <a:latin typeface="+mn-lt"/>
              </a:rPr>
              <a:t>key </a:t>
            </a:r>
            <a:r>
              <a:rPr lang="en-US" sz="3200" b="1" dirty="0">
                <a:solidFill>
                  <a:srgbClr val="CC9900"/>
                </a:solidFill>
                <a:latin typeface="+mn-lt"/>
              </a:rPr>
              <a:t>growth </a:t>
            </a:r>
            <a:r>
              <a:rPr lang="en-US" sz="3200" b="1" dirty="0" smtClean="0">
                <a:solidFill>
                  <a:srgbClr val="CC9900"/>
                </a:solidFill>
                <a:latin typeface="+mn-lt"/>
              </a:rPr>
              <a:t>sectors</a:t>
            </a:r>
          </a:p>
          <a:p>
            <a:endParaRPr lang="en-US" sz="2400" b="1" dirty="0">
              <a:solidFill>
                <a:schemeClr val="tx2"/>
              </a:solidFill>
              <a:latin typeface="+mn-lt"/>
            </a:endParaRPr>
          </a:p>
          <a:p>
            <a:r>
              <a:rPr lang="nl-NL" sz="3200" b="1" dirty="0" smtClean="0">
                <a:solidFill>
                  <a:schemeClr val="tx2"/>
                </a:solidFill>
                <a:latin typeface="+mn-lt"/>
              </a:rPr>
              <a:t>Ervaringen 2011 – 2015 in de steenslag, goud en natuursteenindustrie</a:t>
            </a:r>
            <a:endParaRPr lang="nl-NL" sz="32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04800"/>
            <a:ext cx="25177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Inhoud</a:t>
            </a:r>
            <a:endParaRPr lang="en-US" sz="36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4101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25177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1371600"/>
            <a:ext cx="8001000" cy="437042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NL" sz="2800" dirty="0" smtClean="0">
                <a:solidFill>
                  <a:schemeClr val="tx2"/>
                </a:solidFill>
              </a:rPr>
              <a:t>Visie en missie</a:t>
            </a:r>
          </a:p>
          <a:p>
            <a:pPr marL="285750" indent="-285750"/>
            <a:endParaRPr lang="nl-NL" sz="28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NL" sz="2800" dirty="0" smtClean="0">
                <a:solidFill>
                  <a:schemeClr val="tx2"/>
                </a:solidFill>
              </a:rPr>
              <a:t>Onze producten: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sz="2800" dirty="0" smtClean="0">
                <a:solidFill>
                  <a:schemeClr val="tx2"/>
                </a:solidFill>
              </a:rPr>
              <a:t>Steenslag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sz="2800" dirty="0" err="1" smtClean="0">
                <a:solidFill>
                  <a:schemeClr val="tx2"/>
                </a:solidFill>
              </a:rPr>
              <a:t>Boulders</a:t>
            </a:r>
            <a:endParaRPr lang="nl-NL" sz="2800" dirty="0" smtClean="0">
              <a:solidFill>
                <a:schemeClr val="tx2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nl-NL" sz="2800" dirty="0" smtClean="0">
                <a:solidFill>
                  <a:schemeClr val="tx2"/>
                </a:solidFill>
              </a:rPr>
              <a:t>Goud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sz="2800" dirty="0" smtClean="0">
                <a:solidFill>
                  <a:schemeClr val="tx2"/>
                </a:solidFill>
              </a:rPr>
              <a:t>Natuursteen</a:t>
            </a:r>
          </a:p>
          <a:p>
            <a:pPr marL="285750" indent="-285750">
              <a:buFont typeface="Arial" pitchFamily="34" charset="0"/>
              <a:buChar char="•"/>
            </a:pPr>
            <a:endParaRPr lang="nl-NL" sz="1000" dirty="0" smtClean="0">
              <a:solidFill>
                <a:schemeClr val="tx2"/>
              </a:solidFill>
            </a:endParaRPr>
          </a:p>
          <a:p>
            <a:endParaRPr lang="nl-NL" dirty="0" smtClean="0"/>
          </a:p>
          <a:p>
            <a:pPr>
              <a:buFont typeface="Arial" pitchFamily="34" charset="0"/>
              <a:buChar char="•"/>
            </a:pPr>
            <a:endParaRPr lang="nl-NL" dirty="0" smtClean="0"/>
          </a:p>
          <a:p>
            <a:pPr>
              <a:buFont typeface="Arial" pitchFamily="34" charset="0"/>
              <a:buChar char="•"/>
            </a:pPr>
            <a:endParaRPr lang="nl-NL" dirty="0" smtClean="0"/>
          </a:p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20B9A-8456-4D30-97D1-4DE99F94C8D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</a:rPr>
              <a:t>Grassalco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eaLnBrk="1" hangingPunct="1">
              <a:buNone/>
              <a:defRPr/>
            </a:pPr>
            <a:r>
              <a:rPr lang="nl-NL" sz="2400" dirty="0" smtClean="0">
                <a:solidFill>
                  <a:schemeClr val="tx2"/>
                </a:solidFill>
                <a:cs typeface="Arial" charset="0"/>
              </a:rPr>
              <a:t>Officiële naam:	NV Grasshopper Aluminum Company </a:t>
            </a:r>
          </a:p>
          <a:p>
            <a:pPr eaLnBrk="1" hangingPunct="1">
              <a:buNone/>
              <a:defRPr/>
            </a:pPr>
            <a:r>
              <a:rPr lang="nl-NL" sz="2400" dirty="0" smtClean="0">
                <a:solidFill>
                  <a:schemeClr val="tx2"/>
                </a:solidFill>
                <a:cs typeface="Arial" charset="0"/>
              </a:rPr>
              <a:t>Opgericht:		30 augustus</a:t>
            </a:r>
            <a:r>
              <a:rPr lang="nl-NL" sz="2400" baseline="30000" dirty="0" smtClean="0">
                <a:solidFill>
                  <a:schemeClr val="tx2"/>
                </a:solidFill>
                <a:cs typeface="Arial" charset="0"/>
              </a:rPr>
              <a:t>  </a:t>
            </a:r>
            <a:r>
              <a:rPr lang="nl-NL" sz="2400" dirty="0" smtClean="0">
                <a:solidFill>
                  <a:schemeClr val="tx2"/>
                </a:solidFill>
                <a:cs typeface="Arial" charset="0"/>
              </a:rPr>
              <a:t>, 1971</a:t>
            </a:r>
          </a:p>
          <a:p>
            <a:pPr eaLnBrk="1" hangingPunct="1">
              <a:buNone/>
              <a:defRPr/>
            </a:pPr>
            <a:endParaRPr lang="nl-NL" sz="2400" dirty="0" smtClean="0">
              <a:solidFill>
                <a:schemeClr val="tx2"/>
              </a:solidFill>
              <a:cs typeface="Arial" charset="0"/>
            </a:endParaRPr>
          </a:p>
          <a:p>
            <a:pPr eaLnBrk="1" hangingPunct="1">
              <a:buNone/>
              <a:defRPr/>
            </a:pPr>
            <a:r>
              <a:rPr lang="nl-NL" sz="2400" dirty="0" smtClean="0">
                <a:solidFill>
                  <a:schemeClr val="tx2"/>
                </a:solidFill>
                <a:cs typeface="Arial" charset="0"/>
              </a:rPr>
              <a:t>Aandeelhouder:	De Republiek Suriname vertegenwoordigd 			door de Minister van Natuurlijke 				Hulpbronnen en de Minister van Financiën</a:t>
            </a:r>
          </a:p>
          <a:p>
            <a:pPr eaLnBrk="1" hangingPunct="1">
              <a:buNone/>
              <a:defRPr/>
            </a:pPr>
            <a:endParaRPr lang="nl-NL" sz="2400" dirty="0" smtClean="0">
              <a:solidFill>
                <a:schemeClr val="tx2"/>
              </a:solidFill>
              <a:cs typeface="Arial" charset="0"/>
            </a:endParaRPr>
          </a:p>
          <a:p>
            <a:pPr eaLnBrk="1" hangingPunct="1">
              <a:buNone/>
              <a:defRPr/>
            </a:pPr>
            <a:r>
              <a:rPr lang="nl-NL" sz="2400" dirty="0" smtClean="0">
                <a:solidFill>
                  <a:schemeClr val="tx2"/>
                </a:solidFill>
                <a:cs typeface="Arial" charset="0"/>
              </a:rPr>
              <a:t>President- Directeur:	Drs. Sergio Akiemboto</a:t>
            </a:r>
          </a:p>
          <a:p>
            <a:pPr eaLnBrk="1" hangingPunct="1">
              <a:buNone/>
              <a:defRPr/>
            </a:pPr>
            <a:r>
              <a:rPr lang="nl-NL" sz="2400" dirty="0" smtClean="0">
                <a:solidFill>
                  <a:schemeClr val="tx2"/>
                </a:solidFill>
                <a:cs typeface="Arial" charset="0"/>
              </a:rPr>
              <a:t>Voorzitter RvC:	Drs. Winston Wirht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76200"/>
            <a:ext cx="25177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20B9A-8456-4D30-97D1-4DE99F94C8D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Grassalco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953000"/>
          </a:xfr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>
              <a:buNone/>
            </a:pPr>
            <a:r>
              <a:rPr lang="en-US" sz="2400" b="1" dirty="0" err="1" smtClean="0">
                <a:solidFill>
                  <a:schemeClr val="tx2"/>
                </a:solidFill>
              </a:rPr>
              <a:t>Visie</a:t>
            </a:r>
            <a:r>
              <a:rPr lang="en-US" sz="2400" b="1" dirty="0" smtClean="0"/>
              <a:t>: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De </a:t>
            </a:r>
            <a:r>
              <a:rPr lang="en-US" sz="2400" dirty="0" err="1" smtClean="0">
                <a:solidFill>
                  <a:schemeClr val="tx2"/>
                </a:solidFill>
              </a:rPr>
              <a:t>Surinaamse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leider</a:t>
            </a:r>
            <a:r>
              <a:rPr lang="en-US" sz="2400" dirty="0" smtClean="0">
                <a:solidFill>
                  <a:schemeClr val="tx2"/>
                </a:solidFill>
              </a:rPr>
              <a:t> in het </a:t>
            </a:r>
            <a:r>
              <a:rPr lang="en-US" sz="2400" dirty="0" err="1" smtClean="0">
                <a:solidFill>
                  <a:schemeClr val="tx2"/>
                </a:solidFill>
              </a:rPr>
              <a:t>duurzaam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ontwikkelen</a:t>
            </a:r>
            <a:r>
              <a:rPr lang="en-US" sz="2400" dirty="0" smtClean="0">
                <a:solidFill>
                  <a:schemeClr val="tx2"/>
                </a:solidFill>
              </a:rPr>
              <a:t> van </a:t>
            </a:r>
            <a:r>
              <a:rPr lang="en-US" sz="2400" dirty="0" err="1" smtClean="0">
                <a:solidFill>
                  <a:schemeClr val="tx2"/>
                </a:solidFill>
              </a:rPr>
              <a:t>mineralen</a:t>
            </a:r>
            <a:r>
              <a:rPr lang="en-US" sz="2400" dirty="0" smtClean="0">
                <a:solidFill>
                  <a:schemeClr val="tx2"/>
                </a:solidFill>
              </a:rPr>
              <a:t> en </a:t>
            </a:r>
            <a:r>
              <a:rPr lang="en-US" sz="2400" dirty="0" err="1" smtClean="0">
                <a:solidFill>
                  <a:schemeClr val="tx2"/>
                </a:solidFill>
              </a:rPr>
              <a:t>ertsen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</a:p>
          <a:p>
            <a:pPr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nl-NL" sz="2400" b="1" dirty="0" smtClean="0">
                <a:solidFill>
                  <a:schemeClr val="tx2"/>
                </a:solidFill>
              </a:rPr>
              <a:t>Missie</a:t>
            </a:r>
            <a:r>
              <a:rPr lang="nl-NL" sz="2400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r>
              <a:rPr lang="nl-NL" sz="2400" dirty="0" smtClean="0">
                <a:solidFill>
                  <a:schemeClr val="tx2"/>
                </a:solidFill>
              </a:rPr>
              <a:t>Het zelfstandig en/of in samenwerkingsverband exploreren en exploiteren van mineralen en ertsen in Suriname (behalve koolwaterstoffen), teneinde de mijnbouwsector tot welvaart en welzijn van de totale natie te ontwikkelen.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76200"/>
            <a:ext cx="25177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20B9A-8456-4D30-97D1-4DE99F94C8D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Grassalco 2011</a:t>
            </a:r>
            <a:endParaRPr lang="en-US" sz="36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4101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25177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457200" y="4191000"/>
            <a:ext cx="8229600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24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Fundamenteel uitgangspunt: </a:t>
            </a:r>
          </a:p>
          <a:p>
            <a:r>
              <a:rPr lang="nl-NL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Streven </a:t>
            </a:r>
            <a:r>
              <a:rPr lang="nl-NL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naar maximalisatie van ‎de produktwaarde </a:t>
            </a:r>
            <a:r>
              <a:rPr lang="nl-NL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door toepassing van nieuwe technologieën en efficiënter ingerichte processen in de totale lokale waardeketen alvorens </a:t>
            </a:r>
            <a:r>
              <a:rPr lang="nl-NL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tot export over te gaan. </a:t>
            </a:r>
            <a:endParaRPr lang="en-US" sz="2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1295400"/>
          <a:ext cx="3886200" cy="264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20B9A-8456-4D30-97D1-4DE99F94C8D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44A5C9-7B0E-46C5-8EE2-6B2A752E7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DF44A5C9-7B0E-46C5-8EE2-6B2A752E7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DF44A5C9-7B0E-46C5-8EE2-6B2A752E7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316667-06D4-4800-B90A-3FB78B0A9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0C316667-06D4-4800-B90A-3FB78B0A9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0C316667-06D4-4800-B90A-3FB78B0A9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33128C-EF65-49AA-B8CA-25B0A29F9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EB33128C-EF65-49AA-B8CA-25B0A29F9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EB33128C-EF65-49AA-B8CA-25B0A29F9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DF7988-AB4A-44B6-9ACC-6BB4584E1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F9DF7988-AB4A-44B6-9ACC-6BB4584E1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F9DF7988-AB4A-44B6-9ACC-6BB4584E1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B3499C-C96B-4B3F-827A-7AB3A9323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CAB3499C-C96B-4B3F-827A-7AB3A9323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CAB3499C-C96B-4B3F-827A-7AB3A9323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9EE26B-B198-4A5A-9805-B8654BB9D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9E9EE26B-B198-4A5A-9805-B8654BB9D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9E9EE26B-B198-4A5A-9805-B8654BB9D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uiExpand="1" build="p" animBg="1"/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76200"/>
            <a:ext cx="25177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patrick.koole\AppData\Local\Microsoft\Windows\Temporary Internet Files\Content.Outlook\9QU3DGZ8\_JDP3599-30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19200"/>
            <a:ext cx="8305800" cy="52513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4600" y="609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chemeClr val="tx2"/>
                </a:solidFill>
              </a:rPr>
              <a:t>Steenslag </a:t>
            </a:r>
            <a:r>
              <a:rPr lang="nl-NL" sz="3200" b="1" dirty="0" err="1" smtClean="0">
                <a:solidFill>
                  <a:schemeClr val="tx2"/>
                </a:solidFill>
              </a:rPr>
              <a:t>Crusher</a:t>
            </a:r>
            <a:endParaRPr lang="nl-NL" sz="3200" b="1" dirty="0" smtClean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20B9A-8456-4D30-97D1-4DE99F94C8D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9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nl-NL" sz="3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Steenslag</a:t>
            </a:r>
            <a:endParaRPr lang="en-US" sz="36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512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25177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602663"/>
              </p:ext>
            </p:extLst>
          </p:nvPr>
        </p:nvGraphicFramePr>
        <p:xfrm>
          <a:off x="457200" y="685800"/>
          <a:ext cx="8229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20B9A-8456-4D30-97D1-4DE99F94C8D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9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37530E-7717-4BCA-A626-1081B5F5F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6237530E-7717-4BCA-A626-1081B5F5F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6237530E-7717-4BCA-A626-1081B5F5F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649E9E-FC30-4933-AEBA-32E1236B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9A649E9E-FC30-4933-AEBA-32E1236B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9A649E9E-FC30-4933-AEBA-32E1236B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63989B-5B0B-430C-A00C-23D6DB471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A963989B-5B0B-430C-A00C-23D6DB471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A963989B-5B0B-430C-A00C-23D6DB471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A5F39E-15E2-4819-80F4-03F9DC407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85A5F39E-15E2-4819-80F4-03F9DC407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85A5F39E-15E2-4819-80F4-03F9DC407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4A0D38-CC4A-4E49-A8E4-E5C0EB651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D34A0D38-CC4A-4E49-A8E4-E5C0EB651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D34A0D38-CC4A-4E49-A8E4-E5C0EB651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878AD4-9C4E-432D-8E59-B5BE4ADE8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94878AD4-9C4E-432D-8E59-B5BE4ADE8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94878AD4-9C4E-432D-8E59-B5BE4ADE8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0299C6-6D12-473A-9B02-74B7A9BE2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AE0299C6-6D12-473A-9B02-74B7A9BE2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AE0299C6-6D12-473A-9B02-74B7A9BE2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8E8FC0-8AC4-4257-8237-892ED61D2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A28E8FC0-8AC4-4257-8237-892ED61D2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A28E8FC0-8AC4-4257-8237-892ED61D2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5124C0-9CEC-444C-A79D-750175FD1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9E5124C0-9CEC-444C-A79D-750175FD1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9E5124C0-9CEC-444C-A79D-750175FD1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C3725A-91E8-4725-AD56-93F4E6448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FDC3725A-91E8-4725-AD56-93F4E6448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FDC3725A-91E8-4725-AD56-93F4E6448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59975A-9146-47E5-82CE-83ED6643B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DA59975A-9146-47E5-82CE-83ED6643B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DA59975A-9146-47E5-82CE-83ED6643B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200" b="1" dirty="0" err="1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Granietboulders</a:t>
            </a:r>
            <a:endParaRPr lang="en-US" sz="3200" b="1" dirty="0" smtClean="0">
              <a:solidFill>
                <a:schemeClr val="tx2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12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25177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AutoShape 2" descr="data:image/jpeg;base64,/9j/4AAQSkZJRgABAQAAAQABAAD/2wCEAAkGBxMSEhUUExQWFhUXGBsZGBgYGR0bHhsbGx8dIBwcHRoeICggIB8mHhsbITEhJikrLi4vGx8zODMtNygtLisBCgoKDg0OGhAQGiwkHyQsLCwsLCwsLCwsLCwsLCwsLCwsLCwsLCwsLCwsLCwsLCwsLCwsLCwsLCwsLCwsLCwsLP/AABEIAL4BCgMBIgACEQEDEQH/xAAcAAACAwEBAQEAAAAAAAAAAAAFBgMEBwIBAAj/xAA/EAABAgQEBAQEBAUEAQQDAAABAhEAAyExBBJBUQUiYXEGE4GRMqHB8EJSsdEUI3Lh8QdigpIzQ6LS4hUWU//EABgBAQEBAQEAAAAAAAAAAAAAAAIBAAME/8QAHxEBAQEBAAMBAQADAAAAAAAAAAERAiExQRJRAxNh/9oADAMBAAIRAxEAPwBuxk1Hkly7g5T6/ftANEgmxO1if0irw/iv8gBLLBLKKTcUNwAx3+3ISMeyRYDYPT1LGB69uk8okyEpOVZJ1cBiO9S4fpE0vAJVVCnjxfE0irgX+93jhEyYuYMiUBJIdbuVf7UpBp/UrpQxZdbMezsPlSVZTlS5KjRI1NnjMMZiM8xa/wAylEdtPlG08Xmql4WeUuFCUsg6ghJa0YcBTsO0PkOl9EgTQlVcuYJ5ehAe2yheHTBcPEsMhJqHI1JrtQh+1IQuHq50kDW27CH3givMQlQNR3BbT2No3S8reDlrDuTlIdi9Lu1twPt4K4aamYgy1nMk3cW2qRodRZoohbFT5iAGvrq/SkdiYkKGUZiaAtU7ki/+ekAgPxZJnpCgAjywxlZAzh7GruDXYghmtCd/ATjMCcuQrIBIdvrsS3SNZnTEmUrOCAkKVXRg5L239zGd4TEKxU8lmCEkJApQqsdCye3w943PM1LRbgs3yJa0IWpbUUAbEgWLBiQQ1SQ9Iu8Pxylp5WlpAAAUHOlL9/YeoWYcmJbKAVXLM4DuwB2Bp06xcyrVP5AEy2uqr2cge21qmOgGDD4cLlstlFQHKQ1xsdNjAeSiSScktBylnYN6Xp1ifjOPVIkzSFsRLypAsFHlSU6v8PS0KvhziBlpAJJBp2+6QDN2FQz0YAXG1N7/ACsLxfyOADWlCNT96b1iph8SFddW/b94tzMRLRRRABFn+/eHO7EvMRedkUUkVZtnFvum0WVTgWGh11L1T9PlFfyAsuCQHcZrf47R9Nw6TyhVb2oOnaH/ALOf6P4qvxbiPlIMx82QVCRQ6A7u7Eh7NAs+K8MpiVFJpTKTUa7MQP0grjuHJmpZZGQhlISlTmtOZPNQ1s29KQlcW8GYhMwiT/NRpmKQodC7D1EG/wCSX0v4sOJ4rI8orVkWghinK7pLUDtXT9Yj8PYJK5qpy5as1ciVqzFKSaCzC7OwO8LvBuDmUpIXkoXVcuaUFhXd6fq34POl/LlJBIJZLJzdCo/qTG2NlfcZljyjmqUgqS9WYPR6ab99IVfDWMTipvlTQEg1QxYhehHX0rrB3jmIWvCT1TB5cxMuYJiHfKtjR9XdwdQQYz3g+OMmYmaGdJBY61/XUdoms0wcMEsu5Vp1O4JF48WRoTt+0Qo4kJg8xD8yQo5RTNrmHsxo7GptFqUNalxY6dH7wf0uB09RUQoAApU9RpUUII71FWIfWCAmn1pX73pFSZN8tDEBiQxtcgEn5B4jmcSl5ygO7tmDM9OV7awerd8FJPogUFQ0escJlsbV23jtM0gFtR99bRAucLOK9r9K/bRpb9ZWnYNIVmQ8s6gZWNi4EVFKL/8AkB6mWn94ILDkPVwxapbW5/TeIjMalPY/QtFZyjGDU6a6trHE/HirN9de8AZnFBV2EVMTxBCXJUXcihuf8m/UdIGL+h3E4lKmLJzNrf0+94K+D8YsTsirczNoQK00tCrwjCTp6PMMkgOwJF3qCCRZtekNXh7CzZSzMVlAanMDrUUB212hZibo14xmvhZyyogBCgMpDEq5Q9NSQGjH0KJMahx9UqaDhzMEtU5OagzChCgpQp+Vr6G+gnD/AOn+Uc89gbKEtxWwPNQ/LrD48TyF8+ijw3DnMwFDqr5GlQx1FoYeFcRIzWcfEnVw9jY0r1YQTm+ClSudWJSyQRWXWujZqwxcD4AlBTMmodTcrgUFwCd9hp7Rb5aOcNg5ikgqAS/5hVvT6t2j3DypS8stThQUAFAsGNmoaiw3b2O4pag5pZRFaBv3/aAHCXmFSjl+OpCTVuYAG6bk10MaSNbVXxbwLEHBzPJyFIBUsOoLKU8xCUtegJHdtIzfgGJEuYkqs9a7MY3GTi1pNQcvUV0q3b6+uY+I/CQlYk84l4ZZK0K1AJcoA3S/tlN6Rs/iaucTACUqYELICVEtzqF6DNuaXilPwySxkfzFilElYCRf4cxJJIP+YKcI4klUwJQ2RLJqHJ0Bf3rSphgdQPKRShGjVIYBtNRFzG0uYjApxOVE53DZ/LLOQBysxYORW9BBvg/g/CqlLQZYS4ZwSpYVooKJcVrsbM0MMoJmmWtQIKXfq1nI2r0glhsOlDBIYP8AdbxF1i/D8StBmIUlRVLXkUQW5g4IHy+W8EVYlAUApGqQyj+p1qAG/WJuKShnnqCVF5s1wNSFkOQ16R0nBIyozixfRwerUcRw6811mRdweUqJ0Le36a/IRNjOLSwrIDmW1Rt3PtATjHEvKlnLyqVRH1J7C3VoSTMVUuXJd3uXudd/eFOZYF6srTV4os6yEpa3e1R9TAufikMMywoksA96nRqiE7Ay8TNSRLTMWljrQDuaaxPL4ZOQtCpx8tKSHOYOA9bGprpF/MX9VpGFwiVAKJpsCQVP1iywYhLDYChINwdba7d4ROI+KVKWPJTkQG5iKnsDYfP9IN4PG5gjnW5QTdvhcqBBqaAWoRZ9HmDoX404kRPxEoKLTMJmKSfxS1GrbmWFV1AHohpmbRrOD4ajEqVPTMQGBTmVKS6rgmr0ZxezuLvWXwbCBYC8PLVrmCWzNflBAG9g4eNmozTDcTmyi6JhTp79DSGzgmNx7vNlTVy6hzLykHoWG9j8obMHhZKZiVow0qUoggEJy0Sa1S2jafrBmRwpK0liRMyqyupwDRmN70baJeVhbnYdc5BSQUOcoJykpJ1yh3qR+nWBOF8HLIdc8ZlVICcyXcNqM2pdtBSI+F8RnibckhReWopNnYJKqiyhrZ9TDlgMUWykHMCqrOQEmodh17OaRMUmY7DYzBuoELliuZFkuWYpoRpoR1vE+B8Q+YWygOd63ZwW09NY0KQXYpUnQAEMetAKVeMv4pwlQnzAg5iVqZIBdyaAJt7XiTVsnwWXi00Ymz1uGPzt8jFhOIX1+/WE2RjVPVSmAsbX1BO4NYJjFKNfMFa/AkfKJ+d+t+v+JBwVC0PLKgprKPKepIsQavUdIMeF/DQQtK1JTMUfhZyBYfC7damj7gQJ4TjcqgsuQkOAWLmtX+7GLqONTUBKvMKizEGrjQMG/f0jrMC0bl+HsdMX5i58kEUopSgHuMuUD59oMcK4XiAjy5mVWUMFIUCCOzZgRYhrwPwnHApVFJ5gDldzXuAS1dHDdRB+coKqQATyu4qGcex06ekVCXi/BGNXOXNeVVRypzkKyiiRVIS7dWeGeSFSZAExCwapykPm2ZhZqHtF6TxVaCETwSk2U1UkbkaPTuRBsTwbFw7aUNNfu8XJWKXh7CZz5ylgjMQlLuxG9fiDC9bQeDMTtYUPp8w31i7OZyWGge7+v7xDOwoVUEpL6fUW+sbG0K4zNOQgEuoAMehBJtQMVE9omThMglpSRlDhR3JYOepKvkIhxWGUkKzgKQQQSknlBJq3q+waLvC5eWXLzAkhAc9dRuQP2ixHOJQ9XAAHT9X07WPaB3E8OnFSjJmEjMaFvhWzhQ9yCHs4gwHtr261rTUH5eo6flQc5ISC1Hoez2I2F6bxWZzwSWqTNmIWGUkhwS3MDQO4oXfrSDkvjwSycjnNUWZ/qE3A36sOeIT0TpypoDE5UsWqE/iV1qNdBC6pk5wqoBKXBNnHWh5Xf9459daUhwwfimWFJJcISea1HoNXsXtF/wAWeMU4eUkSVBU2YHTR8ifzHroBrU6RmU7FFIQoEEMCyq5m1+UVZQVOmCrqWqun+BT2gs0Dw/PmzJZmTVHNMJVmLB6fFsAwA+kX8RhvMBdq6gf5pS0fYdKEAAFjpS5DVGjdtu5jtYcUqg0fY7dG+9o8/X9jvz/Cd4m4BPUoLSy0gWFFDehb5Qt8R4QuWhK1qQAohkZnVZ7MzB99Y1ooe1/2/TeBHH+ApxCS4aYBRddNDdx+l4fH+T5R64/jOcPNZYUpSta5yLDU+gDa0EQZ1KZySw/ESTc/vFjH4NcpWSYkpPUUI6GxHWK8rXtHdxTYdGdQRQEkBzQepNh+0OmF4aQkS1rzZAXJDUJFEtViQzu7PaEiThZk0MhClnUJBO12sK3NIdcAqZl8jEIVLnISCoKpmlvQ9QSGLaiD1SkXcFMShJyhgRygXNBR1Fq0p3jnEYkcoKiPw8zbA1FrPtYRORQLQwVo9bXHT13aKi0ujKoJzZ3GYW1S7GrMp9feNLrWOuFzFZglSyQlXLc0sQdrpcdYesEg5a1vY79eltd4ROE4UeYkAAEVSUtoXDUdiwTtVNw8OfDp7Kyv+Yh99oSEzxlwSbKxJnyVf+T+Y1GzpbMHJ1HM2vMIuSlpUhKiC6WcAEEFy1q/E+9+tXHFozoKSAQdCKesKk3CJJOXkWk0SVNY2Cqnca06Cg6OY+wONy/y1qEwEgAmiiWokh3J2UXvCzx6cVT5ihmCaNW+UBJqNyCajvtDH/CJmLCsqgpBAUQpSaUplqVMATXVh284l4fQpB8khKtA5KC2m47jr6aNf4SZnDQtzLLKI1ZjoSLN84CKx4SSDMUCKEdvWGWRgZ5CwiWrOgkEWGb8vMW6X2gOfC+N/wD4q/7I/wDnFGiPhnATMQShIcp1/CkGgch6+m8ElcHmFZCgA1Cyh7te1fQxZ4Lg5+BzKmSyQSGy1DgKqFWsVX6dYP4yWhZzc5dJ0ZXuQ2ZjqCzH1s9JfZUwqEpUrMSAlIDs4zUVsezaw4YHimVCE5w9q/ib8IUAzsc1BXa8Lk+QkvLUSUsyVMC3NRrNTlIOxrURzhQZslUoqUlQ2IehDUYUuKF3feNqGVGLoHzh6V616t91pHv8XNSSUElk1b1o73bdrB+qkjz5QBIExALULEaVY26l7XglI49lm0TyLY5RVQUxtuGHpUUMXWPHCOIKmIJO4pl3AYhtHf2MFJSn+/mGhQ4NjUJWopcS1jmFiFg7Hetz6bEcPxErKiykyxrcnrlGg03rQwpWMAiGXhbsbk0Ojs4BgZIxQWVJLApIcE30bo1G9ekdY7FqkIcIURZIBf3NQEirm/6RtZ1xnFpwyXJKlEHKgajc/lHX5Qm43iS5ik5i9HSAGAINwO+scT8cpRKlqzKUeZTuKAsGFAkMG+pMUpU1QWTmJS4YgZv+IuTWntHO9aUmJ8coJYAhWhU6WFQwZvbQPFGaEKJpy2Dk+oq/4aWPpHWNXmdNgxNwzsGLCvR+8UcK4dKj8AASqtaPQ6sAT91ig2JWFKJSDlsOw7xJhpqkKSpJZSSDQsfSK6ZRl5grQkR5ncViW+MSTyOnxNNIPKnMakvQ3rltre/WLeE8XzEqOZKGUeYZbjoHodv7vCy/Zo8IMEmmcF45LxAADCZcoN32BPxdGq3aCslbsOzf4vGPpJFqGGLhPipaFBKxmSS1dASavc3apZm2g3kp0dcfwyVOSUTkuCaEUbqk6Fvu8IPEfDRw84BfNJuJlGvYpehAckba3Z/wHEJc0AoWC5YBV3/KQavfcbPFybIRNSRMQ8tQINHBNGaj9QRF4tnhusodglFKcgSMpBZKQG/qArf6dIsYvg4moDuhSSTLVcJUqhBD1QRRSegNwIumXkGUBkpbKEi41PqXG8doUem2u3teNOMu6t62eivh8Oc5BCkrQogS7sQKKBuUqAoTdy7VbrGYcgSxlNFVLG6iQWIDCtCNAXhqUTV+vrHEs2LhtOvXrr7Q8Es8BwYBSoZnRooVZjt1Pu+zRemzCFBQzOCdndmFOpIvvBtEsM16Aktfv962iqODoclJZwwahfsKNdqWOkXRwVkKzIB9D0NopY3BpVV8pAZ93s70+zFXBLKFTEAFkgE5s1XBsLWBt2vE06fMoAkM+l2F2elKbRrWkCRi0fxS5AcrEsLXYipASOhLv7bxLOx8mWeaZLBH5lJB+Zizi8HLnJUmYklJDGpFNnEBcR4DwivhExH9K3Hbmf7N40sa80Lx3GgZyhLmFjzBSVAigAy7FyDfSL6OJLUAoYhDGooixtpFHiXgucgAyimZlLswSptb0PvFpPAmAGRf/QH55IPVsqyGISihRKWDuSlgxrrruP3aOp3D0rqg5SLAEgbhi1NOn1IjDJmMb3tsS9/u4jkYRIYpKw9WDChrbLenzrYRZLEuFXH8OzNVSTZil6HszVdzUFxq0J2NC5YPmJAWGIWFB6WOoU7it+XcGNR4zwYYiWUJWuVM0U++hGoOuo30jLfEXC5+HmhE4qUWdJcqzdn6kfKEKuniKhmILE76mntVy9TpvDPL4OJUlE+fLOdZyIlZ8rleYgnLUX+HQOTHfg7wbMK0z8QkZRzIRVyrQqADAAVAepIcUL+eI+KibjgSXRhwajmBVqSx/Mwv+EWMPmJfDvC4lCFolhK8qjkKxmOYdB+EFg7bdIPDFPlSpISlHxBINWBKRlCahg1CatQNQHwwqWqRUnLMJdgQUnMwLCtHFWIAfaGOZh0j4hlICgCC3LcgperECtKamj2ogmTFAFSSCGJZjf0qp3NGags8FcLjvLS6gQEgkj8IDVNKilHp7QKCVA2IcMaUuOrl6sew0jvEy0EsAwDBL6ZsumlwadYFVd4nwWTPcyyZcwuQUNUuaqRZQAIBI5i94VOJeH1SRLUcYhJHL/MSEAn+pyQW6PTpDLg8WULKbpLlKd8ujm5CjuG/UucLKnyylYd3CkLYg+wbYg3oLRC1lfEOEYmWVrMvlU5EyXzpYnNQp0alQLmK2BxYUAkkCtzUWpV76dQTTWHf/wDSEysypSsTJZyPLmUIBOX8JcdCT3gbi/DIUrLMmlRUSAvIEqe7qIoqg1S+rtEufFhF42sJnKD5mZjehAIrqwN4FTMRD1iP9PsyqYgZa/8Ap1DFhQK016jrFaX/AKaqU2XEpUdUlBSQP+xqWLUiTG8lvheHmTyUykFZABLWSOpsPU7xo/hrw3LkpHnSkzZj8xUApIFKJDtrUqr2tE/C+FDDygiWEJreo6uS7qo1erNpBGSBQkOdyBvqTcu2twY688SBaWfF/hHIk4jDMZV1ouUdh+WoLadRZFWDpG7YKeAVEAMbgGugNO/6doxzxNgPJxc2WzDOSlmbKrmDAUoD8o59855PmivhHhJWnzZjZD8IYZlZbl/y3pVyI0Ph8xXlj4SkBgRQgfW7aU+aNwTxFKCEylDKEpIdVUmr12f5NeHgSkqlgBykpByhTODfvZwxECeyvpDi5GYhWYgtldKiK6Bs1+Y9+seScMUpSk91Nubmu5JixKkMpRFVNlL1IYOH71PtYx9iwQCfhF3HYua7X9YrR5NmKWwD1DVtbWr6abxzg6AJZ3JLi1KV9fukerWEqS7OqwF6P1P2DHRUQlybuXIYB2NQ460+cZnbPlI0dgaM71btv32iYEBiWruOu/qBEcmvNoWa+wIZ9x73jlVFGzkVPaz9L+56xYiUsXcEnejjvSvaB01bFlp7EGrXH2OkE3o7Vf7+Q+QgN4rUJYSpQccwckUJAygjWgVbpErSiCZhq5CvRjXTUx7IGZIbX8JDN3er9YWcHxsFQLEoVSoLgN+E610LV7wzpnperAi71a+1vVtOwJPWqxc3f7v/AIvHvnH8wj0VBJLVDOXD7uX+zHgmI/MiLqKGH4wc4AppSrUKqmwDB/3iwjiooSWoSdfbUF2praFWdw3G4RWdguUGOdJow+HOn4heuzmusXhPTiUVBC0vntmBP4moSGYuNu4jrkcxTE8YQsDLlzuAAqxqxaz7s5McSfEA8xUpwSlIa9Xapcs3zDX0hURNVh1kO6MwdwKKDqflNMyWNKGtIqzsY010qlMStSCOVTTC7XawKb6vZjGxjX4s49/D4chIabO+FQ0tmU4q4SwA6phD4fxcyZZSyTzUKrHcNY6desdca4kufNl51A+UkCgoSKk/8i0D5qnavZgzA1MdeZ4CnrwvjJcwpSQUhJcsMqXU7NXQU9jDRLTmGYghJclzUA9nLhOUf4BhN8M4hIQykU5a6qJp8QLuR71rDdhEZnYqI1TlAJ1AUqtR0YVN2BBpJUygUsd2De4IPsemjtFXEYYXDBDsyRbMXLa3ra96Vi7ip1WoCATlapa9ARowBG/WK6p7oUU1zKCQCWZ2Dev0EFlaVmUlBuUh2dTkD8JsHJNB2glISWKrBhV9ya6EXNem5ilKkaurmLkPQOAzA9Q1KVPSLwxBSHSAzgFJ7CgJPUH+8RViUJgOYuGBJNdSaAimUE2LsL7nkTJSxzhi9Smo79KE/tFReJKsyasqiRRQ2BLVuSCD+l66SCoEhpli4GZSXqC1CKgV1B9SrufIScxRlKXLE8pS3xA0cChL9TW8eYR2SD+QMXrfpWu+tYr8Om1y5yCRc5nDmjgihLUezNFgFRKUrTlWqxSU8rXdn7OHv6QbCldlT1CRmOrZibO2rCm1ojxEhJU+UZgFKfVgXZyWe5r9I7QogszKsCajVqsxFHBG1w8DvEU9QwkxaaqQkraofKQVNW1CKb2iTqxbzKJ4aWAfiGZT0tUN+Her732hT/1Pwif5UwEBTKQ24Bcf9SVD/l2hll4kIQpSylIHOlS2SA7u5odb619UPxhx5OJUESx/LTZTNmO4FwGoB36R369OfPssImVr97QxeGPERkvLnLJlFmdyA3aoHQOOl4WyjrHwSHv99o4OjbArkeWRX4VMdbWozVB7GJpEgk5ip7PUgU6a633jHMFxydIy+UpspdrgjYja+o+IxpvhjjX8TJzMHzFKmYAMHcAlwDZqmuztWEyBYCop9+u0eypeVIertpVy2n79IpS8IoTQpKqC6VJbUhn/AGANIvrABrV9PTXpakaJXgY0IFK9iav8ztcx5IQoMKDe+3voKx0WBeldvpvePJSHZwxDsRrSrfOKyytOhFQxfoSQwNjb56XipxtKVSlAgFq9gmr929ahqtE+KxKEAKU7mw1ct6X3bSsJ/FPEBSlTElWfIGc2qthblBApqS8S9RpPobg8PLWpiCUlaxQUBAYFrCr9nF6w4y5wSwKnVQU1p7D394SOCYwCblUVBSgAFM5dPw0Bckady94bJy8uUOxVqyho9Xq7vs20H4v13icQW5jRmDC5ft/baIP4sfl/9pitPmO3MXJtrStRpo/pHhwhNQSxtz//AFiapxkpBPKbFnDjsNTsIqYngcvN5oSETD+JI6EEEBiQQ1ARYbRak5QAoEFJtWpBqLN0ptEpmkge+1LWPYf3hTrImbSnxDw/MyzSUomVIpQqSBQlLAZk5iHvyhoWEYfLnE5PLUseZsgD0IzAs7/oGD6u1LuGq/0I/XpAPjfBU4qWrzVFDfjFWbfdD/oa1hfsfyxySoubvsd7tHa1l3LOa1cmv1hh4l4QxUkqUlHmoAcrQR80PmcdA0AilJ0qNb+jR1/2QPzTH4dxQWgy6BfKhKnNaqLBiC4L239IbcNiQSFoVRk5kOa0IexBuae+kZtJTlqkl6dG9vShi/gOKTUEjOoh6uxfuNXNNzXWJus0TFKzLIACm+ImzNdQ3cAON/eTDyOQ1oVAAuVFIA52Brmau3SEU8ampmACcyFl1FwMpYMXDukjLfcuKRJgvFM/MqqRUPmDmzEgpoS4FTem8HVOs/AzGK0hxsaNWoLWINQXf6/JN3NQokcxpVi7j1qTrpFjD8ZOUM4dnSalIJYM900dw9G3giopmsTodCSL0faz+8ZQvDpZLAOG7Zr0S5pXd3Ee4rDJSOjEG16N0JAa7DdxBCdhstw71BBejdff0iuqUSCWYGumjUcsWNQ3ftFxCspClLXVI5QUkVpXlUCTm0IL/iAYXghw2WSAlRAUSTSz0dj2ILbMY9nITmMyrgZVW2FAosCaJ1sm8RZEzCzhy4S4ZRcNcFgp2IIr0esbGEcKSpJQokKRYgk5gW+rghiddYgnpAJSU0IIKTW7uybXYtUXjxWWUpBNFqVlSqoNRmumgdjprrpem4ZCkukBxRrEEAVYa0o16xz65+w+b8rGvEHidWMmB3EpHwINN6kCj1boKVqTVkEGsUuJyiifNSfwzFpp0URaJZK6/tDtGLSwCfum31iCZXp1jumldf7/AHtHM1OZwDSASuMQBTR4Z/B+PRKKpcwgJmFN2Zw9Sex1paFhGGINbC0WFAl6aRrjTWwGeuWHSErQGLGhYm46XoR7RN/FzBM5kEoKsqSmpDi9gL0d7bwh+DuPzEqTJmTB5TMHZxZgC1qW7M0NmLwqknMh0KcgJoAWNBy76HV63oLsP2JYpbtkZ0EghfLShp/akRT+KJlMpycxogAZhSxaxFN/aBZxCEODVay5l1O4SVHRxYa+sC5y3SKmpdy75nB0LU+Wg0jXqtkE+KYjzfLmFSjkOahuQzD3926QoY1Z83IlPwunIA7KJeZSv4nrskQy4yeMOgKVZJdjqpqB21UzkmzszUXuFTipZWSUqW9QWBU7kHRqip1brEjV7wzhvmqy5kggA/7mfsXYd4b52oLmw7/vtWFrhEx8YnKlk5s3MahhzcyXcUNH2ruen4tIGZiCX9urfdI1qSPVYjlagq1hYFh3pX0iv5x6ew/aIlzC4Dv1Eefx8sUKkOL1EZQ3hHikyklJvdwAxAa4PT+xu7zwbxFLnWzJUDzJAoddbEOAR0cEisZVhMjjmCK6AuQAO/X1rBXD8WEkKCWJvUa16N6R068+wjUf4sMz0LMaG9g7s1rdYn8xSQS7n2dthrCPwDxCk/yp4Mv8i3dLKJZ6W/3DaoGjRKmqQWvY1+Guo02jl1sdZJYszZpVrV2IfpZvu8AfEPhiXjHWgiXPDnOByr6TGN/91x1ZoLiYVGoIVrRiASWBPyD1vrHstCkqaoBsSG6O3tB57sq3jYxzFS5kiYqVOTlWnQ/IjcXYgsYsYWenUO4q3p32jWuPeHUYyUUTQ6meXMAZaCdnLtSqXDxjHHeGTsDOMqeGdyhYFFpBooX6Ok1HsY7xwqxNDGzg2NWsddAAPSOAlQL2PTXtXvfbrFTD8QDdIvSJ4I+3fuI2pgvwfjy0TkhawlCi9nysXvoHp6m140lE74mSQSbdSASWd7ir633jIVykliwLWJh98J8bMxHkrKjMSk5SC7gWSokP2PRhatl8sZjPNnCmZ2NqXD2dtT+lfZU9KgGUK0GRu7baX3LaxHKAa56KHc8tKu4+dI8mpUTRQS4oybEHV9ejXGxaOgoJ+RiQMuYsSB0o9Wp8LvqaxUXJdgaimYWYpJc0oxGne8S8ZlHyptsxCh+LmBSzXCQXNDUFrVLRcNxQmSwtJU0xIoCGdgCQrQs3KrY0jM+5lBiauoEhszEllABTuKGj9nsTwsypF1sdmJYMetX2Ne8D+FKE4ecl8qlFtWOzXKSC+hcDYRZWU5wHSFbF3UA+t6h7V9jEYgf6pcDyrTi5SWQtkzRss/Cq2o5Xe6RqYSJRPrH6ExuElzpcxC0jIsELHfUE9XIO/aMP43wGbhJuSaCR+CYKJWAbjY7pNR2Yk0lJK2iSWK2vc7xygCjtTpEkqWVEJDlRoBuTEV1NMep+Bz/nX1g3guCSwypwmKDOQmgSK/Erd9rNW8FcN/CpBKUywwrmIUQCSASo2Grm4NNIN8FCWlQdzQDUesaJwrjK1ykSwAAiWHUupBAGXswKbvbRo+l4CVMLmXKYXGUFifhej1OvSI5SEICgkJrykJABJfUJBqHJY722NpBuAkqzTMrqU6qrHwopl/5ep3rFnhuCPLMBUSQQQWcFgXU1iN9c1YJSeHzCeQBiXzKBAN2FdTqGs1BBhWFQpIAdKgxJTRKrfhDAXAHasZiZ4xws9SETEpeQEgqqHCjum9tQ91O0COHhYSkpAIpzJTmKQx9NP06xqU5KcpBYJs2jHQvuDrpvaMSw/FVBRTLUpIIaijUda1iNprlYtGGUZh51rSCmyWd30YVDdiYml8bQpkqlqtVSSKM1kmpb3t1hVMwt3gxgMJJUhRzrCkhJUxqwAqlP4uY1Dj5QucG03YThYnS1qkrZYzAecCBmAYZiHZlEUaxjNJ/gLHlSiZGYkl1ebKqXqfj1vGqcEw5TJlsrMyQyqZiSdnowIcHbpS6cODUJJ7GnpWHJIPtkazzUJDB6fr7RYM9S0kFlM3Q0etO5i9LEpuaWhSTSn8taGsQpjmBr8QIq7R8nhacqVSlEEDmBIuXFCAPYij3MaxNDZOKWAEuMru2xLPW7FgT6w2YLxBMleWogLQwBSq9bsrQsA1C2lyITpyGLMC9f7RblzCGyhh+IOSB1rv8AQ9oNhytmwU6XMZQBcpBYghvcAWOmx2IiSdIqFJUQbi7P236j2MZPh+PTcOsFCizfCS7UsPQtSNQ4HxHzZSFHK7AMQG/XooUcuUlmBg/idel/V5W8HPUFhJDF70AUW3at3cbX0iHjvA5WPkKkzgpiQULFMig4Ck+lwRWL+HQhnCEkEEpWz1JDOzbitHAivN4ipSlJSCKgPoWNWHan67Q+OLz7o99S+n5kmqVLUpCviSSlXcFj8xE0jHEXhq8bcCTLx+IKgf5i/MYkf+oMxFLnMVdmgLO4YlBbIQbkF6Q8c0+E4un+8MnA+N+TNEwWaqXZxs/pesJquHpJZmPQx9LwswAlCiWvqL0qLQLzha27h3F04hPI5KS5BIDAsbGhZyNHbrBJc5WUMpIJUBQPvetO9RTWMQ4X4gmSFAl0ncH6ekaRwvxciakeYkEUc5hRsrUUa2JdyRsYU6/qZ/DLiC75gCmrgppQMb9SXNHdoE4DCKkAhJzIKlAEbPRw101DtpHfFceiXlWgHIquZGUg2vXV7Hq+hisri6jygyx6gUDKNmI9tPULYiTw+lMgcmYy1qCku29GXQWZgdCOsGOJYeWp1KBBACkrArRyLPmZzyhwa71Tv/yE1eWiSA7pUfhIIs1wa1fQ2MHJ6POQyOVUshWWqeX8RYM5q769XrlHcNLUwvQkAsxAOpDVepelxFHxDwRGLlGUtVGdKgOZCwWCxXZ0kWL6RDiMRMSGCswBBJJym7AkgszN+rVizhscn4gaFwl3UXrci1QKPr6RqjGOLcOxGFmGXNQKfCp2zhyARcaVFx+pvw3ISQ5ZC9FKUKAu4Y02LuC5Gl5vHfEZk3HHDlWYApEtKRQZkgu13Y8x6egv4ThqUFwQVAEaMCHsD01fahZ4NmFPIugZ1gEKIdbLBLJCRzHMdXyltW9IBT0eZmOchQUQMwG6Sml0ggmzM1bAQzT5glYRDlwKFXRQJLdSQzE29oWMFLWVrQA5l5mUAk0FWq18qg4pqbPBJSxuOnSZoOZVU5SC5SopJoxPr6nvF3w7xUqmLz5UghSndTPV3Gao7lmjyVindKg8uZyUooO7UrzApzAN+J4HTODzUL/lkMzghTEAgliDVxY3io05eL8pWV+VQBdqFL1F2diGJYVLWpysAkljmNt76UOh16bGAnD8QqZLLuSgoDsQ4cByMv4Q4LbHoxyVMfKSaF2NRuG7V32OhjnThf8AGM/EIw3mSFBOSq6DMUmxGYaOHB7g0MYvh5uRYIoxjdvF0pczCzpctOdZltsSXdg/QPftGAqNXhwOjYDX79flF7A44ysxTR0EPeuhd799HgVw2ZnQmxLMfT7f/EXArT0Lj5/KOc8U/h58J8WTN5CopUCWagL9WIcKJGlCNjBmdjkJUUlNiR8KtPWMvwmJVLWVJYKFjdmIIv2b3hrHjVqZFfL9o6ShhRl2BLOKNvcabvbrFhOKWzAvuCygU1BBSdwTaKaUudX3+/usSJUUVQUqIahDPuBoQ53D7QkdYmfmUSGajMLDbsNB2j3DTAMxat20PTePseh1KKBlGUKUk0Y2PRiagjtpHmEkElkmtD6n7HrBsWOMXNCqpo+mx1H19Y0DwHj1zJDTGUkKKASRQ5XFG5tdaMKb5wUlJYm0P/gWVlSspbKrmSHBIUlrjdyQFO9RStLF+HPDoYkZqpcswq5qqpcK1Ng5NHeOsLNJJoCQHfQuwLagdxWkciaSTmJDXDW1261uHfaJUIsxygu5AdxUjR6U+zDc1bHyjNljKymyqBVUb3Z0lgmu7Xirg8HLVyzQFlwAFAFgwANXD0LEXrrBLGpzZHJTU1v26k9e0RpUAcpBzOpLezFxcWqNz1Y2HFHyRk8spSQBVJ+HSjMxqLtoO0UPLBKilNCSg5kkOAQGIYWLgaGhsXgws5nYZWqKsxIoS47v6RwqRlLqOgDhmLGl7H1r3jl1z8KUBw2ElLlmWqVLVLL5kqG4Hwm4LuXFQQG655xfhasBOSAorlTBmlqNykFiFD8yaPpUHVhrHkAqKSCHp0DMx+TMaF+sCuIcJkzZa5E3/wAebMmYkMpC2VlU2wB7EODHPm2XKVy+YRpeOdGVLjVtDdrn5x0MSUlxzVBq7fIjTeBWJkTMNNXJmhlDUWUNFJOqT+4LEERKFAtqOpN/eO3kBzgkuX5ifMUoOoWAO5o517Ew0SuLmUsSzlQnKFOp8xIuXAcl8oZwad4zoul6t7iLGG4uUEFSc5DNmci72p+1Yc6Gxq2Fxnnp+EpC0DIClnbVNCAoH2I2gDxriJwc05wplDMlrr+Giiqu+7MwoWNc+M5BJUJgBuGQss5zGgAdyliXsRasJXiDjM3GTzMVRRolP5UCw9Kk7lzrC3UE/C2HXisWZ8wvlBUpTO5NKAerCgoYYpEsiYo5yQS5o5zZCSL1NKV2i74O4aJchOajhy4NQWyuNQQ5BHzMEpvDkZ+UVACah3Z2IVdxW51NYFqwOxnEpJSJSFoJzbs9ApJY3LnTVSiwiDhmGzGbmtlHOkgZ6qrf4mOWoI06RV4xgjOSFy0gLykICgUqCX5X25X+LUi1zQ4JilYZMzOCChlKCvzEpA76777wSd41ShN5wrKk0z2VmAY1oapB5WLvBGZKUFpWgDnS5JAIYG5Uk6jUueUmKvinCGYlM2UCUkBRSKBL11bRzq5eB/CsQSoZAQEZXAbMnKVO1A4LlxU81jFY78MkJQnMoZST0/pTZnehaxKna0XpaDy1dgEk2BFSemtn0jgSVsSWdsrgguBUV3rXS7NHiZrAFYDuK9dKPsLnb0A0nCDQmvUmzOWYDr+nSMK8W4cS8biUgMBNUwGjl/rG5rJJZgasq1eoewfuaxmn+qfBck1GIApMZExrCYkcp/5Sx/7DvF4TqeCzwdXIeh+n7wREzeA/DVM4J1gnhy5eli0a87WlyLUuaxdJZV/pEXmDY/frHMu9v3jsJ2t3jtJjnbrt/c31+9IlQttT9H+sVl3c/L76fOOhMqN+lbmB6JZE5qpLOavV7EVI3peyYmlYkEDlY/t0Ntdd94iBBrlDpq32fukfSVJzdf169LM/Xq0VHwIY0KTrT029/WHfwMcqMpS5SFKFSzlthsphVr0uQpBAUoKSsXFwTqS/9n1h84DgfLEwlTIUeUNUpLAKDnMBlplIqRc2iSKJrnMr4lfEwZNOZQcbilAS/wARZwImw00PUklqoKnAdhQ9TT/ttEeEQFpSBncpbmcFJ1B1d9moKM1elSHCVKUxBFLFgC47lzfp3iotY1bpHw0Kg/sQXDaDpf3iNz0qXDufWo9Q3zj3Fr8uW4SSQpKQxa+ruDQkajsYgmYhCGUnMBzFkpKqitaMz233EXEeLChd6OWyk2NmsafS0dy9Hb4ahncns/TXSPjNlqUp1qNRcb3Af2rvHcrGyq5FJqHDUcEE3+E0cuDEVGQwVT4dBZj13FflFBUkEim5LEA9Wejbjo4gpNT5jnISQ4cB2YXeosX17RWVLUk2JD1IDXrU026v0jl3IfIZxvwtIxktKSoiYkHIsJGbcBRspJJtQ7EE1yKdmlLVLVRaFFKg+ooa7fSN3KXSC4Dm1LCjN9ejWMK3jzw4idImTEpAnykmZmDArQKqSoMCeXmGr01MSX41jMFzSbxGZnWKiZ3WJfMFbR1wNSpnNBvw5gvOWH1PxFrfirpoHhYW8aj4I4X5SCVuCtIy2BYmp6OW7xUN0tSQlKaeWxA5cwYEMaFwATboNojxZVmCRXLzJBYkaEEdCzVOtY9w8piWfM2+gbrpv11iVSUqZ010vU6V1o9iWvcQKcVciaKUHDEEhmAB70q/UN0juXgKD8uUkgkklJLkZyqr5gQNKR6qYEh2DO2tCbuAHFx9mPs4WlBzcynYFQcBmPM5poWJvEigSuHqwwSuUVlAUXQFEsLMAaAsrWzXNTFrgeGAmzVZWyqLk3VVhRwCahXV37k5SSSpm5VVCtQxGYlwTXmpoWqbEMfLT/5EEJZnLAWoxc/CA471YxUVZc1KwhRB5mIP6gDcNR/7R15ot5iMwBOUM92qCasaekV5koKBSwLgNQcwcE0rd9t71iJKZScgYBgSnkrlFCxYDbqzUpQaSdU01oO7D0fs5+fqO8TcNTiJAQp2zpNDZgQ9QT+Ie+zwSEpmzEZXq5r0YddXrFdc5kVvYs9gR1fTT00EZmfzfAqQcyZ7SzUZgxbrUD1+UD+I8KTIOVKyp25nDejPrV3ozVrGg43EhKSZj5czOEkuCWcpvR9P7BD4xNCpimIUHLEAgM539a2N4fFto9SSB6Ka1r6/biJSR1/7f2j5EosP16fekEU4Ut8PyP7R1cwuWsAh3HYPH0xNaPT3jwUfpHOdwnr9IHs0yHep++8SYdd9A2n7xWKClqu7RKqqQf8Ad9dfb9I3Plqv8MloWqWhalBJYBSQ+Uk6pLOzkUvS8PfBOHTcOVylEKSTmArcC4zFqgD2HaM+w0t5S16ysqqsQQXBo13bpGp8BnfxOHlzSADlO108jkAMdTp8RhIrYacpAmJs1al6AlruajQPU7vBGTiaJBQX5X2UHDgDqDQdg+kfTZXMkBVPY8rNrSw3s2tPjhAQkHmI5ak1IZQroxALgO4GlDIz7jLGSCkMXSPiFCAohyXAIy30IvA9eBCpLK5S9w4sqxZgaMGo7wXnSAvMipCWXU0BYlwC9dK6PAiRjkIJCUOCnMAWHw8oBIFtf8xrcaRSnyBVyAQLpU1gkcwpYDQ7wOx0tU1wVkK5ShWZ3Z2Yp5mY0d3DvBjEYcLzrUzIKfhABOVymvy7d4H8Xw5BSokA8oBS7jOwAd6jmD03g7q+lvA8anM2bM7lBLuHap1uGrVyRWkG8NjEzJWdRPMo2YgEZgAQnTYsSQ0ImLxSETUIUZhCyGLjlYlNOtN/1YMXh3GKmS5iMxCg5CmF0q1s7/daxy7dORfEryhjQu506a1sPWmgiQZVKShSXZ2fXMFBXcMo6a+0OAWmbkzAkuoZjVi6zbZg19vWmjiZzCn42Fa0uH2e3T3jnuOn51jfjDgpweJVL/Ap1y/6CpQA9Ckh9QAdYCCZGqf6r4VM3CSsSAy0zcm3KQQQPVKS3feMmePTzdmvN1MuDfh2R52IloNswKuzj942bCeUSVJenKEsWB/CKWao7uLxnP8Apdggpc2YbpACehzJr82940PBkKXlHxAgLJH9Shlq90qv+a8W1ovT54FK5agGzdRarFqdBvEs1QzBquBZwwDnQUN9iN9qWM5VKSAlwWYh0klKjbQOB7WjuRMyJTkpRKQOrtUvYttANJiZbjWrGp2r8T3YGp6AiPJYJWamqSCNmcvQ68tns+pivMSpJJo4JAqrTcP0VS1RBlOGMuicpUTq4+IOKjsKkE1U0ZkaUJQhKVMCoVD0L1+Vwesc4lKVLNXqwBHRzlGr1+7RLUfMZySQTWo1GtRv1eOZE3zJRIAZyEgixGtINpY+BLdDQkO4G52sR0pvT2Vh2SkqAID6CtATsGbQdd48npcqerVr2JO9yKi0fFSkllEFgoppYWZ+7/KCzlwwbd2rYb1ar277wL4pxBKFyZT801RZzYS+bNaxISG1Cls0FZEpRIJU7kMP6iWd3s0ZB4i4suZi1zUkpIUUoILEJS4FRrcnqTD5mpfEabOxAQkrUQwBcktQdDQuaaXaMxMzOoki5ejan2tFObxiesZVTVlJoRmNW3rX1gnwuQ+XQkgO3pHTmYFuiXDOH+YXOjcuUmjF6BQLWdnuKUMX1YQ/hXJCdL20vWJMTgTh2XnIUAap/qKRQ2AyuQ5eJpvApqlE501JNzr6Q9HN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364" name="AutoShape 4" descr="data:image/jpeg;base64,/9j/4AAQSkZJRgABAQAAAQABAAD/2wCEAAkGBxMSEhUUExQWFhUXGBsZGBgYGR0bHhsbGx8dIBwcHRoeICggIB8mHhsbITEhJikrLi4vGx8zODMtNygtLisBCgoKDg0OGhAQGiwkHyQsLCwsLCwsLCwsLCwsLCwsLCwsLCwsLCwsLCwsLCwsLCwsLCwsLCwsLCwsLCwsLCwsLP/AABEIAL4BCgMBIgACEQEDEQH/xAAcAAACAwEBAQEAAAAAAAAAAAAFBgMEBwIBAAj/xAA/EAABAgQEBAQEBAUEAQQDAAABAhEAAyExBBJBUQUiYXEGE4GRMqHB8EJSsdEUI3Lh8QdigpIzQ6LS4hUWU//EABgBAQEBAQEAAAAAAAAAAAAAAAIBAAME/8QAHxEBAQEBAAMBAQADAAAAAAAAAAERAiExQRJRAxNh/9oADAMBAAIRAxEAPwBuxk1Hkly7g5T6/ftANEgmxO1if0irw/iv8gBLLBLKKTcUNwAx3+3ISMeyRYDYPT1LGB69uk8okyEpOVZJ1cBiO9S4fpE0vAJVVCnjxfE0irgX+93jhEyYuYMiUBJIdbuVf7UpBp/UrpQxZdbMezsPlSVZTlS5KjRI1NnjMMZiM8xa/wAylEdtPlG08Xmql4WeUuFCUsg6ghJa0YcBTsO0PkOl9EgTQlVcuYJ5ehAe2yheHTBcPEsMhJqHI1JrtQh+1IQuHq50kDW27CH3givMQlQNR3BbT2No3S8reDlrDuTlIdi9Lu1twPt4K4aamYgy1nMk3cW2qRodRZoohbFT5iAGvrq/SkdiYkKGUZiaAtU7ki/+ekAgPxZJnpCgAjywxlZAzh7GruDXYghmtCd/ATjMCcuQrIBIdvrsS3SNZnTEmUrOCAkKVXRg5L239zGd4TEKxU8lmCEkJApQqsdCye3w943PM1LRbgs3yJa0IWpbUUAbEgWLBiQQ1SQ9Iu8Pxylp5WlpAAAUHOlL9/YeoWYcmJbKAVXLM4DuwB2Bp06xcyrVP5AEy2uqr2cge21qmOgGDD4cLlstlFQHKQ1xsdNjAeSiSScktBylnYN6Xp1ifjOPVIkzSFsRLypAsFHlSU6v8PS0KvhziBlpAJJBp2+6QDN2FQz0YAXG1N7/ACsLxfyOADWlCNT96b1iph8SFddW/b94tzMRLRRRABFn+/eHO7EvMRedkUUkVZtnFvum0WVTgWGh11L1T9PlFfyAsuCQHcZrf47R9Nw6TyhVb2oOnaH/ALOf6P4qvxbiPlIMx82QVCRQ6A7u7Eh7NAs+K8MpiVFJpTKTUa7MQP0grjuHJmpZZGQhlISlTmtOZPNQ1s29KQlcW8GYhMwiT/NRpmKQodC7D1EG/wCSX0v4sOJ4rI8orVkWghinK7pLUDtXT9Yj8PYJK5qpy5as1ciVqzFKSaCzC7OwO8LvBuDmUpIXkoXVcuaUFhXd6fq34POl/LlJBIJZLJzdCo/qTG2NlfcZljyjmqUgqS9WYPR6ab99IVfDWMTipvlTQEg1QxYhehHX0rrB3jmIWvCT1TB5cxMuYJiHfKtjR9XdwdQQYz3g+OMmYmaGdJBY61/XUdoms0wcMEsu5Vp1O4JF48WRoTt+0Qo4kJg8xD8yQo5RTNrmHsxo7GptFqUNalxY6dH7wf0uB09RUQoAApU9RpUUII71FWIfWCAmn1pX73pFSZN8tDEBiQxtcgEn5B4jmcSl5ygO7tmDM9OV7awerd8FJPogUFQ0escJlsbV23jtM0gFtR99bRAucLOK9r9K/bRpb9ZWnYNIVmQ8s6gZWNi4EVFKL/8AkB6mWn94ILDkPVwxapbW5/TeIjMalPY/QtFZyjGDU6a6trHE/HirN9de8AZnFBV2EVMTxBCXJUXcihuf8m/UdIGL+h3E4lKmLJzNrf0+94K+D8YsTsirczNoQK00tCrwjCTp6PMMkgOwJF3qCCRZtekNXh7CzZSzMVlAanMDrUUB212hZibo14xmvhZyyogBCgMpDEq5Q9NSQGjH0KJMahx9UqaDhzMEtU5OagzChCgpQp+Vr6G+gnD/AOn+Uc89gbKEtxWwPNQ/LrD48TyF8+ijw3DnMwFDqr5GlQx1FoYeFcRIzWcfEnVw9jY0r1YQTm+ClSudWJSyQRWXWujZqwxcD4AlBTMmodTcrgUFwCd9hp7Rb5aOcNg5ikgqAS/5hVvT6t2j3DypS8stThQUAFAsGNmoaiw3b2O4pag5pZRFaBv3/aAHCXmFSjl+OpCTVuYAG6bk10MaSNbVXxbwLEHBzPJyFIBUsOoLKU8xCUtegJHdtIzfgGJEuYkqs9a7MY3GTi1pNQcvUV0q3b6+uY+I/CQlYk84l4ZZK0K1AJcoA3S/tlN6Rs/iaucTACUqYELICVEtzqF6DNuaXilPwySxkfzFilElYCRf4cxJJIP+YKcI4klUwJQ2RLJqHJ0Bf3rSphgdQPKRShGjVIYBtNRFzG0uYjApxOVE53DZ/LLOQBysxYORW9BBvg/g/CqlLQZYS4ZwSpYVooKJcVrsbM0MMoJmmWtQIKXfq1nI2r0glhsOlDBIYP8AdbxF1i/D8StBmIUlRVLXkUQW5g4IHy+W8EVYlAUApGqQyj+p1qAG/WJuKShnnqCVF5s1wNSFkOQ16R0nBIyozixfRwerUcRw6811mRdweUqJ0Le36a/IRNjOLSwrIDmW1Rt3PtATjHEvKlnLyqVRH1J7C3VoSTMVUuXJd3uXudd/eFOZYF6srTV4os6yEpa3e1R9TAufikMMywoksA96nRqiE7Ay8TNSRLTMWljrQDuaaxPL4ZOQtCpx8tKSHOYOA9bGprpF/MX9VpGFwiVAKJpsCQVP1iywYhLDYChINwdba7d4ROI+KVKWPJTkQG5iKnsDYfP9IN4PG5gjnW5QTdvhcqBBqaAWoRZ9HmDoX404kRPxEoKLTMJmKSfxS1GrbmWFV1AHohpmbRrOD4ajEqVPTMQGBTmVKS6rgmr0ZxezuLvWXwbCBYC8PLVrmCWzNflBAG9g4eNmozTDcTmyi6JhTp79DSGzgmNx7vNlTVy6hzLykHoWG9j8obMHhZKZiVow0qUoggEJy0Sa1S2jafrBmRwpK0liRMyqyupwDRmN70baJeVhbnYdc5BSQUOcoJykpJ1yh3qR+nWBOF8HLIdc8ZlVICcyXcNqM2pdtBSI+F8RnibckhReWopNnYJKqiyhrZ9TDlgMUWykHMCqrOQEmodh17OaRMUmY7DYzBuoELliuZFkuWYpoRpoR1vE+B8Q+YWygOd63ZwW09NY0KQXYpUnQAEMetAKVeMv4pwlQnzAg5iVqZIBdyaAJt7XiTVsnwWXi00Ymz1uGPzt8jFhOIX1+/WE2RjVPVSmAsbX1BO4NYJjFKNfMFa/AkfKJ+d+t+v+JBwVC0PLKgprKPKepIsQavUdIMeF/DQQtK1JTMUfhZyBYfC7damj7gQJ4TjcqgsuQkOAWLmtX+7GLqONTUBKvMKizEGrjQMG/f0jrMC0bl+HsdMX5i58kEUopSgHuMuUD59oMcK4XiAjy5mVWUMFIUCCOzZgRYhrwPwnHApVFJ5gDldzXuAS1dHDdRB+coKqQATyu4qGcex06ekVCXi/BGNXOXNeVVRypzkKyiiRVIS7dWeGeSFSZAExCwapykPm2ZhZqHtF6TxVaCETwSk2U1UkbkaPTuRBsTwbFw7aUNNfu8XJWKXh7CZz5ylgjMQlLuxG9fiDC9bQeDMTtYUPp8w31i7OZyWGge7+v7xDOwoVUEpL6fUW+sbG0K4zNOQgEuoAMehBJtQMVE9omThMglpSRlDhR3JYOepKvkIhxWGUkKzgKQQQSknlBJq3q+waLvC5eWXLzAkhAc9dRuQP2ixHOJQ9XAAHT9X07WPaB3E8OnFSjJmEjMaFvhWzhQ9yCHs4gwHtr261rTUH5eo6flQc5ISC1Hoez2I2F6bxWZzwSWqTNmIWGUkhwS3MDQO4oXfrSDkvjwSycjnNUWZ/qE3A36sOeIT0TpypoDE5UsWqE/iV1qNdBC6pk5wqoBKXBNnHWh5Xf9459daUhwwfimWFJJcISea1HoNXsXtF/wAWeMU4eUkSVBU2YHTR8ifzHroBrU6RmU7FFIQoEEMCyq5m1+UVZQVOmCrqWqun+BT2gs0Dw/PmzJZmTVHNMJVmLB6fFsAwA+kX8RhvMBdq6gf5pS0fYdKEAAFjpS5DVGjdtu5jtYcUqg0fY7dG+9o8/X9jvz/Cd4m4BPUoLSy0gWFFDehb5Qt8R4QuWhK1qQAohkZnVZ7MzB99Y1ooe1/2/TeBHH+ApxCS4aYBRddNDdx+l4fH+T5R64/jOcPNZYUpSta5yLDU+gDa0EQZ1KZySw/ESTc/vFjH4NcpWSYkpPUUI6GxHWK8rXtHdxTYdGdQRQEkBzQepNh+0OmF4aQkS1rzZAXJDUJFEtViQzu7PaEiThZk0MhClnUJBO12sK3NIdcAqZl8jEIVLnISCoKpmlvQ9QSGLaiD1SkXcFMShJyhgRygXNBR1Fq0p3jnEYkcoKiPw8zbA1FrPtYRORQLQwVo9bXHT13aKi0ujKoJzZ3GYW1S7GrMp9feNLrWOuFzFZglSyQlXLc0sQdrpcdYesEg5a1vY79eltd4ROE4UeYkAAEVSUtoXDUdiwTtVNw8OfDp7Kyv+Yh99oSEzxlwSbKxJnyVf+T+Y1GzpbMHJ1HM2vMIuSlpUhKiC6WcAEEFy1q/E+9+tXHFozoKSAQdCKesKk3CJJOXkWk0SVNY2Cqnca06Cg6OY+wONy/y1qEwEgAmiiWokh3J2UXvCzx6cVT5ihmCaNW+UBJqNyCajvtDH/CJmLCsqgpBAUQpSaUplqVMATXVh284l4fQpB8khKtA5KC2m47jr6aNf4SZnDQtzLLKI1ZjoSLN84CKx4SSDMUCKEdvWGWRgZ5CwiWrOgkEWGb8vMW6X2gOfC+N/wD4q/7I/wDnFGiPhnATMQShIcp1/CkGgch6+m8ElcHmFZCgA1Cyh7te1fQxZ4Lg5+BzKmSyQSGy1DgKqFWsVX6dYP4yWhZzc5dJ0ZXuQ2ZjqCzH1s9JfZUwqEpUrMSAlIDs4zUVsezaw4YHimVCE5w9q/ib8IUAzsc1BXa8Lk+QkvLUSUsyVMC3NRrNTlIOxrURzhQZslUoqUlQ2IehDUYUuKF3feNqGVGLoHzh6V616t91pHv8XNSSUElk1b1o73bdrB+qkjz5QBIExALULEaVY26l7XglI49lm0TyLY5RVQUxtuGHpUUMXWPHCOIKmIJO4pl3AYhtHf2MFJSn+/mGhQ4NjUJWopcS1jmFiFg7Hetz6bEcPxErKiykyxrcnrlGg03rQwpWMAiGXhbsbk0Ojs4BgZIxQWVJLApIcE30bo1G9ekdY7FqkIcIURZIBf3NQEirm/6RtZ1xnFpwyXJKlEHKgajc/lHX5Qm43iS5ik5i9HSAGAINwO+scT8cpRKlqzKUeZTuKAsGFAkMG+pMUpU1QWTmJS4YgZv+IuTWntHO9aUmJ8coJYAhWhU6WFQwZvbQPFGaEKJpy2Dk+oq/4aWPpHWNXmdNgxNwzsGLCvR+8UcK4dKj8AASqtaPQ6sAT91ig2JWFKJSDlsOw7xJhpqkKSpJZSSDQsfSK6ZRl5grQkR5ncViW+MSTyOnxNNIPKnMakvQ3rltre/WLeE8XzEqOZKGUeYZbjoHodv7vCy/Zo8IMEmmcF45LxAADCZcoN32BPxdGq3aCslbsOzf4vGPpJFqGGLhPipaFBKxmSS1dASavc3apZm2g3kp0dcfwyVOSUTkuCaEUbqk6Fvu8IPEfDRw84BfNJuJlGvYpehAckba3Z/wHEJc0AoWC5YBV3/KQavfcbPFybIRNSRMQ8tQINHBNGaj9QRF4tnhusodglFKcgSMpBZKQG/qArf6dIsYvg4moDuhSSTLVcJUqhBD1QRRSegNwIumXkGUBkpbKEi41PqXG8doUem2u3teNOMu6t62eivh8Oc5BCkrQogS7sQKKBuUqAoTdy7VbrGYcgSxlNFVLG6iQWIDCtCNAXhqUTV+vrHEs2LhtOvXrr7Q8Es8BwYBSoZnRooVZjt1Pu+zRemzCFBQzOCdndmFOpIvvBtEsM16Aktfv962iqODoclJZwwahfsKNdqWOkXRwVkKzIB9D0NopY3BpVV8pAZ93s70+zFXBLKFTEAFkgE5s1XBsLWBt2vE06fMoAkM+l2F2elKbRrWkCRi0fxS5AcrEsLXYipASOhLv7bxLOx8mWeaZLBH5lJB+Zizi8HLnJUmYklJDGpFNnEBcR4DwivhExH9K3Hbmf7N40sa80Lx3GgZyhLmFjzBSVAigAy7FyDfSL6OJLUAoYhDGooixtpFHiXgucgAyimZlLswSptb0PvFpPAmAGRf/QH55IPVsqyGISihRKWDuSlgxrrruP3aOp3D0rqg5SLAEgbhi1NOn1IjDJmMb3tsS9/u4jkYRIYpKw9WDChrbLenzrYRZLEuFXH8OzNVSTZil6HszVdzUFxq0J2NC5YPmJAWGIWFB6WOoU7it+XcGNR4zwYYiWUJWuVM0U++hGoOuo30jLfEXC5+HmhE4qUWdJcqzdn6kfKEKuniKhmILE76mntVy9TpvDPL4OJUlE+fLOdZyIlZ8rleYgnLUX+HQOTHfg7wbMK0z8QkZRzIRVyrQqADAAVAepIcUL+eI+KibjgSXRhwajmBVqSx/Mwv+EWMPmJfDvC4lCFolhK8qjkKxmOYdB+EFg7bdIPDFPlSpISlHxBINWBKRlCahg1CatQNQHwwqWqRUnLMJdgQUnMwLCtHFWIAfaGOZh0j4hlICgCC3LcgperECtKamj2ogmTFAFSSCGJZjf0qp3NGags8FcLjvLS6gQEgkj8IDVNKilHp7QKCVA2IcMaUuOrl6sew0jvEy0EsAwDBL6ZsumlwadYFVd4nwWTPcyyZcwuQUNUuaqRZQAIBI5i94VOJeH1SRLUcYhJHL/MSEAn+pyQW6PTpDLg8WULKbpLlKd8ujm5CjuG/UucLKnyylYd3CkLYg+wbYg3oLRC1lfEOEYmWVrMvlU5EyXzpYnNQp0alQLmK2BxYUAkkCtzUWpV76dQTTWHf/wDSEysypSsTJZyPLmUIBOX8JcdCT3gbi/DIUrLMmlRUSAvIEqe7qIoqg1S+rtEufFhF42sJnKD5mZjehAIrqwN4FTMRD1iP9PsyqYgZa/8Ap1DFhQK016jrFaX/AKaqU2XEpUdUlBSQP+xqWLUiTG8lvheHmTyUykFZABLWSOpsPU7xo/hrw3LkpHnSkzZj8xUApIFKJDtrUqr2tE/C+FDDygiWEJreo6uS7qo1erNpBGSBQkOdyBvqTcu2twY688SBaWfF/hHIk4jDMZV1ouUdh+WoLadRZFWDpG7YKeAVEAMbgGugNO/6doxzxNgPJxc2WzDOSlmbKrmDAUoD8o59855PmivhHhJWnzZjZD8IYZlZbl/y3pVyI0Ph8xXlj4SkBgRQgfW7aU+aNwTxFKCEylDKEpIdVUmr12f5NeHgSkqlgBykpByhTODfvZwxECeyvpDi5GYhWYgtldKiK6Bs1+Y9+seScMUpSk91Nubmu5JixKkMpRFVNlL1IYOH71PtYx9iwQCfhF3HYua7X9YrR5NmKWwD1DVtbWr6abxzg6AJZ3JLi1KV9fukerWEqS7OqwF6P1P2DHRUQlybuXIYB2NQ460+cZnbPlI0dgaM71btv32iYEBiWruOu/qBEcmvNoWa+wIZ9x73jlVFGzkVPaz9L+56xYiUsXcEnejjvSvaB01bFlp7EGrXH2OkE3o7Vf7+Q+QgN4rUJYSpQccwckUJAygjWgVbpErSiCZhq5CvRjXTUx7IGZIbX8JDN3er9YWcHxsFQLEoVSoLgN+E610LV7wzpnperAi71a+1vVtOwJPWqxc3f7v/AIvHvnH8wj0VBJLVDOXD7uX+zHgmI/MiLqKGH4wc4AppSrUKqmwDB/3iwjiooSWoSdfbUF2praFWdw3G4RWdguUGOdJow+HOn4heuzmusXhPTiUVBC0vntmBP4moSGYuNu4jrkcxTE8YQsDLlzuAAqxqxaz7s5McSfEA8xUpwSlIa9Xapcs3zDX0hURNVh1kO6MwdwKKDqflNMyWNKGtIqzsY010qlMStSCOVTTC7XawKb6vZjGxjX4s49/D4chIabO+FQ0tmU4q4SwA6phD4fxcyZZSyTzUKrHcNY6desdca4kufNl51A+UkCgoSKk/8i0D5qnavZgzA1MdeZ4CnrwvjJcwpSQUhJcsMqXU7NXQU9jDRLTmGYghJclzUA9nLhOUf4BhN8M4hIQykU5a6qJp8QLuR71rDdhEZnYqI1TlAJ1AUqtR0YVN2BBpJUygUsd2De4IPsemjtFXEYYXDBDsyRbMXLa3ra96Vi7ip1WoCATlapa9ARowBG/WK6p7oUU1zKCQCWZ2Dev0EFlaVmUlBuUh2dTkD8JsHJNB2glISWKrBhV9ya6EXNem5ilKkaurmLkPQOAzA9Q1KVPSLwxBSHSAzgFJ7CgJPUH+8RViUJgOYuGBJNdSaAimUE2LsL7nkTJSxzhi9Smo79KE/tFReJKsyasqiRRQ2BLVuSCD+l66SCoEhpli4GZSXqC1CKgV1B9SrufIScxRlKXLE8pS3xA0cChL9TW8eYR2SD+QMXrfpWu+tYr8Om1y5yCRc5nDmjgihLUezNFgFRKUrTlWqxSU8rXdn7OHv6QbCldlT1CRmOrZibO2rCm1ojxEhJU+UZgFKfVgXZyWe5r9I7QogszKsCajVqsxFHBG1w8DvEU9QwkxaaqQkraofKQVNW1CKb2iTqxbzKJ4aWAfiGZT0tUN+Her732hT/1Pwif5UwEBTKQ24Bcf9SVD/l2hll4kIQpSylIHOlS2SA7u5odb619UPxhx5OJUESx/LTZTNmO4FwGoB36R369OfPssImVr97QxeGPERkvLnLJlFmdyA3aoHQOOl4WyjrHwSHv99o4OjbArkeWRX4VMdbWozVB7GJpEgk5ip7PUgU6a633jHMFxydIy+UpspdrgjYja+o+IxpvhjjX8TJzMHzFKmYAMHcAlwDZqmuztWEyBYCop9+u0eypeVIertpVy2n79IpS8IoTQpKqC6VJbUhn/AGANIvrABrV9PTXpakaJXgY0IFK9iav8ztcx5IQoMKDe+3voKx0WBeldvpvePJSHZwxDsRrSrfOKyytOhFQxfoSQwNjb56XipxtKVSlAgFq9gmr929ahqtE+KxKEAKU7mw1ct6X3bSsJ/FPEBSlTElWfIGc2qthblBApqS8S9RpPobg8PLWpiCUlaxQUBAYFrCr9nF6w4y5wSwKnVQU1p7D394SOCYwCblUVBSgAFM5dPw0Bckady94bJy8uUOxVqyho9Xq7vs20H4v13icQW5jRmDC5ft/baIP4sfl/9pitPmO3MXJtrStRpo/pHhwhNQSxtz//AFiapxkpBPKbFnDjsNTsIqYngcvN5oSETD+JI6EEEBiQQ1ARYbRak5QAoEFJtWpBqLN0ptEpmkge+1LWPYf3hTrImbSnxDw/MyzSUomVIpQqSBQlLAZk5iHvyhoWEYfLnE5PLUseZsgD0IzAs7/oGD6u1LuGq/0I/XpAPjfBU4qWrzVFDfjFWbfdD/oa1hfsfyxySoubvsd7tHa1l3LOa1cmv1hh4l4QxUkqUlHmoAcrQR80PmcdA0AilJ0qNb+jR1/2QPzTH4dxQWgy6BfKhKnNaqLBiC4L239IbcNiQSFoVRk5kOa0IexBuae+kZtJTlqkl6dG9vShi/gOKTUEjOoh6uxfuNXNNzXWJus0TFKzLIACm+ImzNdQ3cAON/eTDyOQ1oVAAuVFIA52Brmau3SEU8ampmACcyFl1FwMpYMXDukjLfcuKRJgvFM/MqqRUPmDmzEgpoS4FTem8HVOs/AzGK0hxsaNWoLWINQXf6/JN3NQokcxpVi7j1qTrpFjD8ZOUM4dnSalIJYM900dw9G3giopmsTodCSL0faz+8ZQvDpZLAOG7Zr0S5pXd3Ee4rDJSOjEG16N0JAa7DdxBCdhstw71BBejdff0iuqUSCWYGumjUcsWNQ3ftFxCspClLXVI5QUkVpXlUCTm0IL/iAYXghw2WSAlRAUSTSz0dj2ILbMY9nITmMyrgZVW2FAosCaJ1sm8RZEzCzhy4S4ZRcNcFgp2IIr0esbGEcKSpJQokKRYgk5gW+rghiddYgnpAJSU0IIKTW7uybXYtUXjxWWUpBNFqVlSqoNRmumgdjprrpem4ZCkukBxRrEEAVYa0o16xz65+w+b8rGvEHidWMmB3EpHwINN6kCj1boKVqTVkEGsUuJyiifNSfwzFpp0URaJZK6/tDtGLSwCfum31iCZXp1jumldf7/AHtHM1OZwDSASuMQBTR4Z/B+PRKKpcwgJmFN2Zw9Sex1paFhGGINbC0WFAl6aRrjTWwGeuWHSErQGLGhYm46XoR7RN/FzBM5kEoKsqSmpDi9gL0d7bwh+DuPzEqTJmTB5TMHZxZgC1qW7M0NmLwqknMh0KcgJoAWNBy76HV63oLsP2JYpbtkZ0EghfLShp/akRT+KJlMpycxogAZhSxaxFN/aBZxCEODVay5l1O4SVHRxYa+sC5y3SKmpdy75nB0LU+Wg0jXqtkE+KYjzfLmFSjkOahuQzD3926QoY1Z83IlPwunIA7KJeZSv4nrskQy4yeMOgKVZJdjqpqB21UzkmzszUXuFTipZWSUqW9QWBU7kHRqip1brEjV7wzhvmqy5kggA/7mfsXYd4b52oLmw7/vtWFrhEx8YnKlk5s3MahhzcyXcUNH2ruen4tIGZiCX9urfdI1qSPVYjlagq1hYFh3pX0iv5x6ew/aIlzC4Dv1Eefx8sUKkOL1EZQ3hHikyklJvdwAxAa4PT+xu7zwbxFLnWzJUDzJAoddbEOAR0cEisZVhMjjmCK6AuQAO/X1rBXD8WEkKCWJvUa16N6R068+wjUf4sMz0LMaG9g7s1rdYn8xSQS7n2dthrCPwDxCk/yp4Mv8i3dLKJZ6W/3DaoGjRKmqQWvY1+Guo02jl1sdZJYszZpVrV2IfpZvu8AfEPhiXjHWgiXPDnOByr6TGN/91x1ZoLiYVGoIVrRiASWBPyD1vrHstCkqaoBsSG6O3tB57sq3jYxzFS5kiYqVOTlWnQ/IjcXYgsYsYWenUO4q3p32jWuPeHUYyUUTQ6meXMAZaCdnLtSqXDxjHHeGTsDOMqeGdyhYFFpBooX6Ok1HsY7xwqxNDGzg2NWsddAAPSOAlQL2PTXtXvfbrFTD8QDdIvSJ4I+3fuI2pgvwfjy0TkhawlCi9nysXvoHp6m140lE74mSQSbdSASWd7ir633jIVykliwLWJh98J8bMxHkrKjMSk5SC7gWSokP2PRhatl8sZjPNnCmZ2NqXD2dtT+lfZU9KgGUK0GRu7baX3LaxHKAa56KHc8tKu4+dI8mpUTRQS4oybEHV9ejXGxaOgoJ+RiQMuYsSB0o9Wp8LvqaxUXJdgaimYWYpJc0oxGne8S8ZlHyptsxCh+LmBSzXCQXNDUFrVLRcNxQmSwtJU0xIoCGdgCQrQs3KrY0jM+5lBiauoEhszEllABTuKGj9nsTwsypF1sdmJYMetX2Ne8D+FKE4ecl8qlFtWOzXKSC+hcDYRZWU5wHSFbF3UA+t6h7V9jEYgf6pcDyrTi5SWQtkzRss/Cq2o5Xe6RqYSJRPrH6ExuElzpcxC0jIsELHfUE9XIO/aMP43wGbhJuSaCR+CYKJWAbjY7pNR2Yk0lJK2iSWK2vc7xygCjtTpEkqWVEJDlRoBuTEV1NMep+Bz/nX1g3guCSwypwmKDOQmgSK/Erd9rNW8FcN/CpBKUywwrmIUQCSASo2Grm4NNIN8FCWlQdzQDUesaJwrjK1ykSwAAiWHUupBAGXswKbvbRo+l4CVMLmXKYXGUFifhej1OvSI5SEICgkJrykJABJfUJBqHJY722NpBuAkqzTMrqU6qrHwopl/5ep3rFnhuCPLMBUSQQQWcFgXU1iN9c1YJSeHzCeQBiXzKBAN2FdTqGs1BBhWFQpIAdKgxJTRKrfhDAXAHasZiZ4xws9SETEpeQEgqqHCjum9tQ91O0COHhYSkpAIpzJTmKQx9NP06xqU5KcpBYJs2jHQvuDrpvaMSw/FVBRTLUpIIaijUda1iNprlYtGGUZh51rSCmyWd30YVDdiYml8bQpkqlqtVSSKM1kmpb3t1hVMwt3gxgMJJUhRzrCkhJUxqwAqlP4uY1Dj5QucG03YThYnS1qkrZYzAecCBmAYZiHZlEUaxjNJ/gLHlSiZGYkl1ebKqXqfj1vGqcEw5TJlsrMyQyqZiSdnowIcHbpS6cODUJJ7GnpWHJIPtkazzUJDB6fr7RYM9S0kFlM3Q0etO5i9LEpuaWhSTSn8taGsQpjmBr8QIq7R8nhacqVSlEEDmBIuXFCAPYij3MaxNDZOKWAEuMru2xLPW7FgT6w2YLxBMleWogLQwBSq9bsrQsA1C2lyITpyGLMC9f7RblzCGyhh+IOSB1rv8AQ9oNhytmwU6XMZQBcpBYghvcAWOmx2IiSdIqFJUQbi7P236j2MZPh+PTcOsFCizfCS7UsPQtSNQ4HxHzZSFHK7AMQG/XooUcuUlmBg/idel/V5W8HPUFhJDF70AUW3at3cbX0iHjvA5WPkKkzgpiQULFMig4Ck+lwRWL+HQhnCEkEEpWz1JDOzbitHAivN4ipSlJSCKgPoWNWHan67Q+OLz7o99S+n5kmqVLUpCviSSlXcFj8xE0jHEXhq8bcCTLx+IKgf5i/MYkf+oMxFLnMVdmgLO4YlBbIQbkF6Q8c0+E4un+8MnA+N+TNEwWaqXZxs/pesJquHpJZmPQx9LwswAlCiWvqL0qLQLzha27h3F04hPI5KS5BIDAsbGhZyNHbrBJc5WUMpIJUBQPvetO9RTWMQ4X4gmSFAl0ncH6ekaRwvxciakeYkEUc5hRsrUUa2JdyRsYU6/qZ/DLiC75gCmrgppQMb9SXNHdoE4DCKkAhJzIKlAEbPRw101DtpHfFceiXlWgHIquZGUg2vXV7Hq+hisri6jygyx6gUDKNmI9tPULYiTw+lMgcmYy1qCku29GXQWZgdCOsGOJYeWp1KBBACkrArRyLPmZzyhwa71Tv/yE1eWiSA7pUfhIIs1wa1fQ2MHJ6POQyOVUshWWqeX8RYM5q769XrlHcNLUwvQkAsxAOpDVepelxFHxDwRGLlGUtVGdKgOZCwWCxXZ0kWL6RDiMRMSGCswBBJJym7AkgszN+rVizhscn4gaFwl3UXrci1QKPr6RqjGOLcOxGFmGXNQKfCp2zhyARcaVFx+pvw3ISQ5ZC9FKUKAu4Y02LuC5Gl5vHfEZk3HHDlWYApEtKRQZkgu13Y8x6egv4ThqUFwQVAEaMCHsD01fahZ4NmFPIugZ1gEKIdbLBLJCRzHMdXyltW9IBT0eZmOchQUQMwG6Sml0ggmzM1bAQzT5glYRDlwKFXRQJLdSQzE29oWMFLWVrQA5l5mUAk0FWq18qg4pqbPBJSxuOnSZoOZVU5SC5SopJoxPr6nvF3w7xUqmLz5UghSndTPV3Gao7lmjyVindKg8uZyUooO7UrzApzAN+J4HTODzUL/lkMzghTEAgliDVxY3io05eL8pWV+VQBdqFL1F2diGJYVLWpysAkljmNt76UOh16bGAnD8QqZLLuSgoDsQ4cByMv4Q4LbHoxyVMfKSaF2NRuG7V32OhjnThf8AGM/EIw3mSFBOSq6DMUmxGYaOHB7g0MYvh5uRYIoxjdvF0pczCzpctOdZltsSXdg/QPftGAqNXhwOjYDX79flF7A44ysxTR0EPeuhd799HgVw2ZnQmxLMfT7f/EXArT0Lj5/KOc8U/h58J8WTN5CopUCWagL9WIcKJGlCNjBmdjkJUUlNiR8KtPWMvwmJVLWVJYKFjdmIIv2b3hrHjVqZFfL9o6ShhRl2BLOKNvcabvbrFhOKWzAvuCygU1BBSdwTaKaUudX3+/usSJUUVQUqIahDPuBoQ53D7QkdYmfmUSGajMLDbsNB2j3DTAMxat20PTePseh1KKBlGUKUk0Y2PRiagjtpHmEkElkmtD6n7HrBsWOMXNCqpo+mx1H19Y0DwHj1zJDTGUkKKASRQ5XFG5tdaMKb5wUlJYm0P/gWVlSspbKrmSHBIUlrjdyQFO9RStLF+HPDoYkZqpcswq5qqpcK1Ng5NHeOsLNJJoCQHfQuwLagdxWkciaSTmJDXDW1261uHfaJUIsxygu5AdxUjR6U+zDc1bHyjNljKymyqBVUb3Z0lgmu7Xirg8HLVyzQFlwAFAFgwANXD0LEXrrBLGpzZHJTU1v26k9e0RpUAcpBzOpLezFxcWqNz1Y2HFHyRk8spSQBVJ+HSjMxqLtoO0UPLBKilNCSg5kkOAQGIYWLgaGhsXgws5nYZWqKsxIoS47v6RwqRlLqOgDhmLGl7H1r3jl1z8KUBw2ElLlmWqVLVLL5kqG4Hwm4LuXFQQG655xfhasBOSAorlTBmlqNykFiFD8yaPpUHVhrHkAqKSCHp0DMx+TMaF+sCuIcJkzZa5E3/wAebMmYkMpC2VlU2wB7EODHPm2XKVy+YRpeOdGVLjVtDdrn5x0MSUlxzVBq7fIjTeBWJkTMNNXJmhlDUWUNFJOqT+4LEERKFAtqOpN/eO3kBzgkuX5ifMUoOoWAO5o517Ew0SuLmUsSzlQnKFOp8xIuXAcl8oZwad4zoul6t7iLGG4uUEFSc5DNmci72p+1Yc6Gxq2Fxnnp+EpC0DIClnbVNCAoH2I2gDxriJwc05wplDMlrr+Giiqu+7MwoWNc+M5BJUJgBuGQss5zGgAdyliXsRasJXiDjM3GTzMVRRolP5UCw9Kk7lzrC3UE/C2HXisWZ8wvlBUpTO5NKAerCgoYYpEsiYo5yQS5o5zZCSL1NKV2i74O4aJchOajhy4NQWyuNQQ5BHzMEpvDkZ+UVACah3Z2IVdxW51NYFqwOxnEpJSJSFoJzbs9ApJY3LnTVSiwiDhmGzGbmtlHOkgZ6qrf4mOWoI06RV4xgjOSFy0gLykICgUqCX5X25X+LUi1zQ4JilYZMzOCChlKCvzEpA76777wSd41ShN5wrKk0z2VmAY1oapB5WLvBGZKUFpWgDnS5JAIYG5Uk6jUueUmKvinCGYlM2UCUkBRSKBL11bRzq5eB/CsQSoZAQEZXAbMnKVO1A4LlxU81jFY78MkJQnMoZST0/pTZnehaxKna0XpaDy1dgEk2BFSemtn0jgSVsSWdsrgguBUV3rXS7NHiZrAFYDuK9dKPsLnb0A0nCDQmvUmzOWYDr+nSMK8W4cS8biUgMBNUwGjl/rG5rJJZgasq1eoewfuaxmn+qfBck1GIApMZExrCYkcp/5Sx/7DvF4TqeCzwdXIeh+n7wREzeA/DVM4J1gnhy5eli0a87WlyLUuaxdJZV/pEXmDY/frHMu9v3jsJ2t3jtJjnbrt/c31+9IlQttT9H+sVl3c/L76fOOhMqN+lbmB6JZE5qpLOavV7EVI3peyYmlYkEDlY/t0Ntdd94iBBrlDpq32fukfSVJzdf169LM/Xq0VHwIY0KTrT029/WHfwMcqMpS5SFKFSzlthsphVr0uQpBAUoKSsXFwTqS/9n1h84DgfLEwlTIUeUNUpLAKDnMBlplIqRc2iSKJrnMr4lfEwZNOZQcbilAS/wARZwImw00PUklqoKnAdhQ9TT/ttEeEQFpSBncpbmcFJ1B1d9moKM1elSHCVKUxBFLFgC47lzfp3iotY1bpHw0Kg/sQXDaDpf3iNz0qXDufWo9Q3zj3Fr8uW4SSQpKQxa+ruDQkajsYgmYhCGUnMBzFkpKqitaMz233EXEeLChd6OWyk2NmsafS0dy9Hb4ahncns/TXSPjNlqUp1qNRcb3Af2rvHcrGyq5FJqHDUcEE3+E0cuDEVGQwVT4dBZj13FflFBUkEim5LEA9Wejbjo4gpNT5jnISQ4cB2YXeosX17RWVLUk2JD1IDXrU026v0jl3IfIZxvwtIxktKSoiYkHIsJGbcBRspJJtQ7EE1yKdmlLVLVRaFFKg+ooa7fSN3KXSC4Dm1LCjN9ejWMK3jzw4idImTEpAnykmZmDArQKqSoMCeXmGr01MSX41jMFzSbxGZnWKiZ3WJfMFbR1wNSpnNBvw5gvOWH1PxFrfirpoHhYW8aj4I4X5SCVuCtIy2BYmp6OW7xUN0tSQlKaeWxA5cwYEMaFwATboNojxZVmCRXLzJBYkaEEdCzVOtY9w8piWfM2+gbrpv11iVSUqZ010vU6V1o9iWvcQKcVciaKUHDEEhmAB70q/UN0juXgKD8uUkgkklJLkZyqr5gQNKR6qYEh2DO2tCbuAHFx9mPs4WlBzcynYFQcBmPM5poWJvEigSuHqwwSuUVlAUXQFEsLMAaAsrWzXNTFrgeGAmzVZWyqLk3VVhRwCahXV37k5SSSpm5VVCtQxGYlwTXmpoWqbEMfLT/5EEJZnLAWoxc/CA471YxUVZc1KwhRB5mIP6gDcNR/7R15ot5iMwBOUM92qCasaekV5koKBSwLgNQcwcE0rd9t71iJKZScgYBgSnkrlFCxYDbqzUpQaSdU01oO7D0fs5+fqO8TcNTiJAQp2zpNDZgQ9QT+Ie+zwSEpmzEZXq5r0YddXrFdc5kVvYs9gR1fTT00EZmfzfAqQcyZ7SzUZgxbrUD1+UD+I8KTIOVKyp25nDejPrV3ozVrGg43EhKSZj5czOEkuCWcpvR9P7BD4xNCpimIUHLEAgM539a2N4fFto9SSB6Ka1r6/biJSR1/7f2j5EosP16fekEU4Ut8PyP7R1cwuWsAh3HYPH0xNaPT3jwUfpHOdwnr9IHs0yHep++8SYdd9A2n7xWKClqu7RKqqQf8Ad9dfb9I3Plqv8MloWqWhalBJYBSQ+Uk6pLOzkUvS8PfBOHTcOVylEKSTmArcC4zFqgD2HaM+w0t5S16ysqqsQQXBo13bpGp8BnfxOHlzSADlO108jkAMdTp8RhIrYacpAmJs1al6AlruajQPU7vBGTiaJBQX5X2UHDgDqDQdg+kfTZXMkBVPY8rNrSw3s2tPjhAQkHmI5ak1IZQroxALgO4GlDIz7jLGSCkMXSPiFCAohyXAIy30IvA9eBCpLK5S9w4sqxZgaMGo7wXnSAvMipCWXU0BYlwC9dK6PAiRjkIJCUOCnMAWHw8oBIFtf8xrcaRSnyBVyAQLpU1gkcwpYDQ7wOx0tU1wVkK5ShWZ3Z2Yp5mY0d3DvBjEYcLzrUzIKfhABOVymvy7d4H8Xw5BSokA8oBS7jOwAd6jmD03g7q+lvA8anM2bM7lBLuHap1uGrVyRWkG8NjEzJWdRPMo2YgEZgAQnTYsSQ0ImLxSETUIUZhCyGLjlYlNOtN/1YMXh3GKmS5iMxCg5CmF0q1s7/daxy7dORfEryhjQu506a1sPWmgiQZVKShSXZ2fXMFBXcMo6a+0OAWmbkzAkuoZjVi6zbZg19vWmjiZzCn42Fa0uH2e3T3jnuOn51jfjDgpweJVL/Ap1y/6CpQA9Ckh9QAdYCCZGqf6r4VM3CSsSAy0zcm3KQQQPVKS3feMmePTzdmvN1MuDfh2R52IloNswKuzj942bCeUSVJenKEsWB/CKWao7uLxnP8Apdggpc2YbpACehzJr82940PBkKXlHxAgLJH9Shlq90qv+a8W1ovT54FK5agGzdRarFqdBvEs1QzBquBZwwDnQUN9iN9qWM5VKSAlwWYh0klKjbQOB7WjuRMyJTkpRKQOrtUvYttANJiZbjWrGp2r8T3YGp6AiPJYJWamqSCNmcvQ68tns+pivMSpJJo4JAqrTcP0VS1RBlOGMuicpUTq4+IOKjsKkE1U0ZkaUJQhKVMCoVD0L1+Vwesc4lKVLNXqwBHRzlGr1+7RLUfMZySQTWo1GtRv1eOZE3zJRIAZyEgixGtINpY+BLdDQkO4G52sR0pvT2Vh2SkqAID6CtATsGbQdd48npcqerVr2JO9yKi0fFSkllEFgoppYWZ+7/KCzlwwbd2rYb1ar277wL4pxBKFyZT801RZzYS+bNaxISG1Cls0FZEpRIJU7kMP6iWd3s0ZB4i4suZi1zUkpIUUoILEJS4FRrcnqTD5mpfEabOxAQkrUQwBcktQdDQuaaXaMxMzOoki5ejan2tFObxiesZVTVlJoRmNW3rX1gnwuQ+XQkgO3pHTmYFuiXDOH+YXOjcuUmjF6BQLWdnuKUMX1YQ/hXJCdL20vWJMTgTh2XnIUAap/qKRQ2AyuQ5eJpvApqlE501JNzr6Q9HN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5366" name="Picture 6" descr="http://t1.gstatic.com/images?q=tbn:ANd9GcSni2eru6kIk24KoWcQA9vnAkqr8AKoKWBXIN3U2hqzARTFgQJu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7848600" cy="5268689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20B9A-8456-4D30-97D1-4DE99F94C8D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3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e bring prosperity to the surfa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e bring prosperity to the surfa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8640</TotalTime>
  <Words>677</Words>
  <Application>Microsoft Office PowerPoint</Application>
  <PresentationFormat>On-screen Show (4:3)</PresentationFormat>
  <Paragraphs>124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We bring prosperity to the surface</vt:lpstr>
      <vt:lpstr>1_We bring prosperity to the surface</vt:lpstr>
      <vt:lpstr>PowerPoint Presentation</vt:lpstr>
      <vt:lpstr>PowerPoint Presentation</vt:lpstr>
      <vt:lpstr>Inhoud</vt:lpstr>
      <vt:lpstr>Grassalco</vt:lpstr>
      <vt:lpstr>Grassalco</vt:lpstr>
      <vt:lpstr>Grassalco 2011</vt:lpstr>
      <vt:lpstr>PowerPoint Presentation</vt:lpstr>
      <vt:lpstr>Steenslag</vt:lpstr>
      <vt:lpstr>Granietboulders</vt:lpstr>
      <vt:lpstr>Boulders</vt:lpstr>
      <vt:lpstr>Goud / Gravity Concentration Plant</vt:lpstr>
      <vt:lpstr>Goud</vt:lpstr>
      <vt:lpstr>PowerPoint Presentation</vt:lpstr>
      <vt:lpstr>Natuursteen</vt:lpstr>
      <vt:lpstr>PowerPoint Presentation</vt:lpstr>
      <vt:lpstr>PowerPoint Presentation</vt:lpstr>
      <vt:lpstr>Actiepunten 2015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Koole</dc:creator>
  <cp:lastModifiedBy>Sergio Akiemboto</cp:lastModifiedBy>
  <cp:revision>226</cp:revision>
  <dcterms:created xsi:type="dcterms:W3CDTF">2013-10-02T12:50:08Z</dcterms:created>
  <dcterms:modified xsi:type="dcterms:W3CDTF">2015-03-12T12:43:22Z</dcterms:modified>
</cp:coreProperties>
</file>