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4.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5.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8" r:id="rId2"/>
    <p:sldMasterId id="2147483683" r:id="rId3"/>
    <p:sldMasterId id="2147483688" r:id="rId4"/>
    <p:sldMasterId id="2147483693" r:id="rId5"/>
  </p:sldMasterIdLst>
  <p:notesMasterIdLst>
    <p:notesMasterId r:id="rId28"/>
  </p:notesMasterIdLst>
  <p:handoutMasterIdLst>
    <p:handoutMasterId r:id="rId29"/>
  </p:handoutMasterIdLst>
  <p:sldIdLst>
    <p:sldId id="552" r:id="rId6"/>
    <p:sldId id="518" r:id="rId7"/>
    <p:sldId id="551" r:id="rId8"/>
    <p:sldId id="563" r:id="rId9"/>
    <p:sldId id="564" r:id="rId10"/>
    <p:sldId id="566" r:id="rId11"/>
    <p:sldId id="495" r:id="rId12"/>
    <p:sldId id="541" r:id="rId13"/>
    <p:sldId id="472" r:id="rId14"/>
    <p:sldId id="547" r:id="rId15"/>
    <p:sldId id="548" r:id="rId16"/>
    <p:sldId id="492" r:id="rId17"/>
    <p:sldId id="568" r:id="rId18"/>
    <p:sldId id="484" r:id="rId19"/>
    <p:sldId id="561" r:id="rId20"/>
    <p:sldId id="530" r:id="rId21"/>
    <p:sldId id="512" r:id="rId22"/>
    <p:sldId id="526" r:id="rId23"/>
    <p:sldId id="537" r:id="rId24"/>
    <p:sldId id="538" r:id="rId25"/>
    <p:sldId id="539" r:id="rId26"/>
    <p:sldId id="540" r:id="rId27"/>
  </p:sldIdLst>
  <p:sldSz cx="9144000" cy="6858000" type="letter"/>
  <p:notesSz cx="6894513" cy="9180513"/>
  <p:defaultTextStyle>
    <a:defPPr>
      <a:defRPr lang="en-US"/>
    </a:defPPr>
    <a:lvl1pPr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E7AA"/>
    <a:srgbClr val="00843D"/>
    <a:srgbClr val="141414"/>
    <a:srgbClr val="890C58"/>
    <a:srgbClr val="C99700"/>
    <a:srgbClr val="CCF2FC"/>
    <a:srgbClr val="EAEBEB"/>
    <a:srgbClr val="CB6015"/>
    <a:srgbClr val="99DFE3"/>
    <a:srgbClr val="00B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764" autoAdjust="0"/>
  </p:normalViewPr>
  <p:slideViewPr>
    <p:cSldViewPr>
      <p:cViewPr>
        <p:scale>
          <a:sx n="100" d="100"/>
          <a:sy n="100" d="100"/>
        </p:scale>
        <p:origin x="1692" y="-72"/>
      </p:cViewPr>
      <p:guideLst>
        <p:guide orient="horz" pos="2256"/>
        <p:guide orient="horz" pos="4032"/>
        <p:guide orient="horz" pos="288"/>
        <p:guide orient="horz" pos="432"/>
        <p:guide orient="horz" pos="672"/>
        <p:guide orient="horz" pos="3888"/>
        <p:guide orient="horz" pos="1296"/>
        <p:guide orient="horz" pos="2592"/>
        <p:guide pos="2880"/>
        <p:guide pos="96"/>
        <p:guide pos="5664"/>
        <p:guide pos="2784"/>
        <p:guide pos="297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0436"/>
    </p:cViewPr>
  </p:sorterViewPr>
  <p:notesViewPr>
    <p:cSldViewPr>
      <p:cViewPr varScale="1">
        <p:scale>
          <a:sx n="90" d="100"/>
          <a:sy n="90" d="100"/>
        </p:scale>
        <p:origin x="-2796" y="-114"/>
      </p:cViewPr>
      <p:guideLst>
        <p:guide orient="horz" pos="2891"/>
        <p:guide pos="21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2042349904281"/>
          <c:y val="0.18343501203709398"/>
          <c:w val="0.54095365245185956"/>
          <c:h val="0.704795298867674"/>
        </c:manualLayout>
      </c:layout>
      <c:pieChart>
        <c:varyColors val="1"/>
        <c:ser>
          <c:idx val="0"/>
          <c:order val="0"/>
          <c:spPr>
            <a:solidFill>
              <a:srgbClr val="002D72"/>
            </a:solidFill>
            <a:ln w="25400">
              <a:noFill/>
            </a:ln>
          </c:spPr>
          <c:dPt>
            <c:idx val="0"/>
            <c:bubble3D val="0"/>
            <c:spPr>
              <a:solidFill>
                <a:schemeClr val="accent1"/>
              </a:solidFill>
              <a:ln w="25400">
                <a:noFill/>
              </a:ln>
            </c:spPr>
          </c:dPt>
          <c:dPt>
            <c:idx val="1"/>
            <c:bubble3D val="0"/>
            <c:spPr>
              <a:solidFill>
                <a:schemeClr val="accent5"/>
              </a:solidFill>
              <a:ln w="25400">
                <a:noFill/>
              </a:ln>
            </c:spPr>
          </c:dPt>
          <c:dPt>
            <c:idx val="2"/>
            <c:bubble3D val="0"/>
            <c:spPr>
              <a:solidFill>
                <a:schemeClr val="accent2"/>
              </a:solidFill>
              <a:ln w="25400">
                <a:noFill/>
              </a:ln>
            </c:spPr>
          </c:dPt>
          <c:dPt>
            <c:idx val="3"/>
            <c:bubble3D val="0"/>
            <c:spPr>
              <a:solidFill>
                <a:schemeClr val="accent4"/>
              </a:solidFill>
              <a:ln w="25400">
                <a:noFill/>
              </a:ln>
            </c:spPr>
          </c:dPt>
          <c:dPt>
            <c:idx val="4"/>
            <c:bubble3D val="0"/>
            <c:spPr>
              <a:solidFill>
                <a:schemeClr val="accent3"/>
              </a:solidFill>
              <a:ln w="25400">
                <a:noFill/>
              </a:ln>
            </c:spPr>
          </c:dPt>
          <c:dPt>
            <c:idx val="5"/>
            <c:bubble3D val="0"/>
            <c:spPr>
              <a:solidFill>
                <a:schemeClr val="accent2">
                  <a:lumMod val="40000"/>
                  <a:lumOff val="60000"/>
                </a:schemeClr>
              </a:solidFill>
              <a:ln w="25400">
                <a:noFill/>
              </a:ln>
            </c:spPr>
          </c:dPt>
          <c:dPt>
            <c:idx val="6"/>
            <c:bubble3D val="0"/>
            <c:spPr>
              <a:solidFill>
                <a:schemeClr val="accent5">
                  <a:lumMod val="50000"/>
                </a:schemeClr>
              </a:solidFill>
              <a:ln w="25400">
                <a:noFill/>
              </a:ln>
            </c:spPr>
          </c:dPt>
          <c:dPt>
            <c:idx val="7"/>
            <c:bubble3D val="0"/>
            <c:spPr>
              <a:solidFill>
                <a:schemeClr val="tx2">
                  <a:lumMod val="60000"/>
                  <a:lumOff val="40000"/>
                </a:schemeClr>
              </a:solidFill>
              <a:ln w="25400">
                <a:noFill/>
              </a:ln>
            </c:spPr>
          </c:dPt>
          <c:dPt>
            <c:idx val="8"/>
            <c:bubble3D val="0"/>
            <c:spPr>
              <a:solidFill>
                <a:schemeClr val="accent4">
                  <a:lumMod val="75000"/>
                </a:schemeClr>
              </a:solidFill>
              <a:ln w="25400">
                <a:noFill/>
              </a:ln>
            </c:spPr>
          </c:dPt>
          <c:dPt>
            <c:idx val="9"/>
            <c:bubble3D val="0"/>
            <c:spPr>
              <a:solidFill>
                <a:schemeClr val="accent5">
                  <a:lumMod val="75000"/>
                </a:schemeClr>
              </a:solidFill>
              <a:ln w="25400">
                <a:noFill/>
              </a:ln>
            </c:spPr>
          </c:dPt>
          <c:dPt>
            <c:idx val="10"/>
            <c:bubble3D val="0"/>
            <c:spPr>
              <a:solidFill>
                <a:srgbClr val="00843D"/>
              </a:solidFill>
              <a:ln w="25400">
                <a:noFill/>
              </a:ln>
            </c:spPr>
          </c:dPt>
          <c:dPt>
            <c:idx val="11"/>
            <c:bubble3D val="0"/>
            <c:spPr>
              <a:solidFill>
                <a:srgbClr val="99CEB1"/>
              </a:solidFill>
              <a:ln w="25400">
                <a:noFill/>
              </a:ln>
            </c:spPr>
          </c:dPt>
          <c:dLbls>
            <c:dLbl>
              <c:idx val="1"/>
              <c:layout>
                <c:manualLayout>
                  <c:x val="-0.14031004478400599"/>
                  <c:y val="7.6885041345107347E-3"/>
                </c:manualLayout>
              </c:layout>
              <c:showLegendKey val="0"/>
              <c:showVal val="0"/>
              <c:showCatName val="1"/>
              <c:showSerName val="0"/>
              <c:showPercent val="1"/>
              <c:showBubbleSize val="0"/>
            </c:dLbl>
            <c:dLbl>
              <c:idx val="3"/>
              <c:layout>
                <c:manualLayout>
                  <c:x val="-3.6236226969153622E-2"/>
                  <c:y val="-1.4601809549404286E-2"/>
                </c:manualLayout>
              </c:layout>
              <c:showLegendKey val="0"/>
              <c:showVal val="0"/>
              <c:showCatName val="1"/>
              <c:showSerName val="0"/>
              <c:showPercent val="1"/>
              <c:showBubbleSize val="0"/>
            </c:dLbl>
            <c:dLbl>
              <c:idx val="4"/>
              <c:layout>
                <c:manualLayout>
                  <c:x val="2.742208275945705E-2"/>
                  <c:y val="-7.1566571512610925E-3"/>
                </c:manualLayout>
              </c:layout>
              <c:showLegendKey val="0"/>
              <c:showVal val="0"/>
              <c:showCatName val="1"/>
              <c:showSerName val="0"/>
              <c:showPercent val="1"/>
              <c:showBubbleSize val="0"/>
            </c:dLbl>
            <c:dLbl>
              <c:idx val="6"/>
              <c:layout>
                <c:manualLayout>
                  <c:x val="7.2898530010481414E-3"/>
                  <c:y val="1.3883745585282093E-2"/>
                </c:manualLayout>
              </c:layout>
              <c:showLegendKey val="0"/>
              <c:showVal val="0"/>
              <c:showCatName val="1"/>
              <c:showSerName val="0"/>
              <c:showPercent val="1"/>
              <c:showBubbleSize val="0"/>
            </c:dLbl>
            <c:dLbl>
              <c:idx val="7"/>
              <c:layout>
                <c:manualLayout>
                  <c:x val="2.7060703117555852E-2"/>
                  <c:y val="8.1254792089446286E-3"/>
                </c:manualLayout>
              </c:layout>
              <c:showLegendKey val="0"/>
              <c:showVal val="0"/>
              <c:showCatName val="1"/>
              <c:showSerName val="0"/>
              <c:showPercent val="1"/>
              <c:showBubbleSize val="0"/>
            </c:dLbl>
            <c:dLbl>
              <c:idx val="8"/>
              <c:layout>
                <c:manualLayout>
                  <c:x val="1.0786708592119063E-2"/>
                  <c:y val="5.753719830957528E-2"/>
                </c:manualLayout>
              </c:layout>
              <c:showLegendKey val="0"/>
              <c:showVal val="0"/>
              <c:showCatName val="1"/>
              <c:showSerName val="0"/>
              <c:showPercent val="1"/>
              <c:showBubbleSize val="0"/>
            </c:dLbl>
            <c:dLbl>
              <c:idx val="10"/>
              <c:layout>
                <c:manualLayout>
                  <c:x val="1.1158374695737302E-2"/>
                  <c:y val="-4.4123196640194234E-2"/>
                </c:manualLayout>
              </c:layout>
              <c:showLegendKey val="0"/>
              <c:showVal val="0"/>
              <c:showCatName val="1"/>
              <c:showSerName val="0"/>
              <c:showPercent val="1"/>
              <c:showBubbleSize val="0"/>
            </c:dLbl>
            <c:dLbl>
              <c:idx val="11"/>
              <c:layout>
                <c:manualLayout>
                  <c:x val="5.6004640818412568E-2"/>
                  <c:y val="6.1804287363837673E-3"/>
                </c:manualLayout>
              </c:layout>
              <c:showLegendKey val="0"/>
              <c:showVal val="0"/>
              <c:showCatName val="1"/>
              <c:showSerName val="0"/>
              <c:showPercent val="1"/>
              <c:showBubbleSize val="0"/>
            </c:dLbl>
            <c:txPr>
              <a:bodyPr/>
              <a:lstStyle/>
              <a:p>
                <a:pPr>
                  <a:defRPr sz="700">
                    <a:solidFill>
                      <a:sysClr val="windowText" lastClr="000000"/>
                    </a:solidFill>
                    <a:latin typeface="Arial"/>
                    <a:ea typeface="Arial"/>
                    <a:cs typeface="Arial"/>
                  </a:defRPr>
                </a:pPr>
                <a:endParaRPr lang="en-US"/>
              </a:p>
            </c:txPr>
            <c:showLegendKey val="0"/>
            <c:showVal val="0"/>
            <c:showCatName val="1"/>
            <c:showSerName val="0"/>
            <c:showPercent val="1"/>
            <c:showBubbleSize val="0"/>
            <c:showLeaderLines val="0"/>
          </c:dLbls>
          <c:cat>
            <c:strRef>
              <c:f>'GDP Breakdown'!$B$5:$B$16</c:f>
              <c:strCache>
                <c:ptCount val="12"/>
                <c:pt idx="0">
                  <c:v>Wholesale &amp; Retail Trade; Repairs; Installation of Machinery and Equipment</c:v>
                </c:pt>
                <c:pt idx="1">
                  <c:v>Producers of Government Services</c:v>
                </c:pt>
                <c:pt idx="2">
                  <c:v>Transport, Storage &amp; Communication</c:v>
                </c:pt>
                <c:pt idx="3">
                  <c:v>Real Estate, Renting &amp; Business Activities</c:v>
                </c:pt>
                <c:pt idx="4">
                  <c:v>Manufacture</c:v>
                </c:pt>
                <c:pt idx="5">
                  <c:v>Finance &amp; Insurance Services  </c:v>
                </c:pt>
                <c:pt idx="6">
                  <c:v>Construction</c:v>
                </c:pt>
                <c:pt idx="7">
                  <c:v>Other Services</c:v>
                </c:pt>
                <c:pt idx="8">
                  <c:v>Agriculture, Forestry and Fishing:</c:v>
                </c:pt>
                <c:pt idx="9">
                  <c:v>Hotels &amp; Restaurants</c:v>
                </c:pt>
                <c:pt idx="10">
                  <c:v>Electricity and Water Supply   </c:v>
                </c:pt>
                <c:pt idx="11">
                  <c:v>Mining and Quarrying</c:v>
                </c:pt>
              </c:strCache>
            </c:strRef>
          </c:cat>
          <c:val>
            <c:numRef>
              <c:f>'GDP Breakdown'!$C$5:$C$16</c:f>
              <c:numCache>
                <c:formatCode>General</c:formatCode>
                <c:ptCount val="12"/>
                <c:pt idx="0">
                  <c:v>17.600000000000001</c:v>
                </c:pt>
                <c:pt idx="1">
                  <c:v>13.2</c:v>
                </c:pt>
                <c:pt idx="2">
                  <c:v>11</c:v>
                </c:pt>
                <c:pt idx="3">
                  <c:v>10.8</c:v>
                </c:pt>
                <c:pt idx="4">
                  <c:v>8.4</c:v>
                </c:pt>
                <c:pt idx="5">
                  <c:v>7.2</c:v>
                </c:pt>
                <c:pt idx="6">
                  <c:v>7.1</c:v>
                </c:pt>
                <c:pt idx="7">
                  <c:v>6.9</c:v>
                </c:pt>
                <c:pt idx="8">
                  <c:v>6.7</c:v>
                </c:pt>
                <c:pt idx="9">
                  <c:v>5.6</c:v>
                </c:pt>
                <c:pt idx="10">
                  <c:v>3.2</c:v>
                </c:pt>
                <c:pt idx="11">
                  <c:v>2.2999999999999998</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delete val="1"/>
          </c:dLbls>
          <c:cat>
            <c:strRef>
              <c:f>Sheet1!$A$2:$A$10</c:f>
              <c:strCache>
                <c:ptCount val="9"/>
                <c:pt idx="0">
                  <c:v>2005</c:v>
                </c:pt>
                <c:pt idx="1">
                  <c:v>2006</c:v>
                </c:pt>
                <c:pt idx="2">
                  <c:v>2007</c:v>
                </c:pt>
                <c:pt idx="3">
                  <c:v>2008</c:v>
                </c:pt>
                <c:pt idx="4">
                  <c:v>2009</c:v>
                </c:pt>
                <c:pt idx="5">
                  <c:v>2010</c:v>
                </c:pt>
                <c:pt idx="6">
                  <c:v>2011</c:v>
                </c:pt>
                <c:pt idx="7">
                  <c:v>2012</c:v>
                </c:pt>
                <c:pt idx="8">
                  <c:v>2013</c:v>
                </c:pt>
              </c:strCache>
            </c:strRef>
          </c:cat>
          <c:val>
            <c:numRef>
              <c:f>Sheet1!$B$2:$B$10</c:f>
              <c:numCache>
                <c:formatCode>0.00%</c:formatCode>
                <c:ptCount val="9"/>
                <c:pt idx="0">
                  <c:v>-0.10800000000000003</c:v>
                </c:pt>
                <c:pt idx="1">
                  <c:v>-0.128</c:v>
                </c:pt>
                <c:pt idx="2">
                  <c:v>-0.14700000000000005</c:v>
                </c:pt>
                <c:pt idx="3">
                  <c:v>-7.3999999999999996E-2</c:v>
                </c:pt>
                <c:pt idx="4">
                  <c:v>-9.2000000000000026E-2</c:v>
                </c:pt>
                <c:pt idx="5">
                  <c:v>-0.20200000000000001</c:v>
                </c:pt>
                <c:pt idx="6">
                  <c:v>-0.16400000000000001</c:v>
                </c:pt>
                <c:pt idx="7">
                  <c:v>-0.114</c:v>
                </c:pt>
                <c:pt idx="8">
                  <c:v>-0.111</c:v>
                </c:pt>
              </c:numCache>
            </c:numRef>
          </c:val>
        </c:ser>
        <c:dLbls>
          <c:showLegendKey val="0"/>
          <c:showVal val="1"/>
          <c:showCatName val="0"/>
          <c:showSerName val="0"/>
          <c:showPercent val="0"/>
          <c:showBubbleSize val="0"/>
        </c:dLbls>
        <c:gapWidth val="75"/>
        <c:axId val="90994944"/>
        <c:axId val="91000832"/>
      </c:barChart>
      <c:catAx>
        <c:axId val="90994944"/>
        <c:scaling>
          <c:orientation val="minMax"/>
        </c:scaling>
        <c:delete val="0"/>
        <c:axPos val="b"/>
        <c:numFmt formatCode="@" sourceLinked="1"/>
        <c:majorTickMark val="none"/>
        <c:minorTickMark val="none"/>
        <c:tickLblPos val="nextTo"/>
        <c:txPr>
          <a:bodyPr/>
          <a:lstStyle/>
          <a:p>
            <a:pPr>
              <a:defRPr sz="740">
                <a:solidFill>
                  <a:schemeClr val="bg1"/>
                </a:solidFill>
              </a:defRPr>
            </a:pPr>
            <a:endParaRPr lang="en-US"/>
          </a:p>
        </c:txPr>
        <c:crossAx val="91000832"/>
        <c:crosses val="autoZero"/>
        <c:auto val="1"/>
        <c:lblAlgn val="ctr"/>
        <c:lblOffset val="100"/>
        <c:noMultiLvlLbl val="0"/>
      </c:catAx>
      <c:valAx>
        <c:axId val="91000832"/>
        <c:scaling>
          <c:orientation val="minMax"/>
        </c:scaling>
        <c:delete val="0"/>
        <c:axPos val="l"/>
        <c:numFmt formatCode="0.0%" sourceLinked="0"/>
        <c:majorTickMark val="none"/>
        <c:minorTickMark val="none"/>
        <c:tickLblPos val="nextTo"/>
        <c:txPr>
          <a:bodyPr/>
          <a:lstStyle/>
          <a:p>
            <a:pPr>
              <a:defRPr sz="740"/>
            </a:pPr>
            <a:endParaRPr lang="en-US"/>
          </a:p>
        </c:txPr>
        <c:crossAx val="90994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2042349904281"/>
          <c:y val="0.18343501203709398"/>
          <c:w val="0.54095365245185956"/>
          <c:h val="0.704795298867674"/>
        </c:manualLayout>
      </c:layout>
      <c:pieChart>
        <c:varyColors val="1"/>
        <c:ser>
          <c:idx val="0"/>
          <c:order val="0"/>
          <c:spPr>
            <a:solidFill>
              <a:srgbClr val="002D72"/>
            </a:solidFill>
            <a:ln w="25400">
              <a:noFill/>
            </a:ln>
          </c:spPr>
          <c:dPt>
            <c:idx val="0"/>
            <c:bubble3D val="0"/>
            <c:spPr>
              <a:solidFill>
                <a:schemeClr val="accent1"/>
              </a:solidFill>
              <a:ln w="25400">
                <a:noFill/>
              </a:ln>
            </c:spPr>
          </c:dPt>
          <c:dPt>
            <c:idx val="1"/>
            <c:bubble3D val="0"/>
            <c:spPr>
              <a:solidFill>
                <a:schemeClr val="accent5"/>
              </a:solidFill>
              <a:ln w="25400">
                <a:noFill/>
              </a:ln>
            </c:spPr>
          </c:dPt>
          <c:dPt>
            <c:idx val="2"/>
            <c:bubble3D val="0"/>
            <c:spPr>
              <a:solidFill>
                <a:schemeClr val="accent2"/>
              </a:solidFill>
              <a:ln w="25400">
                <a:noFill/>
              </a:ln>
            </c:spPr>
          </c:dPt>
          <c:dPt>
            <c:idx val="3"/>
            <c:bubble3D val="0"/>
            <c:spPr>
              <a:solidFill>
                <a:schemeClr val="accent4"/>
              </a:solidFill>
              <a:ln w="25400">
                <a:noFill/>
              </a:ln>
            </c:spPr>
          </c:dPt>
          <c:dPt>
            <c:idx val="4"/>
            <c:bubble3D val="0"/>
            <c:spPr>
              <a:solidFill>
                <a:schemeClr val="accent3"/>
              </a:solidFill>
              <a:ln w="25400">
                <a:noFill/>
              </a:ln>
            </c:spPr>
          </c:dPt>
          <c:dPt>
            <c:idx val="5"/>
            <c:bubble3D val="0"/>
            <c:spPr>
              <a:solidFill>
                <a:schemeClr val="accent2">
                  <a:lumMod val="40000"/>
                  <a:lumOff val="60000"/>
                </a:schemeClr>
              </a:solidFill>
              <a:ln w="25400">
                <a:noFill/>
              </a:ln>
            </c:spPr>
          </c:dPt>
          <c:dLbls>
            <c:dLbl>
              <c:idx val="0"/>
              <c:layout>
                <c:manualLayout>
                  <c:x val="-2.9800962379702553E-3"/>
                  <c:y val="-8.6224105082806663E-3"/>
                </c:manualLayout>
              </c:layout>
              <c:showLegendKey val="0"/>
              <c:showVal val="0"/>
              <c:showCatName val="1"/>
              <c:showSerName val="0"/>
              <c:showPercent val="1"/>
              <c:showBubbleSize val="0"/>
            </c:dLbl>
            <c:dLbl>
              <c:idx val="1"/>
              <c:layout>
                <c:manualLayout>
                  <c:x val="3.8175495699176214E-2"/>
                  <c:y val="-7.2663417744644378E-3"/>
                </c:manualLayout>
              </c:layout>
              <c:showLegendKey val="0"/>
              <c:showVal val="0"/>
              <c:showCatName val="1"/>
              <c:showSerName val="0"/>
              <c:showPercent val="1"/>
              <c:showBubbleSize val="0"/>
            </c:dLbl>
            <c:dLbl>
              <c:idx val="2"/>
              <c:layout>
                <c:manualLayout>
                  <c:x val="6.1393934669057492E-3"/>
                  <c:y val="2.4744286700792337E-3"/>
                </c:manualLayout>
              </c:layout>
              <c:showLegendKey val="0"/>
              <c:showVal val="0"/>
              <c:showCatName val="1"/>
              <c:showSerName val="0"/>
              <c:showPercent val="1"/>
              <c:showBubbleSize val="0"/>
            </c:dLbl>
            <c:dLbl>
              <c:idx val="3"/>
              <c:layout>
                <c:manualLayout>
                  <c:x val="8.4557422277660946E-3"/>
                  <c:y val="1.6751769237660179E-2"/>
                </c:manualLayout>
              </c:layout>
              <c:showLegendKey val="0"/>
              <c:showVal val="0"/>
              <c:showCatName val="1"/>
              <c:showSerName val="0"/>
              <c:showPercent val="1"/>
              <c:showBubbleSize val="0"/>
            </c:dLbl>
            <c:dLbl>
              <c:idx val="5"/>
              <c:layout>
                <c:manualLayout>
                  <c:x val="8.4834344654937985E-2"/>
                  <c:y val="3.125482735781383E-3"/>
                </c:manualLayout>
              </c:layout>
              <c:showLegendKey val="0"/>
              <c:showVal val="0"/>
              <c:showCatName val="1"/>
              <c:showSerName val="0"/>
              <c:showPercent val="1"/>
              <c:showBubbleSize val="0"/>
            </c:dLbl>
            <c:dLbl>
              <c:idx val="8"/>
              <c:layout>
                <c:manualLayout>
                  <c:x val="1.0786708592119063E-2"/>
                  <c:y val="5.753719830957528E-2"/>
                </c:manualLayout>
              </c:layout>
              <c:showLegendKey val="0"/>
              <c:showVal val="0"/>
              <c:showCatName val="1"/>
              <c:showSerName val="0"/>
              <c:showPercent val="1"/>
              <c:showBubbleSize val="0"/>
            </c:dLbl>
            <c:dLbl>
              <c:idx val="10"/>
              <c:layout>
                <c:manualLayout>
                  <c:x val="1.1158374695737302E-2"/>
                  <c:y val="-4.4123196640194234E-2"/>
                </c:manualLayout>
              </c:layout>
              <c:showLegendKey val="0"/>
              <c:showVal val="0"/>
              <c:showCatName val="1"/>
              <c:showSerName val="0"/>
              <c:showPercent val="1"/>
              <c:showBubbleSize val="0"/>
            </c:dLbl>
            <c:dLbl>
              <c:idx val="11"/>
              <c:layout>
                <c:manualLayout>
                  <c:x val="5.6004640818412568E-2"/>
                  <c:y val="6.1804287363837673E-3"/>
                </c:manualLayout>
              </c:layout>
              <c:showLegendKey val="0"/>
              <c:showVal val="0"/>
              <c:showCatName val="1"/>
              <c:showSerName val="0"/>
              <c:showPercent val="1"/>
              <c:showBubbleSize val="0"/>
            </c:dLbl>
            <c:showLegendKey val="0"/>
            <c:showVal val="0"/>
            <c:showCatName val="1"/>
            <c:showSerName val="0"/>
            <c:showPercent val="1"/>
            <c:showBubbleSize val="0"/>
            <c:showLeaderLines val="0"/>
          </c:dLbls>
          <c:cat>
            <c:strRef>
              <c:f>'GDP Breakdown'!$B$21:$B$26</c:f>
              <c:strCache>
                <c:ptCount val="6"/>
                <c:pt idx="0">
                  <c:v>USA</c:v>
                </c:pt>
                <c:pt idx="1">
                  <c:v>European Union</c:v>
                </c:pt>
                <c:pt idx="2">
                  <c:v>Canada</c:v>
                </c:pt>
                <c:pt idx="3">
                  <c:v>CARICOM</c:v>
                </c:pt>
                <c:pt idx="4">
                  <c:v>Japan</c:v>
                </c:pt>
                <c:pt idx="5">
                  <c:v>Other Countries</c:v>
                </c:pt>
              </c:strCache>
            </c:strRef>
          </c:cat>
          <c:val>
            <c:numRef>
              <c:f>'GDP Breakdown'!$C$21:$C$26</c:f>
              <c:numCache>
                <c:formatCode>General</c:formatCode>
                <c:ptCount val="6"/>
                <c:pt idx="0">
                  <c:v>49.2</c:v>
                </c:pt>
                <c:pt idx="1">
                  <c:v>18.3</c:v>
                </c:pt>
                <c:pt idx="2">
                  <c:v>14.2</c:v>
                </c:pt>
                <c:pt idx="3">
                  <c:v>4.3</c:v>
                </c:pt>
                <c:pt idx="4">
                  <c:v>0.8</c:v>
                </c:pt>
                <c:pt idx="5">
                  <c:v>13.1</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2042349904281"/>
          <c:y val="0.18343501203709398"/>
          <c:w val="0.50657521460807542"/>
          <c:h val="0.5989943025414507"/>
        </c:manualLayout>
      </c:layout>
      <c:pieChart>
        <c:varyColors val="1"/>
        <c:ser>
          <c:idx val="0"/>
          <c:order val="0"/>
          <c:spPr>
            <a:solidFill>
              <a:srgbClr val="002D72"/>
            </a:solidFill>
            <a:ln w="25400">
              <a:noFill/>
            </a:ln>
          </c:spPr>
          <c:dPt>
            <c:idx val="0"/>
            <c:bubble3D val="0"/>
            <c:spPr>
              <a:solidFill>
                <a:schemeClr val="accent1"/>
              </a:solidFill>
              <a:ln w="25400">
                <a:noFill/>
              </a:ln>
            </c:spPr>
          </c:dPt>
          <c:dPt>
            <c:idx val="1"/>
            <c:bubble3D val="0"/>
            <c:spPr>
              <a:solidFill>
                <a:schemeClr val="accent5"/>
              </a:solidFill>
              <a:ln w="25400">
                <a:noFill/>
              </a:ln>
            </c:spPr>
          </c:dPt>
          <c:dPt>
            <c:idx val="2"/>
            <c:bubble3D val="0"/>
            <c:spPr>
              <a:solidFill>
                <a:schemeClr val="accent2"/>
              </a:solidFill>
              <a:ln w="25400">
                <a:noFill/>
              </a:ln>
            </c:spPr>
          </c:dPt>
          <c:dPt>
            <c:idx val="3"/>
            <c:bubble3D val="0"/>
            <c:spPr>
              <a:solidFill>
                <a:schemeClr val="accent4"/>
              </a:solidFill>
              <a:ln w="25400">
                <a:noFill/>
              </a:ln>
            </c:spPr>
          </c:dPt>
          <c:dPt>
            <c:idx val="4"/>
            <c:bubble3D val="0"/>
            <c:spPr>
              <a:solidFill>
                <a:schemeClr val="accent3"/>
              </a:solidFill>
              <a:ln w="25400">
                <a:noFill/>
              </a:ln>
            </c:spPr>
          </c:dPt>
          <c:dPt>
            <c:idx val="5"/>
            <c:bubble3D val="0"/>
            <c:spPr>
              <a:solidFill>
                <a:schemeClr val="accent5">
                  <a:lumMod val="75000"/>
                </a:schemeClr>
              </a:solidFill>
              <a:ln w="25400">
                <a:noFill/>
              </a:ln>
            </c:spPr>
          </c:dPt>
          <c:dPt>
            <c:idx val="6"/>
            <c:bubble3D val="0"/>
            <c:spPr>
              <a:solidFill>
                <a:schemeClr val="accent2">
                  <a:lumMod val="40000"/>
                  <a:lumOff val="60000"/>
                </a:schemeClr>
              </a:solidFill>
              <a:ln w="25400">
                <a:noFill/>
              </a:ln>
            </c:spPr>
          </c:dPt>
          <c:dPt>
            <c:idx val="7"/>
            <c:bubble3D val="0"/>
            <c:spPr>
              <a:solidFill>
                <a:schemeClr val="accent4">
                  <a:lumMod val="50000"/>
                </a:schemeClr>
              </a:solidFill>
              <a:ln w="25400">
                <a:noFill/>
              </a:ln>
            </c:spPr>
          </c:dPt>
          <c:dPt>
            <c:idx val="8"/>
            <c:bubble3D val="0"/>
            <c:spPr>
              <a:solidFill>
                <a:srgbClr val="C99700"/>
              </a:solidFill>
              <a:ln w="25400">
                <a:noFill/>
              </a:ln>
            </c:spPr>
          </c:dPt>
          <c:dPt>
            <c:idx val="9"/>
            <c:bubble3D val="0"/>
            <c:spPr>
              <a:solidFill>
                <a:srgbClr val="E9D599"/>
              </a:solidFill>
              <a:ln w="25400">
                <a:noFill/>
              </a:ln>
            </c:spPr>
          </c:dPt>
          <c:dLbls>
            <c:dLbl>
              <c:idx val="0"/>
              <c:layout>
                <c:manualLayout>
                  <c:x val="1.2459747451123057E-2"/>
                  <c:y val="5.4291772383598516E-2"/>
                </c:manualLayout>
              </c:layout>
              <c:showLegendKey val="0"/>
              <c:showVal val="0"/>
              <c:showCatName val="1"/>
              <c:showSerName val="0"/>
              <c:showPercent val="1"/>
              <c:showBubbleSize val="0"/>
            </c:dLbl>
            <c:dLbl>
              <c:idx val="1"/>
              <c:layout>
                <c:manualLayout>
                  <c:x val="-7.9803994178945532E-3"/>
                  <c:y val="0"/>
                </c:manualLayout>
              </c:layout>
              <c:showLegendKey val="0"/>
              <c:showVal val="0"/>
              <c:showCatName val="1"/>
              <c:showSerName val="0"/>
              <c:showPercent val="1"/>
              <c:showBubbleSize val="0"/>
            </c:dLbl>
            <c:dLbl>
              <c:idx val="2"/>
              <c:layout>
                <c:manualLayout>
                  <c:x val="1.042072711208129E-2"/>
                  <c:y val="2.7014915818449552E-4"/>
                </c:manualLayout>
              </c:layout>
              <c:showLegendKey val="0"/>
              <c:showVal val="0"/>
              <c:showCatName val="1"/>
              <c:showSerName val="0"/>
              <c:showPercent val="1"/>
              <c:showBubbleSize val="0"/>
            </c:dLbl>
            <c:dLbl>
              <c:idx val="3"/>
              <c:layout>
                <c:manualLayout>
                  <c:x val="1.8769273580901396E-2"/>
                  <c:y val="2.4881889763779547E-2"/>
                </c:manualLayout>
              </c:layout>
              <c:showLegendKey val="0"/>
              <c:showVal val="0"/>
              <c:showCatName val="1"/>
              <c:showSerName val="0"/>
              <c:showPercent val="1"/>
              <c:showBubbleSize val="0"/>
            </c:dLbl>
            <c:dLbl>
              <c:idx val="5"/>
              <c:layout>
                <c:manualLayout>
                  <c:x val="5.3893750595532003E-2"/>
                  <c:y val="1.1895525254465137E-2"/>
                </c:manualLayout>
              </c:layout>
              <c:showLegendKey val="0"/>
              <c:showVal val="0"/>
              <c:showCatName val="1"/>
              <c:showSerName val="0"/>
              <c:showPercent val="1"/>
              <c:showBubbleSize val="0"/>
            </c:dLbl>
            <c:dLbl>
              <c:idx val="6"/>
              <c:layout>
                <c:manualLayout>
                  <c:x val="-2.8556571208301927E-2"/>
                  <c:y val="-4.2242814160425073E-2"/>
                </c:manualLayout>
              </c:layout>
              <c:showLegendKey val="0"/>
              <c:showVal val="0"/>
              <c:showCatName val="1"/>
              <c:showSerName val="0"/>
              <c:showPercent val="1"/>
              <c:showBubbleSize val="0"/>
            </c:dLbl>
            <c:dLbl>
              <c:idx val="7"/>
              <c:layout>
                <c:manualLayout>
                  <c:x val="4.2608690002858565E-2"/>
                  <c:y val="-8.4541002496639206E-2"/>
                </c:manualLayout>
              </c:layout>
              <c:showLegendKey val="0"/>
              <c:showVal val="0"/>
              <c:showCatName val="1"/>
              <c:showSerName val="0"/>
              <c:showPercent val="1"/>
              <c:showBubbleSize val="0"/>
            </c:dLbl>
            <c:dLbl>
              <c:idx val="8"/>
              <c:layout>
                <c:manualLayout>
                  <c:x val="0.13798692861412126"/>
                  <c:y val="-7.9093848025094421E-2"/>
                </c:manualLayout>
              </c:layout>
              <c:tx>
                <c:rich>
                  <a:bodyPr/>
                  <a:lstStyle/>
                  <a:p>
                    <a:r>
                      <a:rPr lang="en-US" dirty="0" smtClean="0"/>
                      <a:t>Apparel</a:t>
                    </a:r>
                    <a:r>
                      <a:rPr lang="en-US" dirty="0"/>
                      <a:t>
</a:t>
                    </a:r>
                    <a:r>
                      <a:rPr lang="en-US" dirty="0" smtClean="0"/>
                      <a:t>0.09%</a:t>
                    </a:r>
                    <a:endParaRPr lang="en-US" dirty="0"/>
                  </a:p>
                </c:rich>
              </c:tx>
              <c:showLegendKey val="0"/>
              <c:showVal val="0"/>
              <c:showCatName val="1"/>
              <c:showSerName val="0"/>
              <c:showPercent val="1"/>
              <c:showBubbleSize val="0"/>
            </c:dLbl>
            <c:dLbl>
              <c:idx val="9"/>
              <c:layout>
                <c:manualLayout>
                  <c:x val="0.22115946830903563"/>
                  <c:y val="-9.4462582421099839E-3"/>
                </c:manualLayout>
              </c:layout>
              <c:showLegendKey val="0"/>
              <c:showVal val="0"/>
              <c:showCatName val="1"/>
              <c:showSerName val="0"/>
              <c:showPercent val="1"/>
              <c:showBubbleSize val="0"/>
            </c:dLbl>
            <c:dLbl>
              <c:idx val="10"/>
              <c:layout>
                <c:manualLayout>
                  <c:x val="1.1158374695737302E-2"/>
                  <c:y val="-4.4123196640194234E-2"/>
                </c:manualLayout>
              </c:layout>
              <c:showLegendKey val="0"/>
              <c:showVal val="0"/>
              <c:showCatName val="1"/>
              <c:showSerName val="0"/>
              <c:showPercent val="1"/>
              <c:showBubbleSize val="0"/>
            </c:dLbl>
            <c:dLbl>
              <c:idx val="11"/>
              <c:layout>
                <c:manualLayout>
                  <c:x val="5.6004640818412568E-2"/>
                  <c:y val="6.1804287363837673E-3"/>
                </c:manualLayout>
              </c:layout>
              <c:showLegendKey val="0"/>
              <c:showVal val="0"/>
              <c:showCatName val="1"/>
              <c:showSerName val="0"/>
              <c:showPercent val="1"/>
              <c:showBubbleSize val="0"/>
            </c:dLbl>
            <c:txPr>
              <a:bodyPr/>
              <a:lstStyle/>
              <a:p>
                <a:pPr>
                  <a:defRPr sz="700">
                    <a:solidFill>
                      <a:sysClr val="windowText" lastClr="000000"/>
                    </a:solidFill>
                    <a:latin typeface="Arial"/>
                    <a:ea typeface="Arial"/>
                    <a:cs typeface="Arial"/>
                  </a:defRPr>
                </a:pPr>
                <a:endParaRPr lang="en-US"/>
              </a:p>
            </c:txPr>
            <c:showLegendKey val="0"/>
            <c:showVal val="0"/>
            <c:showCatName val="1"/>
            <c:showSerName val="0"/>
            <c:showPercent val="1"/>
            <c:showBubbleSize val="0"/>
            <c:showLeaderLines val="0"/>
          </c:dLbls>
          <c:cat>
            <c:strRef>
              <c:f>'GDP Breakdown'!$B$32:$B$41</c:f>
              <c:strCache>
                <c:ptCount val="10"/>
                <c:pt idx="0">
                  <c:v>Mining &amp; Quarring</c:v>
                </c:pt>
                <c:pt idx="1">
                  <c:v>Minerals, Fuels and Related Products</c:v>
                </c:pt>
                <c:pt idx="2">
                  <c:v>Food &amp; Beverage</c:v>
                </c:pt>
                <c:pt idx="3">
                  <c:v>Manufacturing</c:v>
                </c:pt>
                <c:pt idx="4">
                  <c:v>Ethanol</c:v>
                </c:pt>
                <c:pt idx="5">
                  <c:v>Re-Exports</c:v>
                </c:pt>
                <c:pt idx="6">
                  <c:v>Inedible Materials</c:v>
                </c:pt>
                <c:pt idx="7">
                  <c:v>Agriculture</c:v>
                </c:pt>
                <c:pt idx="8">
                  <c:v>Apparel</c:v>
                </c:pt>
                <c:pt idx="9">
                  <c:v>Other Exports</c:v>
                </c:pt>
              </c:strCache>
            </c:strRef>
          </c:cat>
          <c:val>
            <c:numRef>
              <c:f>'GDP Breakdown'!$C$32:$C$41</c:f>
              <c:numCache>
                <c:formatCode>General</c:formatCode>
                <c:ptCount val="10"/>
                <c:pt idx="0">
                  <c:v>41.78</c:v>
                </c:pt>
                <c:pt idx="1">
                  <c:v>22.51</c:v>
                </c:pt>
                <c:pt idx="2">
                  <c:v>12.03</c:v>
                </c:pt>
                <c:pt idx="3">
                  <c:v>6.7700000000000014</c:v>
                </c:pt>
                <c:pt idx="4">
                  <c:v>5.6899999999999995</c:v>
                </c:pt>
                <c:pt idx="5">
                  <c:v>5.1899999999999995</c:v>
                </c:pt>
                <c:pt idx="6">
                  <c:v>2.15</c:v>
                </c:pt>
                <c:pt idx="7">
                  <c:v>1.42</c:v>
                </c:pt>
                <c:pt idx="8">
                  <c:v>9.0000000000000024E-2</c:v>
                </c:pt>
                <c:pt idx="9">
                  <c:v>2.319999999999999</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04761904761924E-2"/>
          <c:y val="0.15453480589022769"/>
          <c:w val="0.74269841269841352"/>
          <c:h val="0.78296519410977261"/>
        </c:manualLayout>
      </c:layout>
      <c:pieChart>
        <c:varyColors val="1"/>
        <c:ser>
          <c:idx val="0"/>
          <c:order val="0"/>
          <c:spPr>
            <a:solidFill>
              <a:srgbClr val="002D72"/>
            </a:solidFill>
            <a:ln w="25400">
              <a:noFill/>
            </a:ln>
          </c:spPr>
          <c:dPt>
            <c:idx val="0"/>
            <c:bubble3D val="0"/>
            <c:spPr>
              <a:solidFill>
                <a:schemeClr val="accent2"/>
              </a:solidFill>
              <a:ln w="25400">
                <a:noFill/>
              </a:ln>
            </c:spPr>
          </c:dPt>
          <c:dPt>
            <c:idx val="1"/>
            <c:bubble3D val="0"/>
            <c:spPr>
              <a:solidFill>
                <a:schemeClr val="accent6">
                  <a:lumMod val="75000"/>
                </a:schemeClr>
              </a:solidFill>
              <a:ln w="25400">
                <a:noFill/>
              </a:ln>
            </c:spPr>
          </c:dPt>
          <c:dPt>
            <c:idx val="2"/>
            <c:bubble3D val="0"/>
            <c:spPr>
              <a:solidFill>
                <a:schemeClr val="accent1"/>
              </a:solidFill>
              <a:ln w="25400">
                <a:noFill/>
              </a:ln>
            </c:spPr>
          </c:dPt>
          <c:dPt>
            <c:idx val="3"/>
            <c:bubble3D val="0"/>
            <c:spPr>
              <a:solidFill>
                <a:schemeClr val="accent5"/>
              </a:solidFill>
              <a:ln w="25400">
                <a:noFill/>
              </a:ln>
            </c:spPr>
          </c:dPt>
          <c:dLbls>
            <c:dLbl>
              <c:idx val="0"/>
              <c:layout>
                <c:manualLayout>
                  <c:x val="-2.7859330083739562E-2"/>
                  <c:y val="5.2292503346720249E-3"/>
                </c:manualLayout>
              </c:layout>
              <c:spPr/>
              <c:txPr>
                <a:bodyPr/>
                <a:lstStyle/>
                <a:p>
                  <a:pPr>
                    <a:defRPr sz="800">
                      <a:solidFill>
                        <a:schemeClr val="tx1"/>
                      </a:solidFill>
                      <a:latin typeface="Arial"/>
                      <a:ea typeface="Arial"/>
                      <a:cs typeface="Arial"/>
                    </a:defRPr>
                  </a:pPr>
                  <a:endParaRPr lang="en-US"/>
                </a:p>
              </c:txPr>
              <c:showLegendKey val="0"/>
              <c:showVal val="0"/>
              <c:showCatName val="1"/>
              <c:showSerName val="0"/>
              <c:showPercent val="1"/>
              <c:showBubbleSize val="0"/>
            </c:dLbl>
            <c:dLbl>
              <c:idx val="3"/>
              <c:layout>
                <c:manualLayout>
                  <c:x val="0.1744246031746032"/>
                  <c:y val="-1.6398599647935583E-2"/>
                </c:manualLayout>
              </c:layout>
              <c:spPr/>
              <c:txPr>
                <a:bodyPr/>
                <a:lstStyle/>
                <a:p>
                  <a:pPr>
                    <a:defRPr sz="800">
                      <a:solidFill>
                        <a:schemeClr val="tx1"/>
                      </a:solidFill>
                      <a:latin typeface="Arial"/>
                      <a:ea typeface="Arial"/>
                      <a:cs typeface="Arial"/>
                    </a:defRPr>
                  </a:pPr>
                  <a:endParaRPr lang="en-US"/>
                </a:p>
              </c:txPr>
              <c:showLegendKey val="0"/>
              <c:showVal val="0"/>
              <c:showCatName val="1"/>
              <c:showSerName val="0"/>
              <c:showPercent val="1"/>
              <c:showBubbleSize val="0"/>
            </c:dLbl>
            <c:txPr>
              <a:bodyPr/>
              <a:lstStyle/>
              <a:p>
                <a:pPr>
                  <a:defRPr sz="800">
                    <a:solidFill>
                      <a:srgbClr val="FFFFFF"/>
                    </a:solidFill>
                    <a:latin typeface="Arial"/>
                    <a:ea typeface="Arial"/>
                    <a:cs typeface="Arial"/>
                  </a:defRPr>
                </a:pPr>
                <a:endParaRPr lang="en-US"/>
              </a:p>
            </c:txPr>
            <c:showLegendKey val="0"/>
            <c:showVal val="0"/>
            <c:showCatName val="1"/>
            <c:showSerName val="0"/>
            <c:showPercent val="1"/>
            <c:showBubbleSize val="0"/>
            <c:showLeaderLines val="0"/>
          </c:dLbls>
          <c:cat>
            <c:strRef>
              <c:f>'Debt Analysis'!$A$5:$A$8</c:f>
              <c:strCache>
                <c:ptCount val="4"/>
                <c:pt idx="0">
                  <c:v>Other External Debt</c:v>
                </c:pt>
                <c:pt idx="1">
                  <c:v>Multilateral</c:v>
                </c:pt>
                <c:pt idx="2">
                  <c:v>Global Bonds</c:v>
                </c:pt>
                <c:pt idx="3">
                  <c:v>Domestic Debt</c:v>
                </c:pt>
              </c:strCache>
            </c:strRef>
          </c:cat>
          <c:val>
            <c:numRef>
              <c:f>'Debt Analysis'!$B$5:$B$8</c:f>
              <c:numCache>
                <c:formatCode>General</c:formatCode>
                <c:ptCount val="4"/>
                <c:pt idx="0">
                  <c:v>7.1</c:v>
                </c:pt>
                <c:pt idx="1">
                  <c:v>19.899999999999999</c:v>
                </c:pt>
                <c:pt idx="2">
                  <c:v>20.399999999999999</c:v>
                </c:pt>
                <c:pt idx="3">
                  <c:v>52.6</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a:ln w="25400">
              <a:noFill/>
            </a:ln>
          </c:spPr>
          <c:dPt>
            <c:idx val="1"/>
            <c:bubble3D val="0"/>
            <c:spPr>
              <a:solidFill>
                <a:schemeClr val="accent5"/>
              </a:solidFill>
              <a:ln w="25400">
                <a:noFill/>
              </a:ln>
            </c:spPr>
          </c:dPt>
          <c:dLbls>
            <c:dLbl>
              <c:idx val="0"/>
              <c:layout>
                <c:manualLayout>
                  <c:x val="-0.24798618922634677"/>
                  <c:y val="-0.12352757486639472"/>
                </c:manualLayout>
              </c:layout>
              <c:showLegendKey val="0"/>
              <c:showVal val="0"/>
              <c:showCatName val="1"/>
              <c:showSerName val="0"/>
              <c:showPercent val="1"/>
              <c:showBubbleSize val="0"/>
            </c:dLbl>
            <c:dLbl>
              <c:idx val="1"/>
              <c:layout>
                <c:manualLayout>
                  <c:x val="0.24669181977252844"/>
                  <c:y val="0.11675837207096101"/>
                </c:manualLayout>
              </c:layout>
              <c:spPr/>
              <c:txPr>
                <a:bodyPr/>
                <a:lstStyle/>
                <a:p>
                  <a:pPr>
                    <a:defRPr sz="800">
                      <a:solidFill>
                        <a:schemeClr val="tx1"/>
                      </a:solidFill>
                      <a:latin typeface="Arial"/>
                      <a:ea typeface="Arial"/>
                      <a:cs typeface="Arial"/>
                    </a:defRPr>
                  </a:pPr>
                  <a:endParaRPr lang="en-US"/>
                </a:p>
              </c:txPr>
              <c:showLegendKey val="0"/>
              <c:showVal val="0"/>
              <c:showCatName val="1"/>
              <c:showSerName val="0"/>
              <c:showPercent val="1"/>
              <c:showBubbleSize val="0"/>
            </c:dLbl>
            <c:txPr>
              <a:bodyPr/>
              <a:lstStyle/>
              <a:p>
                <a:pPr>
                  <a:defRPr sz="800">
                    <a:solidFill>
                      <a:srgbClr val="FFFFFF"/>
                    </a:solidFill>
                    <a:latin typeface="Arial"/>
                    <a:ea typeface="Arial"/>
                    <a:cs typeface="Arial"/>
                  </a:defRPr>
                </a:pPr>
                <a:endParaRPr lang="en-US"/>
              </a:p>
            </c:txPr>
            <c:showLegendKey val="0"/>
            <c:showVal val="0"/>
            <c:showCatName val="1"/>
            <c:showSerName val="0"/>
            <c:showPercent val="1"/>
            <c:showBubbleSize val="0"/>
            <c:showLeaderLines val="0"/>
          </c:dLbls>
          <c:cat>
            <c:strRef>
              <c:f>'Debt Analysis'!$A$22:$A$23</c:f>
              <c:strCache>
                <c:ptCount val="2"/>
                <c:pt idx="0">
                  <c:v>Fixed-rate</c:v>
                </c:pt>
                <c:pt idx="1">
                  <c:v>Variable-rate</c:v>
                </c:pt>
              </c:strCache>
            </c:strRef>
          </c:cat>
          <c:val>
            <c:numRef>
              <c:f>'Debt Analysis'!$B$22:$B$23</c:f>
              <c:numCache>
                <c:formatCode>General</c:formatCode>
                <c:ptCount val="2"/>
                <c:pt idx="0">
                  <c:v>65.5</c:v>
                </c:pt>
                <c:pt idx="1">
                  <c:v>34.5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7477578816161"/>
          <c:y val="9.8359612138947228E-2"/>
          <c:w val="0.49268050953090342"/>
          <c:h val="0.62398167221762335"/>
        </c:manualLayout>
      </c:layout>
      <c:pieChart>
        <c:varyColors val="1"/>
        <c:ser>
          <c:idx val="0"/>
          <c:order val="0"/>
          <c:spPr>
            <a:solidFill>
              <a:srgbClr val="002D72"/>
            </a:solidFill>
            <a:ln w="25400">
              <a:noFill/>
            </a:ln>
          </c:spPr>
          <c:dPt>
            <c:idx val="0"/>
            <c:bubble3D val="0"/>
            <c:spPr>
              <a:solidFill>
                <a:schemeClr val="tx2">
                  <a:lumMod val="50000"/>
                </a:schemeClr>
              </a:solidFill>
              <a:ln w="25400">
                <a:noFill/>
              </a:ln>
            </c:spPr>
          </c:dPt>
          <c:dPt>
            <c:idx val="1"/>
            <c:bubble3D val="0"/>
            <c:spPr>
              <a:solidFill>
                <a:srgbClr val="99ABC7"/>
              </a:solidFill>
              <a:ln w="25400">
                <a:noFill/>
              </a:ln>
            </c:spPr>
          </c:dPt>
          <c:dPt>
            <c:idx val="2"/>
            <c:bubble3D val="0"/>
            <c:spPr>
              <a:solidFill>
                <a:schemeClr val="accent1">
                  <a:lumMod val="25000"/>
                  <a:lumOff val="75000"/>
                </a:schemeClr>
              </a:solidFill>
              <a:ln w="25400">
                <a:noFill/>
              </a:ln>
            </c:spPr>
          </c:dPt>
          <c:dPt>
            <c:idx val="3"/>
            <c:bubble3D val="0"/>
            <c:spPr>
              <a:solidFill>
                <a:schemeClr val="accent1"/>
              </a:solidFill>
              <a:ln w="25400">
                <a:noFill/>
              </a:ln>
            </c:spPr>
          </c:dPt>
          <c:dPt>
            <c:idx val="4"/>
            <c:bubble3D val="0"/>
            <c:spPr>
              <a:solidFill>
                <a:schemeClr val="accent5"/>
              </a:solidFill>
              <a:ln w="25400">
                <a:noFill/>
              </a:ln>
            </c:spPr>
          </c:dPt>
          <c:dPt>
            <c:idx val="5"/>
            <c:bubble3D val="0"/>
            <c:spPr>
              <a:solidFill>
                <a:schemeClr val="accent2"/>
              </a:solidFill>
              <a:ln w="25400">
                <a:noFill/>
              </a:ln>
            </c:spPr>
          </c:dPt>
          <c:dPt>
            <c:idx val="6"/>
            <c:bubble3D val="0"/>
            <c:spPr>
              <a:solidFill>
                <a:schemeClr val="accent4">
                  <a:lumMod val="75000"/>
                </a:schemeClr>
              </a:solidFill>
              <a:ln w="25400">
                <a:noFill/>
              </a:ln>
            </c:spPr>
          </c:dPt>
          <c:dPt>
            <c:idx val="7"/>
            <c:bubble3D val="0"/>
            <c:spPr>
              <a:solidFill>
                <a:schemeClr val="accent5">
                  <a:lumMod val="60000"/>
                  <a:lumOff val="40000"/>
                </a:schemeClr>
              </a:solidFill>
              <a:ln w="25400">
                <a:noFill/>
              </a:ln>
            </c:spPr>
          </c:dPt>
          <c:dPt>
            <c:idx val="8"/>
            <c:bubble3D val="0"/>
            <c:spPr>
              <a:solidFill>
                <a:schemeClr val="accent3">
                  <a:lumMod val="60000"/>
                  <a:lumOff val="40000"/>
                </a:schemeClr>
              </a:solidFill>
              <a:ln w="25400">
                <a:noFill/>
              </a:ln>
            </c:spPr>
          </c:dPt>
          <c:dPt>
            <c:idx val="9"/>
            <c:bubble3D val="0"/>
            <c:spPr>
              <a:solidFill>
                <a:schemeClr val="accent1">
                  <a:lumMod val="50000"/>
                  <a:lumOff val="50000"/>
                </a:schemeClr>
              </a:solidFill>
              <a:ln w="25400">
                <a:noFill/>
              </a:ln>
            </c:spPr>
          </c:dPt>
          <c:dPt>
            <c:idx val="10"/>
            <c:bubble3D val="0"/>
            <c:spPr>
              <a:solidFill>
                <a:schemeClr val="accent4">
                  <a:lumMod val="25000"/>
                </a:schemeClr>
              </a:solidFill>
              <a:ln w="25400">
                <a:noFill/>
              </a:ln>
            </c:spPr>
          </c:dPt>
          <c:dLbls>
            <c:dLbl>
              <c:idx val="0"/>
              <c:layout>
                <c:manualLayout>
                  <c:x val="-0.12227971503562053"/>
                  <c:y val="0.11492417970981014"/>
                </c:manualLayout>
              </c:layout>
              <c:spPr/>
              <c:txPr>
                <a:bodyPr/>
                <a:lstStyle/>
                <a:p>
                  <a:pPr>
                    <a:defRPr sz="800">
                      <a:solidFill>
                        <a:schemeClr val="bg1"/>
                      </a:solidFill>
                      <a:latin typeface="Arial"/>
                      <a:ea typeface="Arial"/>
                      <a:cs typeface="Arial"/>
                    </a:defRPr>
                  </a:pPr>
                  <a:endParaRPr lang="en-US"/>
                </a:p>
              </c:txPr>
              <c:showLegendKey val="0"/>
              <c:showVal val="0"/>
              <c:showCatName val="1"/>
              <c:showSerName val="0"/>
              <c:showPercent val="1"/>
              <c:showBubbleSize val="0"/>
            </c:dLbl>
            <c:dLbl>
              <c:idx val="1"/>
              <c:layout>
                <c:manualLayout>
                  <c:x val="-3.5463067116610437E-2"/>
                  <c:y val="3.5291505432236615E-2"/>
                </c:manualLayout>
              </c:layout>
              <c:showLegendKey val="0"/>
              <c:showVal val="0"/>
              <c:showCatName val="1"/>
              <c:showSerName val="0"/>
              <c:showPercent val="1"/>
              <c:showBubbleSize val="0"/>
            </c:dLbl>
            <c:dLbl>
              <c:idx val="2"/>
              <c:layout>
                <c:manualLayout>
                  <c:x val="-0.13267240243618197"/>
                  <c:y val="6.2859929794839231E-2"/>
                </c:manualLayout>
              </c:layout>
              <c:showLegendKey val="0"/>
              <c:showVal val="0"/>
              <c:showCatName val="1"/>
              <c:showSerName val="0"/>
              <c:showPercent val="1"/>
              <c:showBubbleSize val="0"/>
            </c:dLbl>
            <c:dLbl>
              <c:idx val="3"/>
              <c:layout>
                <c:manualLayout>
                  <c:x val="-0.16993230575907747"/>
                  <c:y val="-0.12184869311873914"/>
                </c:manualLayout>
              </c:layout>
              <c:spPr/>
              <c:txPr>
                <a:bodyPr/>
                <a:lstStyle/>
                <a:p>
                  <a:pPr>
                    <a:defRPr sz="800">
                      <a:solidFill>
                        <a:schemeClr val="bg1"/>
                      </a:solidFill>
                      <a:latin typeface="Arial"/>
                      <a:ea typeface="Arial"/>
                      <a:cs typeface="Arial"/>
                    </a:defRPr>
                  </a:pPr>
                  <a:endParaRPr lang="en-US"/>
                </a:p>
              </c:txPr>
              <c:showLegendKey val="0"/>
              <c:showVal val="0"/>
              <c:showCatName val="1"/>
              <c:showSerName val="0"/>
              <c:showPercent val="1"/>
              <c:showBubbleSize val="0"/>
            </c:dLbl>
            <c:dLbl>
              <c:idx val="4"/>
              <c:layout>
                <c:manualLayout>
                  <c:x val="8.2601769373422979E-2"/>
                  <c:y val="-0.17190048065507713"/>
                </c:manualLayout>
              </c:layout>
              <c:spPr/>
              <c:txPr>
                <a:bodyPr/>
                <a:lstStyle/>
                <a:p>
                  <a:pPr>
                    <a:defRPr sz="800">
                      <a:solidFill>
                        <a:schemeClr val="bg1"/>
                      </a:solidFill>
                      <a:latin typeface="Arial"/>
                      <a:ea typeface="Arial"/>
                      <a:cs typeface="Arial"/>
                    </a:defRPr>
                  </a:pPr>
                  <a:endParaRPr lang="en-US"/>
                </a:p>
              </c:txPr>
              <c:showLegendKey val="0"/>
              <c:showVal val="0"/>
              <c:showCatName val="1"/>
              <c:showSerName val="0"/>
              <c:showPercent val="1"/>
              <c:showBubbleSize val="0"/>
            </c:dLbl>
            <c:dLbl>
              <c:idx val="5"/>
              <c:layout>
                <c:manualLayout>
                  <c:x val="0.10294429412539648"/>
                  <c:y val="-1.4851407632725619E-2"/>
                </c:manualLayout>
              </c:layout>
              <c:showLegendKey val="0"/>
              <c:showVal val="0"/>
              <c:showCatName val="1"/>
              <c:showSerName val="0"/>
              <c:showPercent val="1"/>
              <c:showBubbleSize val="0"/>
            </c:dLbl>
            <c:dLbl>
              <c:idx val="6"/>
              <c:layout>
                <c:manualLayout>
                  <c:x val="0.12571894729375038"/>
                  <c:y val="-1.0955085382053408E-2"/>
                </c:manualLayout>
              </c:layout>
              <c:showLegendKey val="0"/>
              <c:showVal val="0"/>
              <c:showCatName val="1"/>
              <c:showSerName val="0"/>
              <c:showPercent val="1"/>
              <c:showBubbleSize val="0"/>
            </c:dLbl>
            <c:dLbl>
              <c:idx val="7"/>
              <c:layout>
                <c:manualLayout>
                  <c:x val="0.16078355070481057"/>
                  <c:y val="6.0141822125535024E-2"/>
                </c:manualLayout>
              </c:layout>
              <c:showLegendKey val="0"/>
              <c:showVal val="0"/>
              <c:showCatName val="1"/>
              <c:showSerName val="0"/>
              <c:showPercent val="1"/>
              <c:showBubbleSize val="0"/>
            </c:dLbl>
            <c:dLbl>
              <c:idx val="8"/>
              <c:layout>
                <c:manualLayout>
                  <c:x val="3.0236625827177017E-2"/>
                  <c:y val="3.1875709912789041E-2"/>
                </c:manualLayout>
              </c:layout>
              <c:showLegendKey val="0"/>
              <c:showVal val="0"/>
              <c:showCatName val="1"/>
              <c:showSerName val="0"/>
              <c:showPercent val="1"/>
              <c:showBubbleSize val="0"/>
            </c:dLbl>
            <c:dLbl>
              <c:idx val="9"/>
              <c:layout>
                <c:manualLayout>
                  <c:x val="1.9871907903403967E-2"/>
                  <c:y val="1.5370694800069312E-3"/>
                </c:manualLayout>
              </c:layout>
              <c:showLegendKey val="0"/>
              <c:showVal val="0"/>
              <c:showCatName val="1"/>
              <c:showSerName val="0"/>
              <c:showPercent val="1"/>
              <c:showBubbleSize val="0"/>
            </c:dLbl>
            <c:dLbl>
              <c:idx val="10"/>
              <c:layout>
                <c:manualLayout>
                  <c:x val="2.9663656907751395E-2"/>
                  <c:y val="3.7428206559754619E-3"/>
                </c:manualLayout>
              </c:layout>
              <c:showLegendKey val="0"/>
              <c:showVal val="0"/>
              <c:showCatName val="1"/>
              <c:showSerName val="0"/>
              <c:showPercent val="1"/>
              <c:showBubbleSize val="0"/>
            </c:dLbl>
            <c:txPr>
              <a:bodyPr/>
              <a:lstStyle/>
              <a:p>
                <a:pPr>
                  <a:defRPr sz="800">
                    <a:solidFill>
                      <a:schemeClr val="tx1"/>
                    </a:solidFill>
                    <a:latin typeface="Arial"/>
                    <a:ea typeface="Arial"/>
                    <a:cs typeface="Arial"/>
                  </a:defRPr>
                </a:pPr>
                <a:endParaRPr lang="en-US"/>
              </a:p>
            </c:txPr>
            <c:showLegendKey val="0"/>
            <c:showVal val="0"/>
            <c:showCatName val="1"/>
            <c:showSerName val="0"/>
            <c:showPercent val="1"/>
            <c:showBubbleSize val="0"/>
            <c:showLeaderLines val="0"/>
          </c:dLbls>
          <c:cat>
            <c:strRef>
              <c:f>'Debt Analysis'!$A$35:$A$45</c:f>
              <c:strCache>
                <c:ptCount val="11"/>
                <c:pt idx="0">
                  <c:v>Bank of Jamaica </c:v>
                </c:pt>
                <c:pt idx="1">
                  <c:v>BOJ Superannuation Fund </c:v>
                </c:pt>
                <c:pt idx="2">
                  <c:v>Commercial Banks</c:v>
                </c:pt>
                <c:pt idx="3">
                  <c:v>Merchant Banks, Trust Cos. &amp; Brokers</c:v>
                </c:pt>
                <c:pt idx="4">
                  <c:v>Insurance Companies</c:v>
                </c:pt>
                <c:pt idx="5">
                  <c:v>Superann &amp; Pension Funds</c:v>
                </c:pt>
                <c:pt idx="6">
                  <c:v>National Insurance Fund</c:v>
                </c:pt>
                <c:pt idx="7">
                  <c:v>Other Institutions</c:v>
                </c:pt>
                <c:pt idx="8">
                  <c:v>Building Societies</c:v>
                </c:pt>
                <c:pt idx="9">
                  <c:v>Other Government Funds &amp; Statutory</c:v>
                </c:pt>
                <c:pt idx="10">
                  <c:v>Individuals</c:v>
                </c:pt>
              </c:strCache>
            </c:strRef>
          </c:cat>
          <c:val>
            <c:numRef>
              <c:f>'Debt Analysis'!$B$35:$B$45</c:f>
              <c:numCache>
                <c:formatCode>0.00%</c:formatCode>
                <c:ptCount val="11"/>
                <c:pt idx="0">
                  <c:v>0.12472387983757509</c:v>
                </c:pt>
                <c:pt idx="1">
                  <c:v>1.2726340662627858E-2</c:v>
                </c:pt>
                <c:pt idx="2">
                  <c:v>7.8749720429398914E-2</c:v>
                </c:pt>
                <c:pt idx="3">
                  <c:v>0.23820468418063276</c:v>
                </c:pt>
                <c:pt idx="4">
                  <c:v>0.18371986054103503</c:v>
                </c:pt>
                <c:pt idx="5">
                  <c:v>8.4778727645101221E-2</c:v>
                </c:pt>
                <c:pt idx="6">
                  <c:v>3.7478252384180781E-2</c:v>
                </c:pt>
                <c:pt idx="7">
                  <c:v>0.10915021337664359</c:v>
                </c:pt>
                <c:pt idx="8">
                  <c:v>5.1551232657683028E-2</c:v>
                </c:pt>
                <c:pt idx="9">
                  <c:v>6.1539151270392875E-2</c:v>
                </c:pt>
                <c:pt idx="10">
                  <c:v>1.7377937014729124E-2</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a:ln w="9525">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remittances!$B$3</c:f>
              <c:strCache>
                <c:ptCount val="1"/>
                <c:pt idx="0">
                  <c:v>Remittances</c:v>
                </c:pt>
              </c:strCache>
            </c:strRef>
          </c:tx>
          <c:spPr>
            <a:solidFill>
              <a:srgbClr val="006600"/>
            </a:solidFill>
          </c:spPr>
          <c:invertIfNegative val="0"/>
          <c:cat>
            <c:numRef>
              <c:f>remittances!$A$4:$A$11</c:f>
              <c:numCache>
                <c:formatCode>General</c:formatCode>
                <c:ptCount val="8"/>
                <c:pt idx="0">
                  <c:v>2006</c:v>
                </c:pt>
                <c:pt idx="1">
                  <c:v>2007</c:v>
                </c:pt>
                <c:pt idx="2">
                  <c:v>2008</c:v>
                </c:pt>
                <c:pt idx="3">
                  <c:v>2009</c:v>
                </c:pt>
                <c:pt idx="4">
                  <c:v>2010</c:v>
                </c:pt>
                <c:pt idx="5">
                  <c:v>2011</c:v>
                </c:pt>
                <c:pt idx="6">
                  <c:v>2012</c:v>
                </c:pt>
                <c:pt idx="7">
                  <c:v>2013</c:v>
                </c:pt>
              </c:numCache>
            </c:numRef>
          </c:cat>
          <c:val>
            <c:numRef>
              <c:f>remittances!$B$4:$B$11</c:f>
              <c:numCache>
                <c:formatCode>0.0</c:formatCode>
                <c:ptCount val="8"/>
                <c:pt idx="0">
                  <c:v>1769.3897690134836</c:v>
                </c:pt>
                <c:pt idx="1">
                  <c:v>1964.3198194199999</c:v>
                </c:pt>
                <c:pt idx="2">
                  <c:v>2021.343852321</c:v>
                </c:pt>
                <c:pt idx="3">
                  <c:v>1790.3094544042492</c:v>
                </c:pt>
                <c:pt idx="4">
                  <c:v>1906.1838645641726</c:v>
                </c:pt>
                <c:pt idx="5">
                  <c:v>2018.4274226321522</c:v>
                </c:pt>
                <c:pt idx="6">
                  <c:v>2042.4687242761738</c:v>
                </c:pt>
                <c:pt idx="7">
                  <c:v>2064.9387465823661</c:v>
                </c:pt>
              </c:numCache>
            </c:numRef>
          </c:val>
        </c:ser>
        <c:dLbls>
          <c:showLegendKey val="0"/>
          <c:showVal val="0"/>
          <c:showCatName val="0"/>
          <c:showSerName val="0"/>
          <c:showPercent val="0"/>
          <c:showBubbleSize val="0"/>
        </c:dLbls>
        <c:gapWidth val="60"/>
        <c:axId val="90371200"/>
        <c:axId val="90372736"/>
      </c:barChart>
      <c:catAx>
        <c:axId val="90371200"/>
        <c:scaling>
          <c:orientation val="minMax"/>
        </c:scaling>
        <c:delete val="0"/>
        <c:axPos val="b"/>
        <c:numFmt formatCode="General" sourceLinked="1"/>
        <c:majorTickMark val="none"/>
        <c:minorTickMark val="none"/>
        <c:tickLblPos val="nextTo"/>
        <c:txPr>
          <a:bodyPr/>
          <a:lstStyle/>
          <a:p>
            <a:pPr>
              <a:defRPr sz="900"/>
            </a:pPr>
            <a:endParaRPr lang="en-US"/>
          </a:p>
        </c:txPr>
        <c:crossAx val="90372736"/>
        <c:crosses val="autoZero"/>
        <c:auto val="1"/>
        <c:lblAlgn val="ctr"/>
        <c:lblOffset val="100"/>
        <c:noMultiLvlLbl val="0"/>
      </c:catAx>
      <c:valAx>
        <c:axId val="90372736"/>
        <c:scaling>
          <c:orientation val="minMax"/>
        </c:scaling>
        <c:delete val="0"/>
        <c:axPos val="l"/>
        <c:majorGridlines>
          <c:spPr>
            <a:ln>
              <a:noFill/>
            </a:ln>
          </c:spPr>
        </c:majorGridlines>
        <c:title>
          <c:tx>
            <c:rich>
              <a:bodyPr rot="-5400000" vert="horz"/>
              <a:lstStyle/>
              <a:p>
                <a:pPr>
                  <a:defRPr sz="740"/>
                </a:pPr>
                <a:r>
                  <a:rPr lang="en-US" sz="740"/>
                  <a:t>US$ Million</a:t>
                </a:r>
              </a:p>
            </c:rich>
          </c:tx>
          <c:layout/>
          <c:overlay val="0"/>
        </c:title>
        <c:numFmt formatCode="#,##0" sourceLinked="0"/>
        <c:majorTickMark val="out"/>
        <c:minorTickMark val="none"/>
        <c:tickLblPos val="nextTo"/>
        <c:txPr>
          <a:bodyPr/>
          <a:lstStyle/>
          <a:p>
            <a:pPr>
              <a:defRPr sz="900"/>
            </a:pPr>
            <a:endParaRPr lang="en-US"/>
          </a:p>
        </c:txPr>
        <c:crossAx val="90371200"/>
        <c:crosses val="autoZero"/>
        <c:crossBetween val="between"/>
        <c:majorUnit val="100"/>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NIR!$B$2</c:f>
              <c:strCache>
                <c:ptCount val="1"/>
                <c:pt idx="0">
                  <c:v>NIR (US$MN)</c:v>
                </c:pt>
              </c:strCache>
            </c:strRef>
          </c:tx>
          <c:spPr>
            <a:solidFill>
              <a:srgbClr val="E6BA00"/>
            </a:solidFill>
          </c:spPr>
          <c:invertIfNegative val="0"/>
          <c:cat>
            <c:numRef>
              <c:f>NIR!$A$3:$A$10</c:f>
              <c:numCache>
                <c:formatCode>General</c:formatCode>
                <c:ptCount val="8"/>
                <c:pt idx="0">
                  <c:v>2006</c:v>
                </c:pt>
                <c:pt idx="1">
                  <c:v>2007</c:v>
                </c:pt>
                <c:pt idx="2">
                  <c:v>2008</c:v>
                </c:pt>
                <c:pt idx="3">
                  <c:v>2009</c:v>
                </c:pt>
                <c:pt idx="4">
                  <c:v>2010</c:v>
                </c:pt>
                <c:pt idx="5">
                  <c:v>2011</c:v>
                </c:pt>
                <c:pt idx="6">
                  <c:v>2012</c:v>
                </c:pt>
                <c:pt idx="7">
                  <c:v>2013</c:v>
                </c:pt>
              </c:numCache>
            </c:numRef>
          </c:cat>
          <c:val>
            <c:numRef>
              <c:f>NIR!$B$3:$B$10</c:f>
              <c:numCache>
                <c:formatCode>0.0</c:formatCode>
                <c:ptCount val="8"/>
                <c:pt idx="0">
                  <c:v>2317.5400000000009</c:v>
                </c:pt>
                <c:pt idx="1">
                  <c:v>1877.7300000000016</c:v>
                </c:pt>
                <c:pt idx="2">
                  <c:v>1772.9463515670211</c:v>
                </c:pt>
                <c:pt idx="3">
                  <c:v>1729.366351567021</c:v>
                </c:pt>
                <c:pt idx="4">
                  <c:v>2171.3663942321477</c:v>
                </c:pt>
                <c:pt idx="5">
                  <c:v>1966.1197881738058</c:v>
                </c:pt>
                <c:pt idx="6">
                  <c:v>1125.5980407513878</c:v>
                </c:pt>
                <c:pt idx="7">
                  <c:v>1047.8473562428308</c:v>
                </c:pt>
              </c:numCache>
            </c:numRef>
          </c:val>
        </c:ser>
        <c:dLbls>
          <c:showLegendKey val="0"/>
          <c:showVal val="0"/>
          <c:showCatName val="0"/>
          <c:showSerName val="0"/>
          <c:showPercent val="0"/>
          <c:showBubbleSize val="0"/>
        </c:dLbls>
        <c:gapWidth val="60"/>
        <c:axId val="90468352"/>
        <c:axId val="90470272"/>
      </c:barChart>
      <c:lineChart>
        <c:grouping val="standard"/>
        <c:varyColors val="0"/>
        <c:ser>
          <c:idx val="1"/>
          <c:order val="1"/>
          <c:tx>
            <c:strRef>
              <c:f>NIR!$C$2</c:f>
              <c:strCache>
                <c:ptCount val="1"/>
                <c:pt idx="0">
                  <c:v>End-Point Exchange Rate J$/US$ (right-axis)</c:v>
                </c:pt>
              </c:strCache>
            </c:strRef>
          </c:tx>
          <c:spPr>
            <a:ln>
              <a:solidFill>
                <a:srgbClr val="006600"/>
              </a:solidFill>
            </a:ln>
          </c:spPr>
          <c:marker>
            <c:symbol val="diamond"/>
            <c:size val="7"/>
            <c:spPr>
              <a:solidFill>
                <a:srgbClr val="00B050"/>
              </a:solidFill>
              <a:ln>
                <a:solidFill>
                  <a:srgbClr val="006600"/>
                </a:solidFill>
              </a:ln>
            </c:spPr>
          </c:marker>
          <c:cat>
            <c:numRef>
              <c:f>NIR!$A$3:$A$10</c:f>
              <c:numCache>
                <c:formatCode>General</c:formatCode>
                <c:ptCount val="8"/>
                <c:pt idx="0">
                  <c:v>2006</c:v>
                </c:pt>
                <c:pt idx="1">
                  <c:v>2007</c:v>
                </c:pt>
                <c:pt idx="2">
                  <c:v>2008</c:v>
                </c:pt>
                <c:pt idx="3">
                  <c:v>2009</c:v>
                </c:pt>
                <c:pt idx="4">
                  <c:v>2010</c:v>
                </c:pt>
                <c:pt idx="5">
                  <c:v>2011</c:v>
                </c:pt>
                <c:pt idx="6">
                  <c:v>2012</c:v>
                </c:pt>
                <c:pt idx="7">
                  <c:v>2013</c:v>
                </c:pt>
              </c:numCache>
            </c:numRef>
          </c:cat>
          <c:val>
            <c:numRef>
              <c:f>NIR!$C$3:$C$10</c:f>
              <c:numCache>
                <c:formatCode>0.0</c:formatCode>
                <c:ptCount val="8"/>
                <c:pt idx="0">
                  <c:v>67.148699999999991</c:v>
                </c:pt>
                <c:pt idx="1">
                  <c:v>70.617599999999996</c:v>
                </c:pt>
                <c:pt idx="2">
                  <c:v>80.471300000000014</c:v>
                </c:pt>
                <c:pt idx="3">
                  <c:v>89.600200000000001</c:v>
                </c:pt>
                <c:pt idx="4">
                  <c:v>85.8613</c:v>
                </c:pt>
                <c:pt idx="5">
                  <c:v>86.600799999999978</c:v>
                </c:pt>
                <c:pt idx="6">
                  <c:v>92.977599999999995</c:v>
                </c:pt>
                <c:pt idx="7">
                  <c:v>106.37769999999999</c:v>
                </c:pt>
              </c:numCache>
            </c:numRef>
          </c:val>
          <c:smooth val="0"/>
        </c:ser>
        <c:dLbls>
          <c:showLegendKey val="0"/>
          <c:showVal val="0"/>
          <c:showCatName val="0"/>
          <c:showSerName val="0"/>
          <c:showPercent val="0"/>
          <c:showBubbleSize val="0"/>
        </c:dLbls>
        <c:marker val="1"/>
        <c:smooth val="0"/>
        <c:axId val="90477696"/>
        <c:axId val="90471808"/>
      </c:lineChart>
      <c:catAx>
        <c:axId val="90468352"/>
        <c:scaling>
          <c:orientation val="minMax"/>
        </c:scaling>
        <c:delete val="0"/>
        <c:axPos val="b"/>
        <c:numFmt formatCode="General" sourceLinked="1"/>
        <c:majorTickMark val="none"/>
        <c:minorTickMark val="none"/>
        <c:tickLblPos val="nextTo"/>
        <c:txPr>
          <a:bodyPr/>
          <a:lstStyle/>
          <a:p>
            <a:pPr>
              <a:defRPr sz="900"/>
            </a:pPr>
            <a:endParaRPr lang="en-US"/>
          </a:p>
        </c:txPr>
        <c:crossAx val="90470272"/>
        <c:crosses val="autoZero"/>
        <c:auto val="1"/>
        <c:lblAlgn val="ctr"/>
        <c:lblOffset val="100"/>
        <c:noMultiLvlLbl val="0"/>
      </c:catAx>
      <c:valAx>
        <c:axId val="90470272"/>
        <c:scaling>
          <c:orientation val="minMax"/>
          <c:min val="0"/>
        </c:scaling>
        <c:delete val="0"/>
        <c:axPos val="l"/>
        <c:majorGridlines>
          <c:spPr>
            <a:ln>
              <a:noFill/>
            </a:ln>
          </c:spPr>
        </c:majorGridlines>
        <c:numFmt formatCode="#,##0" sourceLinked="0"/>
        <c:majorTickMark val="out"/>
        <c:minorTickMark val="none"/>
        <c:tickLblPos val="nextTo"/>
        <c:txPr>
          <a:bodyPr/>
          <a:lstStyle/>
          <a:p>
            <a:pPr>
              <a:defRPr sz="900"/>
            </a:pPr>
            <a:endParaRPr lang="en-US"/>
          </a:p>
        </c:txPr>
        <c:crossAx val="90468352"/>
        <c:crosses val="autoZero"/>
        <c:crossBetween val="between"/>
        <c:majorUnit val="500"/>
      </c:valAx>
      <c:valAx>
        <c:axId val="90471808"/>
        <c:scaling>
          <c:orientation val="minMax"/>
          <c:min val="60"/>
        </c:scaling>
        <c:delete val="0"/>
        <c:axPos val="r"/>
        <c:numFmt formatCode="0.0" sourceLinked="0"/>
        <c:majorTickMark val="out"/>
        <c:minorTickMark val="none"/>
        <c:tickLblPos val="nextTo"/>
        <c:txPr>
          <a:bodyPr/>
          <a:lstStyle/>
          <a:p>
            <a:pPr>
              <a:defRPr sz="900"/>
            </a:pPr>
            <a:endParaRPr lang="en-US"/>
          </a:p>
        </c:txPr>
        <c:crossAx val="90477696"/>
        <c:crosses val="max"/>
        <c:crossBetween val="between"/>
        <c:majorUnit val="5"/>
      </c:valAx>
      <c:catAx>
        <c:axId val="90477696"/>
        <c:scaling>
          <c:orientation val="minMax"/>
        </c:scaling>
        <c:delete val="1"/>
        <c:axPos val="b"/>
        <c:numFmt formatCode="General" sourceLinked="1"/>
        <c:majorTickMark val="out"/>
        <c:minorTickMark val="none"/>
        <c:tickLblPos val="nextTo"/>
        <c:crossAx val="90471808"/>
        <c:crosses val="autoZero"/>
        <c:auto val="1"/>
        <c:lblAlgn val="ctr"/>
        <c:lblOffset val="100"/>
        <c:noMultiLvlLbl val="0"/>
      </c:catAx>
    </c:plotArea>
    <c:legend>
      <c:legendPos val="b"/>
      <c:layout>
        <c:manualLayout>
          <c:xMode val="edge"/>
          <c:yMode val="edge"/>
          <c:x val="5.2281306806377506E-2"/>
          <c:y val="0.8497819094867477"/>
          <c:w val="0.89375984251968543"/>
          <c:h val="0.10686548935718299"/>
        </c:manualLayout>
      </c:layout>
      <c:overlay val="0"/>
      <c:txPr>
        <a:bodyPr/>
        <a:lstStyle/>
        <a:p>
          <a:pPr>
            <a:defRPr sz="740"/>
          </a:pPr>
          <a:endParaRPr lang="en-US"/>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'Gross Reserves'!$B$2</c:f>
              <c:strCache>
                <c:ptCount val="1"/>
                <c:pt idx="0">
                  <c:v>Gross Reserves</c:v>
                </c:pt>
              </c:strCache>
            </c:strRef>
          </c:tx>
          <c:spPr>
            <a:solidFill>
              <a:srgbClr val="006600"/>
            </a:solidFill>
          </c:spPr>
          <c:cat>
            <c:numRef>
              <c:f>'Gross Reserves'!$A$3:$A$41</c:f>
              <c:numCache>
                <c:formatCode>mmm\-yy</c:formatCode>
                <c:ptCount val="39"/>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numCache>
            </c:numRef>
          </c:cat>
          <c:val>
            <c:numRef>
              <c:f>'Gross Reserves'!$B$3:$B$41</c:f>
              <c:numCache>
                <c:formatCode>0.0</c:formatCode>
                <c:ptCount val="39"/>
                <c:pt idx="0">
                  <c:v>19.183159420523584</c:v>
                </c:pt>
                <c:pt idx="1">
                  <c:v>21.702720758650628</c:v>
                </c:pt>
                <c:pt idx="2">
                  <c:v>22.276949764679351</c:v>
                </c:pt>
                <c:pt idx="3">
                  <c:v>22.7210506038662</c:v>
                </c:pt>
                <c:pt idx="4">
                  <c:v>20.911500222067769</c:v>
                </c:pt>
                <c:pt idx="5">
                  <c:v>20.474266895679317</c:v>
                </c:pt>
                <c:pt idx="6">
                  <c:v>19.750949007908062</c:v>
                </c:pt>
                <c:pt idx="7">
                  <c:v>19.592359681105222</c:v>
                </c:pt>
                <c:pt idx="8">
                  <c:v>19.127891960733511</c:v>
                </c:pt>
                <c:pt idx="9">
                  <c:v>18.899292256560159</c:v>
                </c:pt>
                <c:pt idx="10">
                  <c:v>18.32182727656382</c:v>
                </c:pt>
                <c:pt idx="11">
                  <c:v>18.29293241377108</c:v>
                </c:pt>
                <c:pt idx="12">
                  <c:v>17.76571741682632</c:v>
                </c:pt>
                <c:pt idx="13">
                  <c:v>17.731377092191916</c:v>
                </c:pt>
                <c:pt idx="14">
                  <c:v>17.076082050411156</c:v>
                </c:pt>
                <c:pt idx="15">
                  <c:v>17.046599335183501</c:v>
                </c:pt>
                <c:pt idx="16">
                  <c:v>16.56220195946657</c:v>
                </c:pt>
                <c:pt idx="17">
                  <c:v>15.433805391466571</c:v>
                </c:pt>
                <c:pt idx="18">
                  <c:v>15.035228756297665</c:v>
                </c:pt>
                <c:pt idx="19">
                  <c:v>14.725925160439871</c:v>
                </c:pt>
                <c:pt idx="20">
                  <c:v>13.691524038687268</c:v>
                </c:pt>
                <c:pt idx="21">
                  <c:v>12.876860257761349</c:v>
                </c:pt>
                <c:pt idx="22">
                  <c:v>12.503074811897916</c:v>
                </c:pt>
                <c:pt idx="23">
                  <c:v>12.817404042414482</c:v>
                </c:pt>
                <c:pt idx="24">
                  <c:v>12.975898489346616</c:v>
                </c:pt>
                <c:pt idx="25">
                  <c:v>12.392781489430419</c:v>
                </c:pt>
                <c:pt idx="26">
                  <c:v>11.945133133366646</c:v>
                </c:pt>
                <c:pt idx="27">
                  <c:v>11.860908843390265</c:v>
                </c:pt>
                <c:pt idx="28">
                  <c:v>12.956060899277887</c:v>
                </c:pt>
                <c:pt idx="29">
                  <c:v>13.076386596215061</c:v>
                </c:pt>
                <c:pt idx="30">
                  <c:v>12.602183271038102</c:v>
                </c:pt>
                <c:pt idx="31">
                  <c:v>11.730197296703334</c:v>
                </c:pt>
                <c:pt idx="32">
                  <c:v>11.911412773351808</c:v>
                </c:pt>
                <c:pt idx="33">
                  <c:v>12.001855278414329</c:v>
                </c:pt>
                <c:pt idx="34">
                  <c:v>11.058174690393074</c:v>
                </c:pt>
                <c:pt idx="35">
                  <c:v>12.634629158819964</c:v>
                </c:pt>
                <c:pt idx="36">
                  <c:v>12.138595947924369</c:v>
                </c:pt>
                <c:pt idx="37">
                  <c:v>12.699571797589615</c:v>
                </c:pt>
                <c:pt idx="38">
                  <c:v>14.760677578251459</c:v>
                </c:pt>
              </c:numCache>
            </c:numRef>
          </c:val>
        </c:ser>
        <c:dLbls>
          <c:showLegendKey val="0"/>
          <c:showVal val="0"/>
          <c:showCatName val="0"/>
          <c:showSerName val="0"/>
          <c:showPercent val="0"/>
          <c:showBubbleSize val="0"/>
        </c:dLbls>
        <c:axId val="90579712"/>
        <c:axId val="90581248"/>
      </c:areaChart>
      <c:dateAx>
        <c:axId val="90579712"/>
        <c:scaling>
          <c:orientation val="minMax"/>
        </c:scaling>
        <c:delete val="0"/>
        <c:axPos val="b"/>
        <c:numFmt formatCode="mmm\-yy" sourceLinked="1"/>
        <c:majorTickMark val="none"/>
        <c:minorTickMark val="none"/>
        <c:tickLblPos val="nextTo"/>
        <c:txPr>
          <a:bodyPr rot="0"/>
          <a:lstStyle/>
          <a:p>
            <a:pPr>
              <a:defRPr sz="900"/>
            </a:pPr>
            <a:endParaRPr lang="en-US"/>
          </a:p>
        </c:txPr>
        <c:crossAx val="90581248"/>
        <c:crosses val="autoZero"/>
        <c:auto val="1"/>
        <c:lblOffset val="100"/>
        <c:baseTimeUnit val="months"/>
        <c:majorUnit val="6"/>
        <c:majorTimeUnit val="months"/>
      </c:dateAx>
      <c:valAx>
        <c:axId val="90581248"/>
        <c:scaling>
          <c:orientation val="minMax"/>
        </c:scaling>
        <c:delete val="0"/>
        <c:axPos val="l"/>
        <c:majorGridlines>
          <c:spPr>
            <a:ln>
              <a:noFill/>
            </a:ln>
          </c:spPr>
        </c:majorGridlines>
        <c:title>
          <c:tx>
            <c:rich>
              <a:bodyPr rot="-5400000" vert="horz"/>
              <a:lstStyle/>
              <a:p>
                <a:pPr>
                  <a:defRPr/>
                </a:pPr>
                <a:r>
                  <a:rPr lang="en-US"/>
                  <a:t>Weeks</a:t>
                </a:r>
              </a:p>
            </c:rich>
          </c:tx>
          <c:layout/>
          <c:overlay val="0"/>
        </c:title>
        <c:numFmt formatCode="#,##0.0" sourceLinked="0"/>
        <c:majorTickMark val="out"/>
        <c:minorTickMark val="none"/>
        <c:tickLblPos val="nextTo"/>
        <c:txPr>
          <a:bodyPr/>
          <a:lstStyle/>
          <a:p>
            <a:pPr>
              <a:defRPr sz="900"/>
            </a:pPr>
            <a:endParaRPr lang="en-US"/>
          </a:p>
        </c:txPr>
        <c:crossAx val="90579712"/>
        <c:crosses val="autoZero"/>
        <c:crossBetween val="midCat"/>
      </c:valAx>
    </c:plotArea>
    <c:plotVisOnly val="1"/>
    <c:dispBlanksAs val="zero"/>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1D87F-C8B3-4CB8-9441-3A06E6E7FB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7E92592-87E3-4539-9826-890F5A468214}">
      <dgm:prSet phldrT="[Text]" custT="1"/>
      <dgm:spPr/>
      <dgm:t>
        <a:bodyPr/>
        <a:lstStyle/>
        <a:p>
          <a:r>
            <a:rPr lang="en-US" sz="1600" dirty="0" smtClean="0"/>
            <a:t>Public Financial Management &amp; Debt Reduction Strategy</a:t>
          </a:r>
          <a:endParaRPr lang="en-US" sz="1600" dirty="0"/>
        </a:p>
      </dgm:t>
    </dgm:pt>
    <dgm:pt modelId="{E9AD8EEC-89D9-4B78-9963-85EFEE43D54E}" type="parTrans" cxnId="{2B78B350-4439-4536-A4CB-892838C1C912}">
      <dgm:prSet/>
      <dgm:spPr/>
      <dgm:t>
        <a:bodyPr/>
        <a:lstStyle/>
        <a:p>
          <a:endParaRPr lang="en-US"/>
        </a:p>
      </dgm:t>
    </dgm:pt>
    <dgm:pt modelId="{EFB10CB3-E245-4B55-86C6-191B408DA997}" type="sibTrans" cxnId="{2B78B350-4439-4536-A4CB-892838C1C912}">
      <dgm:prSet/>
      <dgm:spPr/>
      <dgm:t>
        <a:bodyPr/>
        <a:lstStyle/>
        <a:p>
          <a:endParaRPr lang="en-US"/>
        </a:p>
      </dgm:t>
    </dgm:pt>
    <dgm:pt modelId="{CDF5FA7F-86C9-411B-858A-1A21A5F10E10}">
      <dgm:prSet phldrT="[Text]" custT="1"/>
      <dgm:spPr/>
      <dgm:t>
        <a:bodyPr/>
        <a:lstStyle/>
        <a:p>
          <a:r>
            <a:rPr lang="en-US" sz="1400" dirty="0" smtClean="0"/>
            <a:t>7.5% primary budget surplus from 3.2% in FY2011/12</a:t>
          </a:r>
          <a:endParaRPr lang="en-US" sz="1400" dirty="0"/>
        </a:p>
      </dgm:t>
    </dgm:pt>
    <dgm:pt modelId="{474078BA-18BD-4638-8E43-1BC2A52079A3}" type="parTrans" cxnId="{20F9082D-1F7F-44C7-9E8B-220EB15E7783}">
      <dgm:prSet/>
      <dgm:spPr/>
      <dgm:t>
        <a:bodyPr/>
        <a:lstStyle/>
        <a:p>
          <a:endParaRPr lang="en-US"/>
        </a:p>
      </dgm:t>
    </dgm:pt>
    <dgm:pt modelId="{FB2B74FE-51F6-41DF-B360-C30B1D450C8D}" type="sibTrans" cxnId="{20F9082D-1F7F-44C7-9E8B-220EB15E7783}">
      <dgm:prSet/>
      <dgm:spPr/>
      <dgm:t>
        <a:bodyPr/>
        <a:lstStyle/>
        <a:p>
          <a:endParaRPr lang="en-US"/>
        </a:p>
      </dgm:t>
    </dgm:pt>
    <dgm:pt modelId="{63B4C3A5-AFC6-48DC-A40B-D5ADEBA61D35}">
      <dgm:prSet phldrT="[Text]" custT="1"/>
      <dgm:spPr/>
      <dgm:t>
        <a:bodyPr/>
        <a:lstStyle/>
        <a:p>
          <a:r>
            <a:rPr lang="en-US" sz="1600" dirty="0" smtClean="0"/>
            <a:t>Tax Reform</a:t>
          </a:r>
          <a:endParaRPr lang="en-US" sz="1600" dirty="0"/>
        </a:p>
      </dgm:t>
    </dgm:pt>
    <dgm:pt modelId="{3F24B4E4-7C55-4FDA-85C7-17AC5139F4F1}" type="parTrans" cxnId="{4B4D6B07-AB49-4266-A5CC-D525612CD93D}">
      <dgm:prSet/>
      <dgm:spPr/>
      <dgm:t>
        <a:bodyPr/>
        <a:lstStyle/>
        <a:p>
          <a:endParaRPr lang="en-US"/>
        </a:p>
      </dgm:t>
    </dgm:pt>
    <dgm:pt modelId="{E3467191-7FA8-4113-9484-0813EB29A00B}" type="sibTrans" cxnId="{4B4D6B07-AB49-4266-A5CC-D525612CD93D}">
      <dgm:prSet/>
      <dgm:spPr/>
      <dgm:t>
        <a:bodyPr/>
        <a:lstStyle/>
        <a:p>
          <a:endParaRPr lang="en-US"/>
        </a:p>
      </dgm:t>
    </dgm:pt>
    <dgm:pt modelId="{674084E7-7AF2-4E7E-B3D8-88A97E5905A2}">
      <dgm:prSet phldrT="[Text]" custT="1"/>
      <dgm:spPr/>
      <dgm:t>
        <a:bodyPr/>
        <a:lstStyle/>
        <a:p>
          <a:r>
            <a:rPr lang="en-US" sz="1400" dirty="0" smtClean="0"/>
            <a:t>Charities Act</a:t>
          </a:r>
          <a:endParaRPr lang="en-US" sz="1400" dirty="0"/>
        </a:p>
      </dgm:t>
    </dgm:pt>
    <dgm:pt modelId="{3BC9376E-DCE8-48AB-A998-F5E80055E417}" type="parTrans" cxnId="{D1072434-19F9-4507-8BFC-F8BAE1BBD61A}">
      <dgm:prSet/>
      <dgm:spPr/>
      <dgm:t>
        <a:bodyPr/>
        <a:lstStyle/>
        <a:p>
          <a:endParaRPr lang="en-US"/>
        </a:p>
      </dgm:t>
    </dgm:pt>
    <dgm:pt modelId="{C808AD3B-5513-439F-9687-25D9948765E4}" type="sibTrans" cxnId="{D1072434-19F9-4507-8BFC-F8BAE1BBD61A}">
      <dgm:prSet/>
      <dgm:spPr/>
      <dgm:t>
        <a:bodyPr/>
        <a:lstStyle/>
        <a:p>
          <a:endParaRPr lang="en-US"/>
        </a:p>
      </dgm:t>
    </dgm:pt>
    <dgm:pt modelId="{F9CAD9D5-EA99-40E7-89FD-C7A2EC209D4D}">
      <dgm:prSet phldrT="[Text]" custT="1"/>
      <dgm:spPr/>
      <dgm:t>
        <a:bodyPr/>
        <a:lstStyle/>
        <a:p>
          <a:r>
            <a:rPr lang="en-US" sz="1600" dirty="0" smtClean="0"/>
            <a:t>Financial System Stability</a:t>
          </a:r>
          <a:endParaRPr lang="en-US" sz="1600" dirty="0"/>
        </a:p>
      </dgm:t>
    </dgm:pt>
    <dgm:pt modelId="{03A9E84A-885B-4D42-B3BA-CF056A3EBC17}" type="parTrans" cxnId="{A35CFC29-9EE6-42F4-91FA-720E55DE24EB}">
      <dgm:prSet/>
      <dgm:spPr/>
      <dgm:t>
        <a:bodyPr/>
        <a:lstStyle/>
        <a:p>
          <a:endParaRPr lang="en-US"/>
        </a:p>
      </dgm:t>
    </dgm:pt>
    <dgm:pt modelId="{F0145A5D-9CB7-45D3-9D15-5A6AA988BFCC}" type="sibTrans" cxnId="{A35CFC29-9EE6-42F4-91FA-720E55DE24EB}">
      <dgm:prSet/>
      <dgm:spPr/>
      <dgm:t>
        <a:bodyPr/>
        <a:lstStyle/>
        <a:p>
          <a:endParaRPr lang="en-US"/>
        </a:p>
      </dgm:t>
    </dgm:pt>
    <dgm:pt modelId="{878DA9DC-370A-40DB-927D-E9A529212E8C}">
      <dgm:prSet phldrT="[Text]" custT="1"/>
      <dgm:spPr/>
      <dgm:t>
        <a:bodyPr/>
        <a:lstStyle/>
        <a:p>
          <a:r>
            <a:rPr lang="en-US" sz="1400" dirty="0" smtClean="0"/>
            <a:t>Enactment of the Banking Services Bill to enhance supervisory and regulatory framework for Banks</a:t>
          </a:r>
          <a:endParaRPr lang="en-US" sz="1400" dirty="0"/>
        </a:p>
      </dgm:t>
    </dgm:pt>
    <dgm:pt modelId="{CB495527-23ED-4465-AB87-E6CE6769A4F2}" type="parTrans" cxnId="{B29D1694-877D-4D70-8B82-F1196C0CFA75}">
      <dgm:prSet/>
      <dgm:spPr/>
      <dgm:t>
        <a:bodyPr/>
        <a:lstStyle/>
        <a:p>
          <a:endParaRPr lang="en-US"/>
        </a:p>
      </dgm:t>
    </dgm:pt>
    <dgm:pt modelId="{F7A94DF4-3564-43F9-BCDF-A37D35858908}" type="sibTrans" cxnId="{B29D1694-877D-4D70-8B82-F1196C0CFA75}">
      <dgm:prSet/>
      <dgm:spPr/>
      <dgm:t>
        <a:bodyPr/>
        <a:lstStyle/>
        <a:p>
          <a:endParaRPr lang="en-US"/>
        </a:p>
      </dgm:t>
    </dgm:pt>
    <dgm:pt modelId="{D3D68128-C575-48F0-9E7E-3C7EABD158E7}">
      <dgm:prSet custT="1"/>
      <dgm:spPr/>
      <dgm:t>
        <a:bodyPr/>
        <a:lstStyle/>
        <a:p>
          <a:r>
            <a:rPr lang="en-US" sz="1400" b="0" dirty="0" smtClean="0">
              <a:solidFill>
                <a:schemeClr val="tx1"/>
              </a:solidFill>
            </a:rPr>
            <a:t>Consistent</a:t>
          </a:r>
          <a:r>
            <a:rPr lang="en-US" sz="1400" b="1" dirty="0" smtClean="0">
              <a:solidFill>
                <a:srgbClr val="FF0000"/>
              </a:solidFill>
            </a:rPr>
            <a:t> </a:t>
          </a:r>
          <a:r>
            <a:rPr lang="en-US" sz="1400" dirty="0" smtClean="0"/>
            <a:t>fiscal surplus from deficit of 6.4% in FY2011/12</a:t>
          </a:r>
          <a:endParaRPr lang="en-US" sz="1400" dirty="0"/>
        </a:p>
      </dgm:t>
    </dgm:pt>
    <dgm:pt modelId="{BA1EDA9C-9E01-4427-9377-64D56BF89331}" type="parTrans" cxnId="{826F8F8E-5271-4C9F-8FE5-E40716844E19}">
      <dgm:prSet/>
      <dgm:spPr/>
      <dgm:t>
        <a:bodyPr/>
        <a:lstStyle/>
        <a:p>
          <a:endParaRPr lang="en-US"/>
        </a:p>
      </dgm:t>
    </dgm:pt>
    <dgm:pt modelId="{354C7E5A-5024-4EFF-B957-2C02C4F89D83}" type="sibTrans" cxnId="{826F8F8E-5271-4C9F-8FE5-E40716844E19}">
      <dgm:prSet/>
      <dgm:spPr/>
      <dgm:t>
        <a:bodyPr/>
        <a:lstStyle/>
        <a:p>
          <a:endParaRPr lang="en-US"/>
        </a:p>
      </dgm:t>
    </dgm:pt>
    <dgm:pt modelId="{62EC4A80-7C58-459B-B49F-D99FDADE80F6}">
      <dgm:prSet custT="1"/>
      <dgm:spPr/>
      <dgm:t>
        <a:bodyPr/>
        <a:lstStyle/>
        <a:p>
          <a:r>
            <a:rPr lang="en-US" sz="1400" dirty="0" smtClean="0"/>
            <a:t>Budget cycle altered to be congruent with the start of the Fiscal Year</a:t>
          </a:r>
          <a:endParaRPr lang="en-US" sz="1400" dirty="0"/>
        </a:p>
      </dgm:t>
    </dgm:pt>
    <dgm:pt modelId="{77420343-B853-4D1C-90F3-E670B2AE1116}" type="parTrans" cxnId="{DEA0B369-43B5-42DB-B7B5-E2D196B1BB4D}">
      <dgm:prSet/>
      <dgm:spPr/>
      <dgm:t>
        <a:bodyPr/>
        <a:lstStyle/>
        <a:p>
          <a:endParaRPr lang="en-US"/>
        </a:p>
      </dgm:t>
    </dgm:pt>
    <dgm:pt modelId="{198BD24B-E442-465F-BB24-F5AE8809935E}" type="sibTrans" cxnId="{DEA0B369-43B5-42DB-B7B5-E2D196B1BB4D}">
      <dgm:prSet/>
      <dgm:spPr/>
      <dgm:t>
        <a:bodyPr/>
        <a:lstStyle/>
        <a:p>
          <a:endParaRPr lang="en-US"/>
        </a:p>
      </dgm:t>
    </dgm:pt>
    <dgm:pt modelId="{D195A5F7-0F0B-482C-BCAE-EEBD12C52E5B}">
      <dgm:prSet custT="1"/>
      <dgm:spPr/>
      <dgm:t>
        <a:bodyPr/>
        <a:lstStyle/>
        <a:p>
          <a:r>
            <a:rPr lang="en-US" sz="1400" dirty="0" smtClean="0"/>
            <a:t>Implemented the CTMS (Central Treasury Management System)</a:t>
          </a:r>
          <a:endParaRPr lang="en-US" sz="1400" dirty="0"/>
        </a:p>
      </dgm:t>
    </dgm:pt>
    <dgm:pt modelId="{EC4D179B-8F78-42C5-A3F9-D2B8DFDC8FC8}" type="parTrans" cxnId="{7CE1289F-5EBE-4DFB-B357-318322CFABAF}">
      <dgm:prSet/>
      <dgm:spPr/>
      <dgm:t>
        <a:bodyPr/>
        <a:lstStyle/>
        <a:p>
          <a:endParaRPr lang="en-US"/>
        </a:p>
      </dgm:t>
    </dgm:pt>
    <dgm:pt modelId="{6FA0E971-86B5-4DF9-937F-50927C65328C}" type="sibTrans" cxnId="{7CE1289F-5EBE-4DFB-B357-318322CFABAF}">
      <dgm:prSet/>
      <dgm:spPr/>
      <dgm:t>
        <a:bodyPr/>
        <a:lstStyle/>
        <a:p>
          <a:endParaRPr lang="en-US"/>
        </a:p>
      </dgm:t>
    </dgm:pt>
    <dgm:pt modelId="{22ECC066-2068-4E77-AA5A-B387AEA1A27A}">
      <dgm:prSet custT="1"/>
      <dgm:spPr/>
      <dgm:t>
        <a:bodyPr/>
        <a:lstStyle/>
        <a:p>
          <a:r>
            <a:rPr lang="en-US" sz="1400" dirty="0" smtClean="0"/>
            <a:t>Fiscal rules established and fiscal policy paper tabled</a:t>
          </a:r>
          <a:endParaRPr lang="en-US" sz="1400" dirty="0"/>
        </a:p>
      </dgm:t>
    </dgm:pt>
    <dgm:pt modelId="{8C203ADF-D824-41D9-956F-325B3BD20430}" type="parTrans" cxnId="{E7EDD5AE-BBAA-4CA7-A92B-14BDF6C819CC}">
      <dgm:prSet/>
      <dgm:spPr/>
      <dgm:t>
        <a:bodyPr/>
        <a:lstStyle/>
        <a:p>
          <a:endParaRPr lang="en-US"/>
        </a:p>
      </dgm:t>
    </dgm:pt>
    <dgm:pt modelId="{5B911609-9E02-4F37-BD7C-FC2D81FFCF8E}" type="sibTrans" cxnId="{E7EDD5AE-BBAA-4CA7-A92B-14BDF6C819CC}">
      <dgm:prSet/>
      <dgm:spPr/>
      <dgm:t>
        <a:bodyPr/>
        <a:lstStyle/>
        <a:p>
          <a:endParaRPr lang="en-US"/>
        </a:p>
      </dgm:t>
    </dgm:pt>
    <dgm:pt modelId="{D774EA5E-5A24-44A5-8B7E-1C13B4A847E0}">
      <dgm:prSet custT="1"/>
      <dgm:spPr/>
      <dgm:t>
        <a:bodyPr/>
        <a:lstStyle/>
        <a:p>
          <a:r>
            <a:rPr lang="en-US" sz="1400" dirty="0" smtClean="0"/>
            <a:t>Implementation of a debt reduction strategy</a:t>
          </a:r>
          <a:endParaRPr lang="en-US" sz="1400" dirty="0"/>
        </a:p>
      </dgm:t>
    </dgm:pt>
    <dgm:pt modelId="{0F64029B-8E1E-4FDE-BA58-819A935B6900}" type="parTrans" cxnId="{52418F0F-052E-4279-92B9-B1E259A84FD3}">
      <dgm:prSet/>
      <dgm:spPr/>
      <dgm:t>
        <a:bodyPr/>
        <a:lstStyle/>
        <a:p>
          <a:endParaRPr lang="en-US"/>
        </a:p>
      </dgm:t>
    </dgm:pt>
    <dgm:pt modelId="{38841933-0C3F-45FA-B03F-CC8C7FC0FC0A}" type="sibTrans" cxnId="{52418F0F-052E-4279-92B9-B1E259A84FD3}">
      <dgm:prSet/>
      <dgm:spPr/>
      <dgm:t>
        <a:bodyPr/>
        <a:lstStyle/>
        <a:p>
          <a:endParaRPr lang="en-US"/>
        </a:p>
      </dgm:t>
    </dgm:pt>
    <dgm:pt modelId="{FC7F07AC-64A9-4E38-957E-270441484A37}">
      <dgm:prSet custT="1"/>
      <dgm:spPr/>
      <dgm:t>
        <a:bodyPr/>
        <a:lstStyle/>
        <a:p>
          <a:r>
            <a:rPr lang="en-US" sz="1400" dirty="0" smtClean="0"/>
            <a:t>Fiscal Incentives Legislation</a:t>
          </a:r>
          <a:endParaRPr lang="en-US" sz="1400" dirty="0"/>
        </a:p>
      </dgm:t>
    </dgm:pt>
    <dgm:pt modelId="{B30FC2F4-834F-45EF-B940-F3A2392F202E}" type="parTrans" cxnId="{0E84EC80-33B9-4307-A8C3-1B502DD791DA}">
      <dgm:prSet/>
      <dgm:spPr/>
      <dgm:t>
        <a:bodyPr/>
        <a:lstStyle/>
        <a:p>
          <a:endParaRPr lang="en-US"/>
        </a:p>
      </dgm:t>
    </dgm:pt>
    <dgm:pt modelId="{6057328E-1142-4492-8E69-9CA5668DADC7}" type="sibTrans" cxnId="{0E84EC80-33B9-4307-A8C3-1B502DD791DA}">
      <dgm:prSet/>
      <dgm:spPr/>
      <dgm:t>
        <a:bodyPr/>
        <a:lstStyle/>
        <a:p>
          <a:endParaRPr lang="en-US"/>
        </a:p>
      </dgm:t>
    </dgm:pt>
    <dgm:pt modelId="{8D9E2D7C-AAEE-4CF7-B03B-4A1755CF633C}">
      <dgm:prSet custT="1"/>
      <dgm:spPr/>
      <dgm:t>
        <a:bodyPr/>
        <a:lstStyle/>
        <a:p>
          <a:r>
            <a:rPr lang="en-US" sz="1400" dirty="0" smtClean="0"/>
            <a:t>Amendments to the Customs Act to reduce Tariff Dispersion</a:t>
          </a:r>
          <a:endParaRPr lang="en-US" sz="1400" dirty="0"/>
        </a:p>
      </dgm:t>
    </dgm:pt>
    <dgm:pt modelId="{611D1243-FFFA-4861-9B4F-5171476F8BE5}" type="parTrans" cxnId="{7806702A-430D-4F5C-873D-4EBBE6D63BF9}">
      <dgm:prSet/>
      <dgm:spPr/>
      <dgm:t>
        <a:bodyPr/>
        <a:lstStyle/>
        <a:p>
          <a:endParaRPr lang="en-US"/>
        </a:p>
      </dgm:t>
    </dgm:pt>
    <dgm:pt modelId="{9DE4F5F8-5453-4C36-8FC1-3443C6CBA2B0}" type="sibTrans" cxnId="{7806702A-430D-4F5C-873D-4EBBE6D63BF9}">
      <dgm:prSet/>
      <dgm:spPr/>
      <dgm:t>
        <a:bodyPr/>
        <a:lstStyle/>
        <a:p>
          <a:endParaRPr lang="en-US"/>
        </a:p>
      </dgm:t>
    </dgm:pt>
    <dgm:pt modelId="{61FBD512-0A06-4172-A262-5219E1F77786}">
      <dgm:prSet custT="1"/>
      <dgm:spPr/>
      <dgm:t>
        <a:bodyPr/>
        <a:lstStyle/>
        <a:p>
          <a:r>
            <a:rPr lang="en-US" sz="1400" dirty="0" smtClean="0"/>
            <a:t>Property Tax Reform</a:t>
          </a:r>
          <a:endParaRPr lang="en-US" sz="1400" dirty="0"/>
        </a:p>
      </dgm:t>
    </dgm:pt>
    <dgm:pt modelId="{593EEE55-4591-4391-8506-8AAC872DB60B}" type="parTrans" cxnId="{EAE098FD-C386-4E6E-AD0D-62A4A1C4E78E}">
      <dgm:prSet/>
      <dgm:spPr/>
      <dgm:t>
        <a:bodyPr/>
        <a:lstStyle/>
        <a:p>
          <a:endParaRPr lang="en-US"/>
        </a:p>
      </dgm:t>
    </dgm:pt>
    <dgm:pt modelId="{AE4AFA06-334B-4113-817D-CD328D3CE33A}" type="sibTrans" cxnId="{EAE098FD-C386-4E6E-AD0D-62A4A1C4E78E}">
      <dgm:prSet/>
      <dgm:spPr/>
      <dgm:t>
        <a:bodyPr/>
        <a:lstStyle/>
        <a:p>
          <a:endParaRPr lang="en-US"/>
        </a:p>
      </dgm:t>
    </dgm:pt>
    <dgm:pt modelId="{5A71D9B1-18C8-4EA1-BB64-936CD1D09DB7}">
      <dgm:prSet custT="1"/>
      <dgm:spPr/>
      <dgm:t>
        <a:bodyPr/>
        <a:lstStyle/>
        <a:p>
          <a:r>
            <a:rPr lang="en-US" sz="1400" dirty="0" smtClean="0"/>
            <a:t>Amendments to the Financial Services Commission Act </a:t>
          </a:r>
          <a:endParaRPr lang="en-US" sz="1400" dirty="0"/>
        </a:p>
      </dgm:t>
    </dgm:pt>
    <dgm:pt modelId="{DF6128C5-6CEC-4FA5-8B04-673965AE7763}" type="parTrans" cxnId="{DE1D6F2B-507D-4CF1-BFF0-DA88FC14054C}">
      <dgm:prSet/>
      <dgm:spPr/>
      <dgm:t>
        <a:bodyPr/>
        <a:lstStyle/>
        <a:p>
          <a:endParaRPr lang="en-US"/>
        </a:p>
      </dgm:t>
    </dgm:pt>
    <dgm:pt modelId="{FB6F997C-D19B-474E-B679-8A3326714BDF}" type="sibTrans" cxnId="{DE1D6F2B-507D-4CF1-BFF0-DA88FC14054C}">
      <dgm:prSet/>
      <dgm:spPr/>
      <dgm:t>
        <a:bodyPr/>
        <a:lstStyle/>
        <a:p>
          <a:endParaRPr lang="en-US"/>
        </a:p>
      </dgm:t>
    </dgm:pt>
    <dgm:pt modelId="{DBEF5DBC-A88F-4996-A84B-309236673A94}">
      <dgm:prSet custT="1"/>
      <dgm:spPr/>
      <dgm:t>
        <a:bodyPr/>
        <a:lstStyle/>
        <a:p>
          <a:r>
            <a:rPr lang="en-US" sz="1400" smtClean="0"/>
            <a:t>Amendments to the Securities Act, December 2013</a:t>
          </a:r>
          <a:endParaRPr lang="en-US" sz="1400" dirty="0"/>
        </a:p>
      </dgm:t>
    </dgm:pt>
    <dgm:pt modelId="{F04DFA7D-38AF-4C39-B6D5-D02E971A8904}" type="parTrans" cxnId="{4B0D8CFB-C8DF-4694-8CA0-F636BFA71A89}">
      <dgm:prSet/>
      <dgm:spPr/>
      <dgm:t>
        <a:bodyPr/>
        <a:lstStyle/>
        <a:p>
          <a:endParaRPr lang="en-US"/>
        </a:p>
      </dgm:t>
    </dgm:pt>
    <dgm:pt modelId="{0B4B8487-1142-4148-8B2B-9CBE6844409F}" type="sibTrans" cxnId="{4B0D8CFB-C8DF-4694-8CA0-F636BFA71A89}">
      <dgm:prSet/>
      <dgm:spPr/>
      <dgm:t>
        <a:bodyPr/>
        <a:lstStyle/>
        <a:p>
          <a:endParaRPr lang="en-US"/>
        </a:p>
      </dgm:t>
    </dgm:pt>
    <dgm:pt modelId="{85ABBCBA-DA63-4D10-951B-C48BC85F0A1E}">
      <dgm:prSet custT="1"/>
      <dgm:spPr/>
      <dgm:t>
        <a:bodyPr/>
        <a:lstStyle/>
        <a:p>
          <a:r>
            <a:rPr lang="en-US" sz="1400" smtClean="0"/>
            <a:t>Framework (remove legal restrictions) for collective investment schemes (CIS)</a:t>
          </a:r>
          <a:endParaRPr lang="en-US" sz="1400" dirty="0" smtClean="0"/>
        </a:p>
      </dgm:t>
    </dgm:pt>
    <dgm:pt modelId="{181C8F79-8ECC-4E27-8C31-0B06243AC575}" type="parTrans" cxnId="{04B78278-079A-42D4-AB35-EAAE4CB669A2}">
      <dgm:prSet/>
      <dgm:spPr/>
      <dgm:t>
        <a:bodyPr/>
        <a:lstStyle/>
        <a:p>
          <a:endParaRPr lang="en-US"/>
        </a:p>
      </dgm:t>
    </dgm:pt>
    <dgm:pt modelId="{7E6A6486-9390-497D-A43C-485A00DD7E7F}" type="sibTrans" cxnId="{04B78278-079A-42D4-AB35-EAAE4CB669A2}">
      <dgm:prSet/>
      <dgm:spPr/>
      <dgm:t>
        <a:bodyPr/>
        <a:lstStyle/>
        <a:p>
          <a:endParaRPr lang="en-US"/>
        </a:p>
      </dgm:t>
    </dgm:pt>
    <dgm:pt modelId="{96803D4C-D653-4E02-A085-F5B5AEA93603}">
      <dgm:prSet custT="1"/>
      <dgm:spPr/>
      <dgm:t>
        <a:bodyPr/>
        <a:lstStyle/>
        <a:p>
          <a:r>
            <a:rPr lang="en-US" sz="1400" dirty="0" smtClean="0"/>
            <a:t>Legal and institutional reforms regarding unlawful financial operations</a:t>
          </a:r>
        </a:p>
      </dgm:t>
    </dgm:pt>
    <dgm:pt modelId="{34C7D908-4F83-4A3B-8DD6-402E4AD8678E}" type="parTrans" cxnId="{7088BA40-E6FF-4481-9790-58C6F81E5204}">
      <dgm:prSet/>
      <dgm:spPr/>
      <dgm:t>
        <a:bodyPr/>
        <a:lstStyle/>
        <a:p>
          <a:endParaRPr lang="en-US"/>
        </a:p>
      </dgm:t>
    </dgm:pt>
    <dgm:pt modelId="{1FF866E4-2E5D-4632-9A5D-E5C67059684B}" type="sibTrans" cxnId="{7088BA40-E6FF-4481-9790-58C6F81E5204}">
      <dgm:prSet/>
      <dgm:spPr/>
      <dgm:t>
        <a:bodyPr/>
        <a:lstStyle/>
        <a:p>
          <a:endParaRPr lang="en-US"/>
        </a:p>
      </dgm:t>
    </dgm:pt>
    <dgm:pt modelId="{379F7524-AC43-470F-997B-AE8BF6392420}">
      <dgm:prSet custT="1"/>
      <dgm:spPr/>
      <dgm:t>
        <a:bodyPr/>
        <a:lstStyle/>
        <a:p>
          <a:r>
            <a:rPr lang="en-US" sz="1400" dirty="0" smtClean="0"/>
            <a:t>Amalgamation of Payroll Taxes and Tax Administration </a:t>
          </a:r>
          <a:endParaRPr lang="en-US" sz="1400" dirty="0"/>
        </a:p>
      </dgm:t>
    </dgm:pt>
    <dgm:pt modelId="{3A6E454B-4EBC-4A17-A2F1-04F44625BD00}" type="parTrans" cxnId="{806BED5C-0761-46BD-8431-E0183E546526}">
      <dgm:prSet/>
      <dgm:spPr/>
      <dgm:t>
        <a:bodyPr/>
        <a:lstStyle/>
        <a:p>
          <a:endParaRPr lang="en-JM"/>
        </a:p>
      </dgm:t>
    </dgm:pt>
    <dgm:pt modelId="{C338FF6C-12EC-480B-BF70-675D7BE20CC2}" type="sibTrans" cxnId="{806BED5C-0761-46BD-8431-E0183E546526}">
      <dgm:prSet/>
      <dgm:spPr/>
      <dgm:t>
        <a:bodyPr/>
        <a:lstStyle/>
        <a:p>
          <a:endParaRPr lang="en-JM"/>
        </a:p>
      </dgm:t>
    </dgm:pt>
    <dgm:pt modelId="{91986F63-EDED-4FCF-ADAE-231FCDAA15EC}">
      <dgm:prSet custT="1"/>
      <dgm:spPr/>
      <dgm:t>
        <a:bodyPr/>
        <a:lstStyle/>
        <a:p>
          <a:r>
            <a:rPr lang="en-US" sz="1400" dirty="0" smtClean="0"/>
            <a:t>GCT and Corporate Income Tax Reform</a:t>
          </a:r>
          <a:endParaRPr lang="en-US" sz="1400" dirty="0"/>
        </a:p>
      </dgm:t>
    </dgm:pt>
    <dgm:pt modelId="{8F515E6D-9917-49D2-AD45-94EC2FB03F82}" type="parTrans" cxnId="{239A0E08-013A-4A7F-A166-F7D61F59356D}">
      <dgm:prSet/>
      <dgm:spPr/>
    </dgm:pt>
    <dgm:pt modelId="{195E3802-9C54-4714-9D74-168E32FD91BF}" type="sibTrans" cxnId="{239A0E08-013A-4A7F-A166-F7D61F59356D}">
      <dgm:prSet/>
      <dgm:spPr/>
    </dgm:pt>
    <dgm:pt modelId="{481DBAA0-70DD-41E7-987F-42C979B844BC}" type="pres">
      <dgm:prSet presAssocID="{9CC1D87F-C8B3-4CB8-9441-3A06E6E7FB2D}" presName="Name0" presStyleCnt="0">
        <dgm:presLayoutVars>
          <dgm:dir/>
          <dgm:animLvl val="lvl"/>
          <dgm:resizeHandles val="exact"/>
        </dgm:presLayoutVars>
      </dgm:prSet>
      <dgm:spPr/>
      <dgm:t>
        <a:bodyPr/>
        <a:lstStyle/>
        <a:p>
          <a:endParaRPr lang="en-US"/>
        </a:p>
      </dgm:t>
    </dgm:pt>
    <dgm:pt modelId="{217008D5-B54B-4E9F-ACB0-5DE7E9F186E8}" type="pres">
      <dgm:prSet presAssocID="{17E92592-87E3-4539-9826-890F5A468214}" presName="linNode" presStyleCnt="0"/>
      <dgm:spPr/>
    </dgm:pt>
    <dgm:pt modelId="{C761465B-E9BD-45FF-AF74-387621EE61CD}" type="pres">
      <dgm:prSet presAssocID="{17E92592-87E3-4539-9826-890F5A468214}" presName="parentText" presStyleLbl="node1" presStyleIdx="0" presStyleCnt="3" custScaleX="62835" custLinFactNeighborX="-11800">
        <dgm:presLayoutVars>
          <dgm:chMax val="1"/>
          <dgm:bulletEnabled val="1"/>
        </dgm:presLayoutVars>
      </dgm:prSet>
      <dgm:spPr/>
      <dgm:t>
        <a:bodyPr/>
        <a:lstStyle/>
        <a:p>
          <a:endParaRPr lang="en-US"/>
        </a:p>
      </dgm:t>
    </dgm:pt>
    <dgm:pt modelId="{95C68762-31F5-4BC5-BFEB-62C94C076C7C}" type="pres">
      <dgm:prSet presAssocID="{17E92592-87E3-4539-9826-890F5A468214}" presName="descendantText" presStyleLbl="alignAccFollowNode1" presStyleIdx="0" presStyleCnt="3" custScaleX="123850">
        <dgm:presLayoutVars>
          <dgm:bulletEnabled val="1"/>
        </dgm:presLayoutVars>
      </dgm:prSet>
      <dgm:spPr/>
      <dgm:t>
        <a:bodyPr/>
        <a:lstStyle/>
        <a:p>
          <a:endParaRPr lang="en-US"/>
        </a:p>
      </dgm:t>
    </dgm:pt>
    <dgm:pt modelId="{550D90CC-E73A-4F39-8172-D34564198D2B}" type="pres">
      <dgm:prSet presAssocID="{EFB10CB3-E245-4B55-86C6-191B408DA997}" presName="sp" presStyleCnt="0"/>
      <dgm:spPr/>
    </dgm:pt>
    <dgm:pt modelId="{7106467E-026E-4BB6-A05A-97F234C55394}" type="pres">
      <dgm:prSet presAssocID="{63B4C3A5-AFC6-48DC-A40B-D5ADEBA61D35}" presName="linNode" presStyleCnt="0"/>
      <dgm:spPr/>
    </dgm:pt>
    <dgm:pt modelId="{CC4C71F8-1F10-4192-AF2B-D6BB2148EF22}" type="pres">
      <dgm:prSet presAssocID="{63B4C3A5-AFC6-48DC-A40B-D5ADEBA61D35}" presName="parentText" presStyleLbl="node1" presStyleIdx="1" presStyleCnt="3" custScaleX="62835" custLinFactNeighborX="-11800">
        <dgm:presLayoutVars>
          <dgm:chMax val="1"/>
          <dgm:bulletEnabled val="1"/>
        </dgm:presLayoutVars>
      </dgm:prSet>
      <dgm:spPr/>
      <dgm:t>
        <a:bodyPr/>
        <a:lstStyle/>
        <a:p>
          <a:endParaRPr lang="en-US"/>
        </a:p>
      </dgm:t>
    </dgm:pt>
    <dgm:pt modelId="{B3C7E72D-A503-4046-8AB0-68F654FC4832}" type="pres">
      <dgm:prSet presAssocID="{63B4C3A5-AFC6-48DC-A40B-D5ADEBA61D35}" presName="descendantText" presStyleLbl="alignAccFollowNode1" presStyleIdx="1" presStyleCnt="3" custScaleX="123850">
        <dgm:presLayoutVars>
          <dgm:bulletEnabled val="1"/>
        </dgm:presLayoutVars>
      </dgm:prSet>
      <dgm:spPr/>
      <dgm:t>
        <a:bodyPr/>
        <a:lstStyle/>
        <a:p>
          <a:endParaRPr lang="en-US"/>
        </a:p>
      </dgm:t>
    </dgm:pt>
    <dgm:pt modelId="{1008C2C2-1C73-473C-80BF-AE68092AFEE9}" type="pres">
      <dgm:prSet presAssocID="{E3467191-7FA8-4113-9484-0813EB29A00B}" presName="sp" presStyleCnt="0"/>
      <dgm:spPr/>
    </dgm:pt>
    <dgm:pt modelId="{F7638DE8-5517-4516-A876-5A67CC2B44AB}" type="pres">
      <dgm:prSet presAssocID="{F9CAD9D5-EA99-40E7-89FD-C7A2EC209D4D}" presName="linNode" presStyleCnt="0"/>
      <dgm:spPr/>
    </dgm:pt>
    <dgm:pt modelId="{2B12E685-69BB-482D-9E7F-76FDADBF2DA6}" type="pres">
      <dgm:prSet presAssocID="{F9CAD9D5-EA99-40E7-89FD-C7A2EC209D4D}" presName="parentText" presStyleLbl="node1" presStyleIdx="2" presStyleCnt="3" custScaleX="62835" custLinFactNeighborX="-11800">
        <dgm:presLayoutVars>
          <dgm:chMax val="1"/>
          <dgm:bulletEnabled val="1"/>
        </dgm:presLayoutVars>
      </dgm:prSet>
      <dgm:spPr/>
      <dgm:t>
        <a:bodyPr/>
        <a:lstStyle/>
        <a:p>
          <a:endParaRPr lang="en-US"/>
        </a:p>
      </dgm:t>
    </dgm:pt>
    <dgm:pt modelId="{A9C336A8-1E7E-47FB-942D-ED3DFE167EEB}" type="pres">
      <dgm:prSet presAssocID="{F9CAD9D5-EA99-40E7-89FD-C7A2EC209D4D}" presName="descendantText" presStyleLbl="alignAccFollowNode1" presStyleIdx="2" presStyleCnt="3" custScaleX="123850">
        <dgm:presLayoutVars>
          <dgm:bulletEnabled val="1"/>
        </dgm:presLayoutVars>
      </dgm:prSet>
      <dgm:spPr/>
      <dgm:t>
        <a:bodyPr/>
        <a:lstStyle/>
        <a:p>
          <a:endParaRPr lang="en-US"/>
        </a:p>
      </dgm:t>
    </dgm:pt>
  </dgm:ptLst>
  <dgm:cxnLst>
    <dgm:cxn modelId="{AEEE3E1E-036B-48B3-962C-829BA1175FDA}" type="presOf" srcId="{FC7F07AC-64A9-4E38-957E-270441484A37}" destId="{B3C7E72D-A503-4046-8AB0-68F654FC4832}" srcOrd="0" destOrd="1" presId="urn:microsoft.com/office/officeart/2005/8/layout/vList5"/>
    <dgm:cxn modelId="{6239FADE-1056-40D6-AB49-8A4437EF09A9}" type="presOf" srcId="{22ECC066-2068-4E77-AA5A-B387AEA1A27A}" destId="{95C68762-31F5-4BC5-BFEB-62C94C076C7C}" srcOrd="0" destOrd="4" presId="urn:microsoft.com/office/officeart/2005/8/layout/vList5"/>
    <dgm:cxn modelId="{B29D1694-877D-4D70-8B82-F1196C0CFA75}" srcId="{F9CAD9D5-EA99-40E7-89FD-C7A2EC209D4D}" destId="{878DA9DC-370A-40DB-927D-E9A529212E8C}" srcOrd="0" destOrd="0" parTransId="{CB495527-23ED-4465-AB87-E6CE6769A4F2}" sibTransId="{F7A94DF4-3564-43F9-BCDF-A37D35858908}"/>
    <dgm:cxn modelId="{52418F0F-052E-4279-92B9-B1E259A84FD3}" srcId="{17E92592-87E3-4539-9826-890F5A468214}" destId="{D774EA5E-5A24-44A5-8B7E-1C13B4A847E0}" srcOrd="5" destOrd="0" parTransId="{0F64029B-8E1E-4FDE-BA58-819A935B6900}" sibTransId="{38841933-0C3F-45FA-B03F-CC8C7FC0FC0A}"/>
    <dgm:cxn modelId="{5305A3D9-1702-42F7-A646-3E6F2FB3586E}" type="presOf" srcId="{D195A5F7-0F0B-482C-BCAE-EEBD12C52E5B}" destId="{95C68762-31F5-4BC5-BFEB-62C94C076C7C}" srcOrd="0" destOrd="3" presId="urn:microsoft.com/office/officeart/2005/8/layout/vList5"/>
    <dgm:cxn modelId="{0E84EC80-33B9-4307-A8C3-1B502DD791DA}" srcId="{63B4C3A5-AFC6-48DC-A40B-D5ADEBA61D35}" destId="{FC7F07AC-64A9-4E38-957E-270441484A37}" srcOrd="1" destOrd="0" parTransId="{B30FC2F4-834F-45EF-B940-F3A2392F202E}" sibTransId="{6057328E-1142-4492-8E69-9CA5668DADC7}"/>
    <dgm:cxn modelId="{B426F436-D0D8-46FA-8630-1656E31A8D2F}" type="presOf" srcId="{D774EA5E-5A24-44A5-8B7E-1C13B4A847E0}" destId="{95C68762-31F5-4BC5-BFEB-62C94C076C7C}" srcOrd="0" destOrd="5" presId="urn:microsoft.com/office/officeart/2005/8/layout/vList5"/>
    <dgm:cxn modelId="{3EE667B8-4622-4574-A1F5-2808FEE989A1}" type="presOf" srcId="{878DA9DC-370A-40DB-927D-E9A529212E8C}" destId="{A9C336A8-1E7E-47FB-942D-ED3DFE167EEB}" srcOrd="0" destOrd="0" presId="urn:microsoft.com/office/officeart/2005/8/layout/vList5"/>
    <dgm:cxn modelId="{2163C512-1B53-4035-A947-BDF80D89A483}" type="presOf" srcId="{674084E7-7AF2-4E7E-B3D8-88A97E5905A2}" destId="{B3C7E72D-A503-4046-8AB0-68F654FC4832}" srcOrd="0" destOrd="0" presId="urn:microsoft.com/office/officeart/2005/8/layout/vList5"/>
    <dgm:cxn modelId="{7088BA40-E6FF-4481-9790-58C6F81E5204}" srcId="{F9CAD9D5-EA99-40E7-89FD-C7A2EC209D4D}" destId="{96803D4C-D653-4E02-A085-F5B5AEA93603}" srcOrd="4" destOrd="0" parTransId="{34C7D908-4F83-4A3B-8DD6-402E4AD8678E}" sibTransId="{1FF866E4-2E5D-4632-9A5D-E5C67059684B}"/>
    <dgm:cxn modelId="{DEA0B369-43B5-42DB-B7B5-E2D196B1BB4D}" srcId="{17E92592-87E3-4539-9826-890F5A468214}" destId="{62EC4A80-7C58-459B-B49F-D99FDADE80F6}" srcOrd="2" destOrd="0" parTransId="{77420343-B853-4D1C-90F3-E670B2AE1116}" sibTransId="{198BD24B-E442-465F-BB24-F5AE8809935E}"/>
    <dgm:cxn modelId="{DCF9545E-0660-4711-BB15-3B20D620A506}" type="presOf" srcId="{85ABBCBA-DA63-4D10-951B-C48BC85F0A1E}" destId="{A9C336A8-1E7E-47FB-942D-ED3DFE167EEB}" srcOrd="0" destOrd="3" presId="urn:microsoft.com/office/officeart/2005/8/layout/vList5"/>
    <dgm:cxn modelId="{DEB222A1-2B86-478A-A306-4A744A2DFC0F}" type="presOf" srcId="{96803D4C-D653-4E02-A085-F5B5AEA93603}" destId="{A9C336A8-1E7E-47FB-942D-ED3DFE167EEB}" srcOrd="0" destOrd="4" presId="urn:microsoft.com/office/officeart/2005/8/layout/vList5"/>
    <dgm:cxn modelId="{D1072434-19F9-4507-8BFC-F8BAE1BBD61A}" srcId="{63B4C3A5-AFC6-48DC-A40B-D5ADEBA61D35}" destId="{674084E7-7AF2-4E7E-B3D8-88A97E5905A2}" srcOrd="0" destOrd="0" parTransId="{3BC9376E-DCE8-48AB-A998-F5E80055E417}" sibTransId="{C808AD3B-5513-439F-9687-25D9948765E4}"/>
    <dgm:cxn modelId="{04B78278-079A-42D4-AB35-EAAE4CB669A2}" srcId="{F9CAD9D5-EA99-40E7-89FD-C7A2EC209D4D}" destId="{85ABBCBA-DA63-4D10-951B-C48BC85F0A1E}" srcOrd="3" destOrd="0" parTransId="{181C8F79-8ECC-4E27-8C31-0B06243AC575}" sibTransId="{7E6A6486-9390-497D-A43C-485A00DD7E7F}"/>
    <dgm:cxn modelId="{E2236F8D-6C76-4FF9-B54F-E011ADE37E90}" type="presOf" srcId="{63B4C3A5-AFC6-48DC-A40B-D5ADEBA61D35}" destId="{CC4C71F8-1F10-4192-AF2B-D6BB2148EF22}" srcOrd="0" destOrd="0" presId="urn:microsoft.com/office/officeart/2005/8/layout/vList5"/>
    <dgm:cxn modelId="{826F8F8E-5271-4C9F-8FE5-E40716844E19}" srcId="{17E92592-87E3-4539-9826-890F5A468214}" destId="{D3D68128-C575-48F0-9E7E-3C7EABD158E7}" srcOrd="1" destOrd="0" parTransId="{BA1EDA9C-9E01-4427-9377-64D56BF89331}" sibTransId="{354C7E5A-5024-4EFF-B957-2C02C4F89D83}"/>
    <dgm:cxn modelId="{4B4D6B07-AB49-4266-A5CC-D525612CD93D}" srcId="{9CC1D87F-C8B3-4CB8-9441-3A06E6E7FB2D}" destId="{63B4C3A5-AFC6-48DC-A40B-D5ADEBA61D35}" srcOrd="1" destOrd="0" parTransId="{3F24B4E4-7C55-4FDA-85C7-17AC5139F4F1}" sibTransId="{E3467191-7FA8-4113-9484-0813EB29A00B}"/>
    <dgm:cxn modelId="{0DC92F98-AC6D-436F-ACBD-BF1245DD5007}" type="presOf" srcId="{8D9E2D7C-AAEE-4CF7-B03B-4A1755CF633C}" destId="{B3C7E72D-A503-4046-8AB0-68F654FC4832}" srcOrd="0" destOrd="2" presId="urn:microsoft.com/office/officeart/2005/8/layout/vList5"/>
    <dgm:cxn modelId="{DE1D6F2B-507D-4CF1-BFF0-DA88FC14054C}" srcId="{F9CAD9D5-EA99-40E7-89FD-C7A2EC209D4D}" destId="{5A71D9B1-18C8-4EA1-BB64-936CD1D09DB7}" srcOrd="1" destOrd="0" parTransId="{DF6128C5-6CEC-4FA5-8B04-673965AE7763}" sibTransId="{FB6F997C-D19B-474E-B679-8A3326714BDF}"/>
    <dgm:cxn modelId="{806BED5C-0761-46BD-8431-E0183E546526}" srcId="{63B4C3A5-AFC6-48DC-A40B-D5ADEBA61D35}" destId="{379F7524-AC43-470F-997B-AE8BF6392420}" srcOrd="4" destOrd="0" parTransId="{3A6E454B-4EBC-4A17-A2F1-04F44625BD00}" sibTransId="{C338FF6C-12EC-480B-BF70-675D7BE20CC2}"/>
    <dgm:cxn modelId="{36DD8247-BDC7-4B22-945F-589BEABB5EF1}" type="presOf" srcId="{9CC1D87F-C8B3-4CB8-9441-3A06E6E7FB2D}" destId="{481DBAA0-70DD-41E7-987F-42C979B844BC}" srcOrd="0" destOrd="0" presId="urn:microsoft.com/office/officeart/2005/8/layout/vList5"/>
    <dgm:cxn modelId="{E7EDD5AE-BBAA-4CA7-A92B-14BDF6C819CC}" srcId="{17E92592-87E3-4539-9826-890F5A468214}" destId="{22ECC066-2068-4E77-AA5A-B387AEA1A27A}" srcOrd="4" destOrd="0" parTransId="{8C203ADF-D824-41D9-956F-325B3BD20430}" sibTransId="{5B911609-9E02-4F37-BD7C-FC2D81FFCF8E}"/>
    <dgm:cxn modelId="{A18B0BAF-B28A-48F9-A848-6D99C3BEB950}" type="presOf" srcId="{17E92592-87E3-4539-9826-890F5A468214}" destId="{C761465B-E9BD-45FF-AF74-387621EE61CD}" srcOrd="0" destOrd="0" presId="urn:microsoft.com/office/officeart/2005/8/layout/vList5"/>
    <dgm:cxn modelId="{7806702A-430D-4F5C-873D-4EBBE6D63BF9}" srcId="{63B4C3A5-AFC6-48DC-A40B-D5ADEBA61D35}" destId="{8D9E2D7C-AAEE-4CF7-B03B-4A1755CF633C}" srcOrd="2" destOrd="0" parTransId="{611D1243-FFFA-4861-9B4F-5171476F8BE5}" sibTransId="{9DE4F5F8-5453-4C36-8FC1-3443C6CBA2B0}"/>
    <dgm:cxn modelId="{A35CFC29-9EE6-42F4-91FA-720E55DE24EB}" srcId="{9CC1D87F-C8B3-4CB8-9441-3A06E6E7FB2D}" destId="{F9CAD9D5-EA99-40E7-89FD-C7A2EC209D4D}" srcOrd="2" destOrd="0" parTransId="{03A9E84A-885B-4D42-B3BA-CF056A3EBC17}" sibTransId="{F0145A5D-9CB7-45D3-9D15-5A6AA988BFCC}"/>
    <dgm:cxn modelId="{20F9082D-1F7F-44C7-9E8B-220EB15E7783}" srcId="{17E92592-87E3-4539-9826-890F5A468214}" destId="{CDF5FA7F-86C9-411B-858A-1A21A5F10E10}" srcOrd="0" destOrd="0" parTransId="{474078BA-18BD-4638-8E43-1BC2A52079A3}" sibTransId="{FB2B74FE-51F6-41DF-B360-C30B1D450C8D}"/>
    <dgm:cxn modelId="{663278BE-8044-4193-A53E-512E9057F18F}" type="presOf" srcId="{61FBD512-0A06-4172-A262-5219E1F77786}" destId="{B3C7E72D-A503-4046-8AB0-68F654FC4832}" srcOrd="0" destOrd="3" presId="urn:microsoft.com/office/officeart/2005/8/layout/vList5"/>
    <dgm:cxn modelId="{B498194F-65E5-44F0-A286-5B593B209DE4}" type="presOf" srcId="{CDF5FA7F-86C9-411B-858A-1A21A5F10E10}" destId="{95C68762-31F5-4BC5-BFEB-62C94C076C7C}" srcOrd="0" destOrd="0" presId="urn:microsoft.com/office/officeart/2005/8/layout/vList5"/>
    <dgm:cxn modelId="{C7B5E1DF-9371-4BB0-8DAB-3A25EFCC074D}" type="presOf" srcId="{91986F63-EDED-4FCF-ADAE-231FCDAA15EC}" destId="{B3C7E72D-A503-4046-8AB0-68F654FC4832}" srcOrd="0" destOrd="5" presId="urn:microsoft.com/office/officeart/2005/8/layout/vList5"/>
    <dgm:cxn modelId="{ABC55C89-289B-49D3-A565-2881CDEBD18E}" type="presOf" srcId="{379F7524-AC43-470F-997B-AE8BF6392420}" destId="{B3C7E72D-A503-4046-8AB0-68F654FC4832}" srcOrd="0" destOrd="4" presId="urn:microsoft.com/office/officeart/2005/8/layout/vList5"/>
    <dgm:cxn modelId="{2B78B350-4439-4536-A4CB-892838C1C912}" srcId="{9CC1D87F-C8B3-4CB8-9441-3A06E6E7FB2D}" destId="{17E92592-87E3-4539-9826-890F5A468214}" srcOrd="0" destOrd="0" parTransId="{E9AD8EEC-89D9-4B78-9963-85EFEE43D54E}" sibTransId="{EFB10CB3-E245-4B55-86C6-191B408DA997}"/>
    <dgm:cxn modelId="{4286AC3F-5D0B-470A-BD07-8D7E3783D173}" type="presOf" srcId="{62EC4A80-7C58-459B-B49F-D99FDADE80F6}" destId="{95C68762-31F5-4BC5-BFEB-62C94C076C7C}" srcOrd="0" destOrd="2" presId="urn:microsoft.com/office/officeart/2005/8/layout/vList5"/>
    <dgm:cxn modelId="{D5ED79C2-413B-4C61-8D45-8F2F431E487B}" type="presOf" srcId="{F9CAD9D5-EA99-40E7-89FD-C7A2EC209D4D}" destId="{2B12E685-69BB-482D-9E7F-76FDADBF2DA6}" srcOrd="0" destOrd="0" presId="urn:microsoft.com/office/officeart/2005/8/layout/vList5"/>
    <dgm:cxn modelId="{7CE1289F-5EBE-4DFB-B357-318322CFABAF}" srcId="{17E92592-87E3-4539-9826-890F5A468214}" destId="{D195A5F7-0F0B-482C-BCAE-EEBD12C52E5B}" srcOrd="3" destOrd="0" parTransId="{EC4D179B-8F78-42C5-A3F9-D2B8DFDC8FC8}" sibTransId="{6FA0E971-86B5-4DF9-937F-50927C65328C}"/>
    <dgm:cxn modelId="{5CB55CE5-54F9-4130-B222-17CBFFC5B47C}" type="presOf" srcId="{DBEF5DBC-A88F-4996-A84B-309236673A94}" destId="{A9C336A8-1E7E-47FB-942D-ED3DFE167EEB}" srcOrd="0" destOrd="2" presId="urn:microsoft.com/office/officeart/2005/8/layout/vList5"/>
    <dgm:cxn modelId="{EAE098FD-C386-4E6E-AD0D-62A4A1C4E78E}" srcId="{63B4C3A5-AFC6-48DC-A40B-D5ADEBA61D35}" destId="{61FBD512-0A06-4172-A262-5219E1F77786}" srcOrd="3" destOrd="0" parTransId="{593EEE55-4591-4391-8506-8AAC872DB60B}" sibTransId="{AE4AFA06-334B-4113-817D-CD328D3CE33A}"/>
    <dgm:cxn modelId="{65BC4B36-EFAB-4C57-B66C-5743BA42DD57}" type="presOf" srcId="{D3D68128-C575-48F0-9E7E-3C7EABD158E7}" destId="{95C68762-31F5-4BC5-BFEB-62C94C076C7C}" srcOrd="0" destOrd="1" presId="urn:microsoft.com/office/officeart/2005/8/layout/vList5"/>
    <dgm:cxn modelId="{4B0D8CFB-C8DF-4694-8CA0-F636BFA71A89}" srcId="{F9CAD9D5-EA99-40E7-89FD-C7A2EC209D4D}" destId="{DBEF5DBC-A88F-4996-A84B-309236673A94}" srcOrd="2" destOrd="0" parTransId="{F04DFA7D-38AF-4C39-B6D5-D02E971A8904}" sibTransId="{0B4B8487-1142-4148-8B2B-9CBE6844409F}"/>
    <dgm:cxn modelId="{33F58D2A-3B1B-4A9C-B52D-86639A3353A3}" type="presOf" srcId="{5A71D9B1-18C8-4EA1-BB64-936CD1D09DB7}" destId="{A9C336A8-1E7E-47FB-942D-ED3DFE167EEB}" srcOrd="0" destOrd="1" presId="urn:microsoft.com/office/officeart/2005/8/layout/vList5"/>
    <dgm:cxn modelId="{239A0E08-013A-4A7F-A166-F7D61F59356D}" srcId="{63B4C3A5-AFC6-48DC-A40B-D5ADEBA61D35}" destId="{91986F63-EDED-4FCF-ADAE-231FCDAA15EC}" srcOrd="5" destOrd="0" parTransId="{8F515E6D-9917-49D2-AD45-94EC2FB03F82}" sibTransId="{195E3802-9C54-4714-9D74-168E32FD91BF}"/>
    <dgm:cxn modelId="{B7A34BDC-6742-4535-8837-4B8EAE28A9A1}" type="presParOf" srcId="{481DBAA0-70DD-41E7-987F-42C979B844BC}" destId="{217008D5-B54B-4E9F-ACB0-5DE7E9F186E8}" srcOrd="0" destOrd="0" presId="urn:microsoft.com/office/officeart/2005/8/layout/vList5"/>
    <dgm:cxn modelId="{D54F55EC-A2AB-4349-A0EB-F91F81D5029B}" type="presParOf" srcId="{217008D5-B54B-4E9F-ACB0-5DE7E9F186E8}" destId="{C761465B-E9BD-45FF-AF74-387621EE61CD}" srcOrd="0" destOrd="0" presId="urn:microsoft.com/office/officeart/2005/8/layout/vList5"/>
    <dgm:cxn modelId="{F8390932-9B8B-4A69-85F4-0D50A280C402}" type="presParOf" srcId="{217008D5-B54B-4E9F-ACB0-5DE7E9F186E8}" destId="{95C68762-31F5-4BC5-BFEB-62C94C076C7C}" srcOrd="1" destOrd="0" presId="urn:microsoft.com/office/officeart/2005/8/layout/vList5"/>
    <dgm:cxn modelId="{61A0C32D-6844-4827-818B-926875C12646}" type="presParOf" srcId="{481DBAA0-70DD-41E7-987F-42C979B844BC}" destId="{550D90CC-E73A-4F39-8172-D34564198D2B}" srcOrd="1" destOrd="0" presId="urn:microsoft.com/office/officeart/2005/8/layout/vList5"/>
    <dgm:cxn modelId="{75CE6963-EDB5-4B06-88BF-D021C89C62E8}" type="presParOf" srcId="{481DBAA0-70DD-41E7-987F-42C979B844BC}" destId="{7106467E-026E-4BB6-A05A-97F234C55394}" srcOrd="2" destOrd="0" presId="urn:microsoft.com/office/officeart/2005/8/layout/vList5"/>
    <dgm:cxn modelId="{3FDC4903-8653-4D65-949C-C7C4DFF96F7A}" type="presParOf" srcId="{7106467E-026E-4BB6-A05A-97F234C55394}" destId="{CC4C71F8-1F10-4192-AF2B-D6BB2148EF22}" srcOrd="0" destOrd="0" presId="urn:microsoft.com/office/officeart/2005/8/layout/vList5"/>
    <dgm:cxn modelId="{6D48C407-BA4C-45D7-B8BF-B861A402B823}" type="presParOf" srcId="{7106467E-026E-4BB6-A05A-97F234C55394}" destId="{B3C7E72D-A503-4046-8AB0-68F654FC4832}" srcOrd="1" destOrd="0" presId="urn:microsoft.com/office/officeart/2005/8/layout/vList5"/>
    <dgm:cxn modelId="{60C3D64F-7FFA-4609-934D-44D53DD499C4}" type="presParOf" srcId="{481DBAA0-70DD-41E7-987F-42C979B844BC}" destId="{1008C2C2-1C73-473C-80BF-AE68092AFEE9}" srcOrd="3" destOrd="0" presId="urn:microsoft.com/office/officeart/2005/8/layout/vList5"/>
    <dgm:cxn modelId="{6EA34A73-A1E1-4B30-AFB9-392D57D22224}" type="presParOf" srcId="{481DBAA0-70DD-41E7-987F-42C979B844BC}" destId="{F7638DE8-5517-4516-A876-5A67CC2B44AB}" srcOrd="4" destOrd="0" presId="urn:microsoft.com/office/officeart/2005/8/layout/vList5"/>
    <dgm:cxn modelId="{BC2DBF9B-EDF0-495F-AE39-E31812DC3E7B}" type="presParOf" srcId="{F7638DE8-5517-4516-A876-5A67CC2B44AB}" destId="{2B12E685-69BB-482D-9E7F-76FDADBF2DA6}" srcOrd="0" destOrd="0" presId="urn:microsoft.com/office/officeart/2005/8/layout/vList5"/>
    <dgm:cxn modelId="{1D8AFD19-36A1-4B0A-A1DF-0CCC418C2B4B}" type="presParOf" srcId="{F7638DE8-5517-4516-A876-5A67CC2B44AB}" destId="{A9C336A8-1E7E-47FB-942D-ED3DFE167E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1D87F-C8B3-4CB8-9441-3A06E6E7FB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7E92592-87E3-4539-9826-890F5A468214}">
      <dgm:prSet phldrT="[Text]" custT="1"/>
      <dgm:spPr/>
      <dgm:t>
        <a:bodyPr/>
        <a:lstStyle/>
        <a:p>
          <a:r>
            <a:rPr lang="en-US" sz="1600" dirty="0" smtClean="0"/>
            <a:t>Enhancing Ease of Doing Business</a:t>
          </a:r>
          <a:endParaRPr lang="en-US" sz="1600" dirty="0"/>
        </a:p>
      </dgm:t>
    </dgm:pt>
    <dgm:pt modelId="{E9AD8EEC-89D9-4B78-9963-85EFEE43D54E}" type="parTrans" cxnId="{2B78B350-4439-4536-A4CB-892838C1C912}">
      <dgm:prSet/>
      <dgm:spPr/>
      <dgm:t>
        <a:bodyPr/>
        <a:lstStyle/>
        <a:p>
          <a:endParaRPr lang="en-US"/>
        </a:p>
      </dgm:t>
    </dgm:pt>
    <dgm:pt modelId="{EFB10CB3-E245-4B55-86C6-191B408DA997}" type="sibTrans" cxnId="{2B78B350-4439-4536-A4CB-892838C1C912}">
      <dgm:prSet/>
      <dgm:spPr/>
      <dgm:t>
        <a:bodyPr/>
        <a:lstStyle/>
        <a:p>
          <a:endParaRPr lang="en-US"/>
        </a:p>
      </dgm:t>
    </dgm:pt>
    <dgm:pt modelId="{CDF5FA7F-86C9-411B-858A-1A21A5F10E10}">
      <dgm:prSet phldrT="[Text]" custT="1"/>
      <dgm:spPr/>
      <dgm:t>
        <a:bodyPr/>
        <a:lstStyle/>
        <a:p>
          <a:r>
            <a:rPr lang="en-US" sz="1400" dirty="0" smtClean="0"/>
            <a:t>Establishment of a One Stop Shop for import/export inspection service </a:t>
          </a:r>
          <a:endParaRPr lang="en-US" sz="1400" dirty="0"/>
        </a:p>
      </dgm:t>
    </dgm:pt>
    <dgm:pt modelId="{474078BA-18BD-4638-8E43-1BC2A52079A3}" type="parTrans" cxnId="{20F9082D-1F7F-44C7-9E8B-220EB15E7783}">
      <dgm:prSet/>
      <dgm:spPr/>
      <dgm:t>
        <a:bodyPr/>
        <a:lstStyle/>
        <a:p>
          <a:endParaRPr lang="en-US"/>
        </a:p>
      </dgm:t>
    </dgm:pt>
    <dgm:pt modelId="{FB2B74FE-51F6-41DF-B360-C30B1D450C8D}" type="sibTrans" cxnId="{20F9082D-1F7F-44C7-9E8B-220EB15E7783}">
      <dgm:prSet/>
      <dgm:spPr/>
      <dgm:t>
        <a:bodyPr/>
        <a:lstStyle/>
        <a:p>
          <a:endParaRPr lang="en-US"/>
        </a:p>
      </dgm:t>
    </dgm:pt>
    <dgm:pt modelId="{63B4C3A5-AFC6-48DC-A40B-D5ADEBA61D35}">
      <dgm:prSet phldrT="[Text]" custT="1"/>
      <dgm:spPr/>
      <dgm:t>
        <a:bodyPr/>
        <a:lstStyle/>
        <a:p>
          <a:r>
            <a:rPr lang="en-US" sz="1600" dirty="0" smtClean="0"/>
            <a:t>Focus on Specific Sectors</a:t>
          </a:r>
          <a:endParaRPr lang="en-US" sz="1600" dirty="0"/>
        </a:p>
      </dgm:t>
    </dgm:pt>
    <dgm:pt modelId="{3F24B4E4-7C55-4FDA-85C7-17AC5139F4F1}" type="parTrans" cxnId="{4B4D6B07-AB49-4266-A5CC-D525612CD93D}">
      <dgm:prSet/>
      <dgm:spPr/>
      <dgm:t>
        <a:bodyPr/>
        <a:lstStyle/>
        <a:p>
          <a:endParaRPr lang="en-US"/>
        </a:p>
      </dgm:t>
    </dgm:pt>
    <dgm:pt modelId="{E3467191-7FA8-4113-9484-0813EB29A00B}" type="sibTrans" cxnId="{4B4D6B07-AB49-4266-A5CC-D525612CD93D}">
      <dgm:prSet/>
      <dgm:spPr/>
      <dgm:t>
        <a:bodyPr/>
        <a:lstStyle/>
        <a:p>
          <a:endParaRPr lang="en-US"/>
        </a:p>
      </dgm:t>
    </dgm:pt>
    <dgm:pt modelId="{674084E7-7AF2-4E7E-B3D8-88A97E5905A2}">
      <dgm:prSet phldrT="[Text]" custT="1"/>
      <dgm:spPr/>
      <dgm:t>
        <a:bodyPr/>
        <a:lstStyle/>
        <a:p>
          <a:r>
            <a:rPr lang="en-US" sz="1400" dirty="0" smtClean="0"/>
            <a:t>Logistics</a:t>
          </a:r>
          <a:endParaRPr lang="en-US" sz="1400" dirty="0"/>
        </a:p>
      </dgm:t>
    </dgm:pt>
    <dgm:pt modelId="{3BC9376E-DCE8-48AB-A998-F5E80055E417}" type="parTrans" cxnId="{D1072434-19F9-4507-8BFC-F8BAE1BBD61A}">
      <dgm:prSet/>
      <dgm:spPr/>
      <dgm:t>
        <a:bodyPr/>
        <a:lstStyle/>
        <a:p>
          <a:endParaRPr lang="en-US"/>
        </a:p>
      </dgm:t>
    </dgm:pt>
    <dgm:pt modelId="{C808AD3B-5513-439F-9687-25D9948765E4}" type="sibTrans" cxnId="{D1072434-19F9-4507-8BFC-F8BAE1BBD61A}">
      <dgm:prSet/>
      <dgm:spPr/>
      <dgm:t>
        <a:bodyPr/>
        <a:lstStyle/>
        <a:p>
          <a:endParaRPr lang="en-US"/>
        </a:p>
      </dgm:t>
    </dgm:pt>
    <dgm:pt modelId="{13E39506-339B-4640-ABC7-F45BA41128B6}">
      <dgm:prSet custT="1"/>
      <dgm:spPr/>
      <dgm:t>
        <a:bodyPr/>
        <a:lstStyle/>
        <a:p>
          <a:r>
            <a:rPr lang="en-US" sz="1400" dirty="0" smtClean="0"/>
            <a:t>Probate reform</a:t>
          </a:r>
          <a:endParaRPr lang="en-US" sz="1400" dirty="0"/>
        </a:p>
      </dgm:t>
    </dgm:pt>
    <dgm:pt modelId="{2FC342BD-8A03-4DE4-BCE6-BAB7F44EF153}" type="parTrans" cxnId="{D0A335F6-7FC5-4863-8EDD-43BFE04EF7F5}">
      <dgm:prSet/>
      <dgm:spPr/>
      <dgm:t>
        <a:bodyPr/>
        <a:lstStyle/>
        <a:p>
          <a:endParaRPr lang="en-US"/>
        </a:p>
      </dgm:t>
    </dgm:pt>
    <dgm:pt modelId="{FE835311-A21A-49CF-BB91-7CC1C9E872C6}" type="sibTrans" cxnId="{D0A335F6-7FC5-4863-8EDD-43BFE04EF7F5}">
      <dgm:prSet/>
      <dgm:spPr/>
      <dgm:t>
        <a:bodyPr/>
        <a:lstStyle/>
        <a:p>
          <a:endParaRPr lang="en-US"/>
        </a:p>
      </dgm:t>
    </dgm:pt>
    <dgm:pt modelId="{54C2F541-27E0-4F07-A0CA-27638A16F2E8}">
      <dgm:prSet custT="1"/>
      <dgm:spPr/>
      <dgm:t>
        <a:bodyPr/>
        <a:lstStyle/>
        <a:p>
          <a:r>
            <a:rPr lang="en-US" sz="1400" dirty="0" smtClean="0"/>
            <a:t>Established a National Collateral Registry to improve access to credit</a:t>
          </a:r>
          <a:endParaRPr lang="en-US" sz="1400" dirty="0"/>
        </a:p>
      </dgm:t>
    </dgm:pt>
    <dgm:pt modelId="{D13C817D-B352-4C8B-942B-28DFECEE4CA6}" type="parTrans" cxnId="{78B58C4E-1519-466D-A56A-92AB8179ECE7}">
      <dgm:prSet/>
      <dgm:spPr/>
      <dgm:t>
        <a:bodyPr/>
        <a:lstStyle/>
        <a:p>
          <a:endParaRPr lang="en-US"/>
        </a:p>
      </dgm:t>
    </dgm:pt>
    <dgm:pt modelId="{1A777198-2F4E-4FB2-8817-E1DDB002F045}" type="sibTrans" cxnId="{78B58C4E-1519-466D-A56A-92AB8179ECE7}">
      <dgm:prSet/>
      <dgm:spPr/>
      <dgm:t>
        <a:bodyPr/>
        <a:lstStyle/>
        <a:p>
          <a:endParaRPr lang="en-US"/>
        </a:p>
      </dgm:t>
    </dgm:pt>
    <dgm:pt modelId="{CE1562A1-7CD9-456F-832F-D4D65136253E}">
      <dgm:prSet custT="1"/>
      <dgm:spPr/>
      <dgm:t>
        <a:bodyPr/>
        <a:lstStyle/>
        <a:p>
          <a:r>
            <a:rPr lang="en-US" sz="1400" dirty="0" smtClean="0"/>
            <a:t>Enacted Insolvency Act</a:t>
          </a:r>
          <a:endParaRPr lang="en-US" sz="1400" dirty="0"/>
        </a:p>
      </dgm:t>
    </dgm:pt>
    <dgm:pt modelId="{6A6296D4-310D-4710-A2CA-07EC56BE6DFF}" type="parTrans" cxnId="{65806AFF-1694-4991-B956-D542E93AB017}">
      <dgm:prSet/>
      <dgm:spPr/>
      <dgm:t>
        <a:bodyPr/>
        <a:lstStyle/>
        <a:p>
          <a:endParaRPr lang="en-US"/>
        </a:p>
      </dgm:t>
    </dgm:pt>
    <dgm:pt modelId="{265197E8-1C64-42F1-8BEB-1B791BD837B1}" type="sibTrans" cxnId="{65806AFF-1694-4991-B956-D542E93AB017}">
      <dgm:prSet/>
      <dgm:spPr/>
      <dgm:t>
        <a:bodyPr/>
        <a:lstStyle/>
        <a:p>
          <a:endParaRPr lang="en-US"/>
        </a:p>
      </dgm:t>
    </dgm:pt>
    <dgm:pt modelId="{33F94283-B657-42FF-9497-6FBB841366F4}">
      <dgm:prSet custT="1"/>
      <dgm:spPr/>
      <dgm:t>
        <a:bodyPr/>
        <a:lstStyle/>
        <a:p>
          <a:r>
            <a:rPr lang="en-US" sz="1400" dirty="0" smtClean="0"/>
            <a:t>Mobile Banking </a:t>
          </a:r>
          <a:endParaRPr lang="en-US" sz="1400" dirty="0"/>
        </a:p>
      </dgm:t>
    </dgm:pt>
    <dgm:pt modelId="{DA78BA36-2B4C-4D0F-B8F4-4A988509EF16}" type="parTrans" cxnId="{FDE65BF5-A5DF-4D7D-88C4-7F56C0B9D434}">
      <dgm:prSet/>
      <dgm:spPr/>
      <dgm:t>
        <a:bodyPr/>
        <a:lstStyle/>
        <a:p>
          <a:endParaRPr lang="en-US"/>
        </a:p>
      </dgm:t>
    </dgm:pt>
    <dgm:pt modelId="{D3301729-A23B-42C1-8C8A-129A6842D6DA}" type="sibTrans" cxnId="{FDE65BF5-A5DF-4D7D-88C4-7F56C0B9D434}">
      <dgm:prSet/>
      <dgm:spPr/>
      <dgm:t>
        <a:bodyPr/>
        <a:lstStyle/>
        <a:p>
          <a:endParaRPr lang="en-US"/>
        </a:p>
      </dgm:t>
    </dgm:pt>
    <dgm:pt modelId="{667B11DD-6BD6-4D5E-A6C1-2AFE5242A741}">
      <dgm:prSet custT="1"/>
      <dgm:spPr/>
      <dgm:t>
        <a:bodyPr/>
        <a:lstStyle/>
        <a:p>
          <a:r>
            <a:rPr lang="en-US" sz="1400" dirty="0" smtClean="0"/>
            <a:t>Public sector transformation</a:t>
          </a:r>
          <a:endParaRPr lang="en-US" sz="1400" dirty="0"/>
        </a:p>
      </dgm:t>
    </dgm:pt>
    <dgm:pt modelId="{11C6A707-349F-4C5B-A92F-AF0A3672F6AC}" type="parTrans" cxnId="{A32F6622-2BF3-4F2C-A601-E4F5FAAD1BE0}">
      <dgm:prSet/>
      <dgm:spPr/>
      <dgm:t>
        <a:bodyPr/>
        <a:lstStyle/>
        <a:p>
          <a:endParaRPr lang="en-US"/>
        </a:p>
      </dgm:t>
    </dgm:pt>
    <dgm:pt modelId="{855EC80F-AA78-44FB-A2D0-48D0A0B524FE}" type="sibTrans" cxnId="{A32F6622-2BF3-4F2C-A601-E4F5FAAD1BE0}">
      <dgm:prSet/>
      <dgm:spPr/>
      <dgm:t>
        <a:bodyPr/>
        <a:lstStyle/>
        <a:p>
          <a:endParaRPr lang="en-US"/>
        </a:p>
      </dgm:t>
    </dgm:pt>
    <dgm:pt modelId="{F987A62E-3644-49DB-8F07-613A8FC5EDE2}">
      <dgm:prSet custT="1"/>
      <dgm:spPr/>
      <dgm:t>
        <a:bodyPr/>
        <a:lstStyle/>
        <a:p>
          <a:r>
            <a:rPr lang="en-US" sz="1400" dirty="0" smtClean="0"/>
            <a:t>Agriculture</a:t>
          </a:r>
          <a:endParaRPr lang="en-US" sz="1400" dirty="0"/>
        </a:p>
      </dgm:t>
    </dgm:pt>
    <dgm:pt modelId="{DD95AA0C-ECDE-4DE0-9653-9FCC90998CDB}" type="parTrans" cxnId="{104F75B9-F4BA-4810-BD92-D0858B0163DC}">
      <dgm:prSet/>
      <dgm:spPr/>
      <dgm:t>
        <a:bodyPr/>
        <a:lstStyle/>
        <a:p>
          <a:endParaRPr lang="en-US"/>
        </a:p>
      </dgm:t>
    </dgm:pt>
    <dgm:pt modelId="{2C2E8FC5-8A79-483E-886A-69C626DBC528}" type="sibTrans" cxnId="{104F75B9-F4BA-4810-BD92-D0858B0163DC}">
      <dgm:prSet/>
      <dgm:spPr/>
      <dgm:t>
        <a:bodyPr/>
        <a:lstStyle/>
        <a:p>
          <a:endParaRPr lang="en-US"/>
        </a:p>
      </dgm:t>
    </dgm:pt>
    <dgm:pt modelId="{087131B2-348A-46AA-923E-0A283492CDF8}">
      <dgm:prSet custT="1"/>
      <dgm:spPr/>
      <dgm:t>
        <a:bodyPr/>
        <a:lstStyle/>
        <a:p>
          <a:r>
            <a:rPr lang="en-US" sz="1400" smtClean="0"/>
            <a:t>Tourism</a:t>
          </a:r>
          <a:endParaRPr lang="en-US" sz="1400" dirty="0"/>
        </a:p>
      </dgm:t>
    </dgm:pt>
    <dgm:pt modelId="{A12787EF-A87D-4481-9E76-25131C284482}" type="parTrans" cxnId="{A615BD88-6A39-46E5-B6EF-1B3581C322F5}">
      <dgm:prSet/>
      <dgm:spPr/>
      <dgm:t>
        <a:bodyPr/>
        <a:lstStyle/>
        <a:p>
          <a:endParaRPr lang="en-US"/>
        </a:p>
      </dgm:t>
    </dgm:pt>
    <dgm:pt modelId="{23D717EE-C5BC-41DF-92DF-F319F77A6BF3}" type="sibTrans" cxnId="{A615BD88-6A39-46E5-B6EF-1B3581C322F5}">
      <dgm:prSet/>
      <dgm:spPr/>
      <dgm:t>
        <a:bodyPr/>
        <a:lstStyle/>
        <a:p>
          <a:endParaRPr lang="en-US"/>
        </a:p>
      </dgm:t>
    </dgm:pt>
    <dgm:pt modelId="{A9F253FE-6C3B-4218-A905-E30E391EE64E}">
      <dgm:prSet custT="1"/>
      <dgm:spPr/>
      <dgm:t>
        <a:bodyPr/>
        <a:lstStyle/>
        <a:p>
          <a:r>
            <a:rPr lang="en-US" sz="1400" dirty="0" smtClean="0"/>
            <a:t>ICT / BPO Operations</a:t>
          </a:r>
          <a:endParaRPr lang="en-US" sz="1400" dirty="0"/>
        </a:p>
      </dgm:t>
    </dgm:pt>
    <dgm:pt modelId="{00FE514E-9CCD-4F6C-91C4-B52075B91CEC}" type="parTrans" cxnId="{7368F67B-0CFF-49FF-AB9F-22E21FCFAB77}">
      <dgm:prSet/>
      <dgm:spPr/>
      <dgm:t>
        <a:bodyPr/>
        <a:lstStyle/>
        <a:p>
          <a:endParaRPr lang="en-US"/>
        </a:p>
      </dgm:t>
    </dgm:pt>
    <dgm:pt modelId="{68D91DA0-85B8-480F-85B2-B5BAABA7B64D}" type="sibTrans" cxnId="{7368F67B-0CFF-49FF-AB9F-22E21FCFAB77}">
      <dgm:prSet/>
      <dgm:spPr/>
      <dgm:t>
        <a:bodyPr/>
        <a:lstStyle/>
        <a:p>
          <a:endParaRPr lang="en-US"/>
        </a:p>
      </dgm:t>
    </dgm:pt>
    <dgm:pt modelId="{E233CCAB-A2D4-4EC5-A322-4B503B823584}">
      <dgm:prSet custT="1"/>
      <dgm:spPr/>
      <dgm:t>
        <a:bodyPr/>
        <a:lstStyle/>
        <a:p>
          <a:r>
            <a:rPr lang="en-US" sz="1400" dirty="0" smtClean="0"/>
            <a:t>Procurement Management Reform</a:t>
          </a:r>
          <a:endParaRPr lang="en-US" sz="1400" dirty="0"/>
        </a:p>
      </dgm:t>
    </dgm:pt>
    <dgm:pt modelId="{66A2A2D3-648F-40F3-AA2B-36A3EFC880D8}" type="parTrans" cxnId="{0BEB72E8-9D69-4948-8F7C-F89D53A3B292}">
      <dgm:prSet/>
      <dgm:spPr/>
      <dgm:t>
        <a:bodyPr/>
        <a:lstStyle/>
        <a:p>
          <a:endParaRPr lang="en-US"/>
        </a:p>
      </dgm:t>
    </dgm:pt>
    <dgm:pt modelId="{DE3D9D5C-C15C-476E-9FF8-4B29D2F37CCF}" type="sibTrans" cxnId="{0BEB72E8-9D69-4948-8F7C-F89D53A3B292}">
      <dgm:prSet/>
      <dgm:spPr/>
      <dgm:t>
        <a:bodyPr/>
        <a:lstStyle/>
        <a:p>
          <a:endParaRPr lang="en-US"/>
        </a:p>
      </dgm:t>
    </dgm:pt>
    <dgm:pt modelId="{E5B02379-76EB-49E1-A867-D28066C0069D}">
      <dgm:prSet custT="1"/>
      <dgm:spPr/>
      <dgm:t>
        <a:bodyPr/>
        <a:lstStyle/>
        <a:p>
          <a:r>
            <a:rPr lang="en-US" sz="1400" dirty="0" smtClean="0"/>
            <a:t>MSME</a:t>
          </a:r>
          <a:endParaRPr lang="en-US" sz="1400" dirty="0"/>
        </a:p>
      </dgm:t>
    </dgm:pt>
    <dgm:pt modelId="{C05B2D86-30E6-4772-93AC-0291B05E60BE}" type="parTrans" cxnId="{E8022C75-1FD9-4661-A86C-0D35D28D3693}">
      <dgm:prSet/>
      <dgm:spPr/>
      <dgm:t>
        <a:bodyPr/>
        <a:lstStyle/>
        <a:p>
          <a:endParaRPr lang="en-US"/>
        </a:p>
      </dgm:t>
    </dgm:pt>
    <dgm:pt modelId="{B11B2B15-DDC6-4847-90A7-17CCD6BC8E80}" type="sibTrans" cxnId="{E8022C75-1FD9-4661-A86C-0D35D28D3693}">
      <dgm:prSet/>
      <dgm:spPr/>
      <dgm:t>
        <a:bodyPr/>
        <a:lstStyle/>
        <a:p>
          <a:endParaRPr lang="en-US"/>
        </a:p>
      </dgm:t>
    </dgm:pt>
    <dgm:pt modelId="{481DBAA0-70DD-41E7-987F-42C979B844BC}" type="pres">
      <dgm:prSet presAssocID="{9CC1D87F-C8B3-4CB8-9441-3A06E6E7FB2D}" presName="Name0" presStyleCnt="0">
        <dgm:presLayoutVars>
          <dgm:dir/>
          <dgm:animLvl val="lvl"/>
          <dgm:resizeHandles val="exact"/>
        </dgm:presLayoutVars>
      </dgm:prSet>
      <dgm:spPr/>
      <dgm:t>
        <a:bodyPr/>
        <a:lstStyle/>
        <a:p>
          <a:endParaRPr lang="en-US"/>
        </a:p>
      </dgm:t>
    </dgm:pt>
    <dgm:pt modelId="{217008D5-B54B-4E9F-ACB0-5DE7E9F186E8}" type="pres">
      <dgm:prSet presAssocID="{17E92592-87E3-4539-9826-890F5A468214}" presName="linNode" presStyleCnt="0"/>
      <dgm:spPr/>
    </dgm:pt>
    <dgm:pt modelId="{C761465B-E9BD-45FF-AF74-387621EE61CD}" type="pres">
      <dgm:prSet presAssocID="{17E92592-87E3-4539-9826-890F5A468214}" presName="parentText" presStyleLbl="node1" presStyleIdx="0" presStyleCnt="2" custScaleX="62835" custLinFactNeighborX="-11800">
        <dgm:presLayoutVars>
          <dgm:chMax val="1"/>
          <dgm:bulletEnabled val="1"/>
        </dgm:presLayoutVars>
      </dgm:prSet>
      <dgm:spPr/>
      <dgm:t>
        <a:bodyPr/>
        <a:lstStyle/>
        <a:p>
          <a:endParaRPr lang="en-US"/>
        </a:p>
      </dgm:t>
    </dgm:pt>
    <dgm:pt modelId="{95C68762-31F5-4BC5-BFEB-62C94C076C7C}" type="pres">
      <dgm:prSet presAssocID="{17E92592-87E3-4539-9826-890F5A468214}" presName="descendantText" presStyleLbl="alignAccFollowNode1" presStyleIdx="0" presStyleCnt="2" custScaleX="123850" custScaleY="120573">
        <dgm:presLayoutVars>
          <dgm:bulletEnabled val="1"/>
        </dgm:presLayoutVars>
      </dgm:prSet>
      <dgm:spPr/>
      <dgm:t>
        <a:bodyPr/>
        <a:lstStyle/>
        <a:p>
          <a:endParaRPr lang="en-US"/>
        </a:p>
      </dgm:t>
    </dgm:pt>
    <dgm:pt modelId="{550D90CC-E73A-4F39-8172-D34564198D2B}" type="pres">
      <dgm:prSet presAssocID="{EFB10CB3-E245-4B55-86C6-191B408DA997}" presName="sp" presStyleCnt="0"/>
      <dgm:spPr/>
    </dgm:pt>
    <dgm:pt modelId="{7106467E-026E-4BB6-A05A-97F234C55394}" type="pres">
      <dgm:prSet presAssocID="{63B4C3A5-AFC6-48DC-A40B-D5ADEBA61D35}" presName="linNode" presStyleCnt="0"/>
      <dgm:spPr/>
    </dgm:pt>
    <dgm:pt modelId="{CC4C71F8-1F10-4192-AF2B-D6BB2148EF22}" type="pres">
      <dgm:prSet presAssocID="{63B4C3A5-AFC6-48DC-A40B-D5ADEBA61D35}" presName="parentText" presStyleLbl="node1" presStyleIdx="1" presStyleCnt="2" custScaleX="62835" custLinFactNeighborX="-11800">
        <dgm:presLayoutVars>
          <dgm:chMax val="1"/>
          <dgm:bulletEnabled val="1"/>
        </dgm:presLayoutVars>
      </dgm:prSet>
      <dgm:spPr/>
      <dgm:t>
        <a:bodyPr/>
        <a:lstStyle/>
        <a:p>
          <a:endParaRPr lang="en-US"/>
        </a:p>
      </dgm:t>
    </dgm:pt>
    <dgm:pt modelId="{B3C7E72D-A503-4046-8AB0-68F654FC4832}" type="pres">
      <dgm:prSet presAssocID="{63B4C3A5-AFC6-48DC-A40B-D5ADEBA61D35}" presName="descendantText" presStyleLbl="alignAccFollowNode1" presStyleIdx="1" presStyleCnt="2" custScaleX="123850">
        <dgm:presLayoutVars>
          <dgm:bulletEnabled val="1"/>
        </dgm:presLayoutVars>
      </dgm:prSet>
      <dgm:spPr/>
      <dgm:t>
        <a:bodyPr/>
        <a:lstStyle/>
        <a:p>
          <a:endParaRPr lang="en-US"/>
        </a:p>
      </dgm:t>
    </dgm:pt>
  </dgm:ptLst>
  <dgm:cxnLst>
    <dgm:cxn modelId="{A32F6622-2BF3-4F2C-A601-E4F5FAAD1BE0}" srcId="{17E92592-87E3-4539-9826-890F5A468214}" destId="{667B11DD-6BD6-4D5E-A6C1-2AFE5242A741}" srcOrd="5" destOrd="0" parTransId="{11C6A707-349F-4C5B-A92F-AF0A3672F6AC}" sibTransId="{855EC80F-AA78-44FB-A2D0-48D0A0B524FE}"/>
    <dgm:cxn modelId="{65806AFF-1694-4991-B956-D542E93AB017}" srcId="{17E92592-87E3-4539-9826-890F5A468214}" destId="{CE1562A1-7CD9-456F-832F-D4D65136253E}" srcOrd="3" destOrd="0" parTransId="{6A6296D4-310D-4710-A2CA-07EC56BE6DFF}" sibTransId="{265197E8-1C64-42F1-8BEB-1B791BD837B1}"/>
    <dgm:cxn modelId="{C07309F3-20B6-4753-98A8-C5F2EFFFB662}" type="presOf" srcId="{E5B02379-76EB-49E1-A867-D28066C0069D}" destId="{B3C7E72D-A503-4046-8AB0-68F654FC4832}" srcOrd="0" destOrd="4" presId="urn:microsoft.com/office/officeart/2005/8/layout/vList5"/>
    <dgm:cxn modelId="{104F75B9-F4BA-4810-BD92-D0858B0163DC}" srcId="{63B4C3A5-AFC6-48DC-A40B-D5ADEBA61D35}" destId="{F987A62E-3644-49DB-8F07-613A8FC5EDE2}" srcOrd="1" destOrd="0" parTransId="{DD95AA0C-ECDE-4DE0-9653-9FCC90998CDB}" sibTransId="{2C2E8FC5-8A79-483E-886A-69C626DBC528}"/>
    <dgm:cxn modelId="{2FDC2893-0008-4AB5-9819-E591606F0FBC}" type="presOf" srcId="{667B11DD-6BD6-4D5E-A6C1-2AFE5242A741}" destId="{95C68762-31F5-4BC5-BFEB-62C94C076C7C}" srcOrd="0" destOrd="5" presId="urn:microsoft.com/office/officeart/2005/8/layout/vList5"/>
    <dgm:cxn modelId="{D1072434-19F9-4507-8BFC-F8BAE1BBD61A}" srcId="{63B4C3A5-AFC6-48DC-A40B-D5ADEBA61D35}" destId="{674084E7-7AF2-4E7E-B3D8-88A97E5905A2}" srcOrd="0" destOrd="0" parTransId="{3BC9376E-DCE8-48AB-A998-F5E80055E417}" sibTransId="{C808AD3B-5513-439F-9687-25D9948765E4}"/>
    <dgm:cxn modelId="{4B4D6B07-AB49-4266-A5CC-D525612CD93D}" srcId="{9CC1D87F-C8B3-4CB8-9441-3A06E6E7FB2D}" destId="{63B4C3A5-AFC6-48DC-A40B-D5ADEBA61D35}" srcOrd="1" destOrd="0" parTransId="{3F24B4E4-7C55-4FDA-85C7-17AC5139F4F1}" sibTransId="{E3467191-7FA8-4113-9484-0813EB29A00B}"/>
    <dgm:cxn modelId="{DF7B0E86-50E3-488A-A402-0296CAA2329E}" type="presOf" srcId="{CDF5FA7F-86C9-411B-858A-1A21A5F10E10}" destId="{95C68762-31F5-4BC5-BFEB-62C94C076C7C}" srcOrd="0" destOrd="0" presId="urn:microsoft.com/office/officeart/2005/8/layout/vList5"/>
    <dgm:cxn modelId="{24FFEFC3-F3B6-4215-AC22-719C19AA437D}" type="presOf" srcId="{F987A62E-3644-49DB-8F07-613A8FC5EDE2}" destId="{B3C7E72D-A503-4046-8AB0-68F654FC4832}" srcOrd="0" destOrd="1" presId="urn:microsoft.com/office/officeart/2005/8/layout/vList5"/>
    <dgm:cxn modelId="{A615BD88-6A39-46E5-B6EF-1B3581C322F5}" srcId="{63B4C3A5-AFC6-48DC-A40B-D5ADEBA61D35}" destId="{087131B2-348A-46AA-923E-0A283492CDF8}" srcOrd="2" destOrd="0" parTransId="{A12787EF-A87D-4481-9E76-25131C284482}" sibTransId="{23D717EE-C5BC-41DF-92DF-F319F77A6BF3}"/>
    <dgm:cxn modelId="{04A45FBC-FB97-42DA-9D4F-BE3F3F060C04}" type="presOf" srcId="{54C2F541-27E0-4F07-A0CA-27638A16F2E8}" destId="{95C68762-31F5-4BC5-BFEB-62C94C076C7C}" srcOrd="0" destOrd="2" presId="urn:microsoft.com/office/officeart/2005/8/layout/vList5"/>
    <dgm:cxn modelId="{A45B79B2-F73E-4557-9DAA-7CE0A4CE4D3D}" type="presOf" srcId="{674084E7-7AF2-4E7E-B3D8-88A97E5905A2}" destId="{B3C7E72D-A503-4046-8AB0-68F654FC4832}" srcOrd="0" destOrd="0" presId="urn:microsoft.com/office/officeart/2005/8/layout/vList5"/>
    <dgm:cxn modelId="{308C9234-3905-4467-9DD0-2A5CC259097B}" type="presOf" srcId="{17E92592-87E3-4539-9826-890F5A468214}" destId="{C761465B-E9BD-45FF-AF74-387621EE61CD}" srcOrd="0" destOrd="0" presId="urn:microsoft.com/office/officeart/2005/8/layout/vList5"/>
    <dgm:cxn modelId="{859F3079-FB90-4E2F-A37E-A35ABE1C6B93}" type="presOf" srcId="{A9F253FE-6C3B-4218-A905-E30E391EE64E}" destId="{B3C7E72D-A503-4046-8AB0-68F654FC4832}" srcOrd="0" destOrd="3" presId="urn:microsoft.com/office/officeart/2005/8/layout/vList5"/>
    <dgm:cxn modelId="{75ADB4C9-5359-43B6-B92B-558545AA3FD6}" type="presOf" srcId="{E233CCAB-A2D4-4EC5-A322-4B503B823584}" destId="{95C68762-31F5-4BC5-BFEB-62C94C076C7C}" srcOrd="0" destOrd="6" presId="urn:microsoft.com/office/officeart/2005/8/layout/vList5"/>
    <dgm:cxn modelId="{FB019DC5-81FB-4F28-9C5E-3027C8482B4C}" type="presOf" srcId="{CE1562A1-7CD9-456F-832F-D4D65136253E}" destId="{95C68762-31F5-4BC5-BFEB-62C94C076C7C}" srcOrd="0" destOrd="3" presId="urn:microsoft.com/office/officeart/2005/8/layout/vList5"/>
    <dgm:cxn modelId="{2B78B350-4439-4536-A4CB-892838C1C912}" srcId="{9CC1D87F-C8B3-4CB8-9441-3A06E6E7FB2D}" destId="{17E92592-87E3-4539-9826-890F5A468214}" srcOrd="0" destOrd="0" parTransId="{E9AD8EEC-89D9-4B78-9963-85EFEE43D54E}" sibTransId="{EFB10CB3-E245-4B55-86C6-191B408DA997}"/>
    <dgm:cxn modelId="{7368F67B-0CFF-49FF-AB9F-22E21FCFAB77}" srcId="{63B4C3A5-AFC6-48DC-A40B-D5ADEBA61D35}" destId="{A9F253FE-6C3B-4218-A905-E30E391EE64E}" srcOrd="3" destOrd="0" parTransId="{00FE514E-9CCD-4F6C-91C4-B52075B91CEC}" sibTransId="{68D91DA0-85B8-480F-85B2-B5BAABA7B64D}"/>
    <dgm:cxn modelId="{A22A8632-4EED-45C7-AA61-227619CB82AC}" type="presOf" srcId="{9CC1D87F-C8B3-4CB8-9441-3A06E6E7FB2D}" destId="{481DBAA0-70DD-41E7-987F-42C979B844BC}" srcOrd="0" destOrd="0" presId="urn:microsoft.com/office/officeart/2005/8/layout/vList5"/>
    <dgm:cxn modelId="{E8022C75-1FD9-4661-A86C-0D35D28D3693}" srcId="{63B4C3A5-AFC6-48DC-A40B-D5ADEBA61D35}" destId="{E5B02379-76EB-49E1-A867-D28066C0069D}" srcOrd="4" destOrd="0" parTransId="{C05B2D86-30E6-4772-93AC-0291B05E60BE}" sibTransId="{B11B2B15-DDC6-4847-90A7-17CCD6BC8E80}"/>
    <dgm:cxn modelId="{D0A335F6-7FC5-4863-8EDD-43BFE04EF7F5}" srcId="{17E92592-87E3-4539-9826-890F5A468214}" destId="{13E39506-339B-4640-ABC7-F45BA41128B6}" srcOrd="1" destOrd="0" parTransId="{2FC342BD-8A03-4DE4-BCE6-BAB7F44EF153}" sibTransId="{FE835311-A21A-49CF-BB91-7CC1C9E872C6}"/>
    <dgm:cxn modelId="{C0D5EAC4-107F-4F62-8A7C-41E0BD568B48}" type="presOf" srcId="{33F94283-B657-42FF-9497-6FBB841366F4}" destId="{95C68762-31F5-4BC5-BFEB-62C94C076C7C}" srcOrd="0" destOrd="4" presId="urn:microsoft.com/office/officeart/2005/8/layout/vList5"/>
    <dgm:cxn modelId="{FDE65BF5-A5DF-4D7D-88C4-7F56C0B9D434}" srcId="{17E92592-87E3-4539-9826-890F5A468214}" destId="{33F94283-B657-42FF-9497-6FBB841366F4}" srcOrd="4" destOrd="0" parTransId="{DA78BA36-2B4C-4D0F-B8F4-4A988509EF16}" sibTransId="{D3301729-A23B-42C1-8C8A-129A6842D6DA}"/>
    <dgm:cxn modelId="{78B58C4E-1519-466D-A56A-92AB8179ECE7}" srcId="{17E92592-87E3-4539-9826-890F5A468214}" destId="{54C2F541-27E0-4F07-A0CA-27638A16F2E8}" srcOrd="2" destOrd="0" parTransId="{D13C817D-B352-4C8B-942B-28DFECEE4CA6}" sibTransId="{1A777198-2F4E-4FB2-8817-E1DDB002F045}"/>
    <dgm:cxn modelId="{2010876E-71E9-4713-9E77-C70AD6A63F6E}" type="presOf" srcId="{63B4C3A5-AFC6-48DC-A40B-D5ADEBA61D35}" destId="{CC4C71F8-1F10-4192-AF2B-D6BB2148EF22}" srcOrd="0" destOrd="0" presId="urn:microsoft.com/office/officeart/2005/8/layout/vList5"/>
    <dgm:cxn modelId="{20F9082D-1F7F-44C7-9E8B-220EB15E7783}" srcId="{17E92592-87E3-4539-9826-890F5A468214}" destId="{CDF5FA7F-86C9-411B-858A-1A21A5F10E10}" srcOrd="0" destOrd="0" parTransId="{474078BA-18BD-4638-8E43-1BC2A52079A3}" sibTransId="{FB2B74FE-51F6-41DF-B360-C30B1D450C8D}"/>
    <dgm:cxn modelId="{0BEB72E8-9D69-4948-8F7C-F89D53A3B292}" srcId="{17E92592-87E3-4539-9826-890F5A468214}" destId="{E233CCAB-A2D4-4EC5-A322-4B503B823584}" srcOrd="6" destOrd="0" parTransId="{66A2A2D3-648F-40F3-AA2B-36A3EFC880D8}" sibTransId="{DE3D9D5C-C15C-476E-9FF8-4B29D2F37CCF}"/>
    <dgm:cxn modelId="{47096E68-8770-4751-B0EE-396677927038}" type="presOf" srcId="{13E39506-339B-4640-ABC7-F45BA41128B6}" destId="{95C68762-31F5-4BC5-BFEB-62C94C076C7C}" srcOrd="0" destOrd="1" presId="urn:microsoft.com/office/officeart/2005/8/layout/vList5"/>
    <dgm:cxn modelId="{11F93F51-DD0D-4B7D-86D7-794AA7B9E16A}" type="presOf" srcId="{087131B2-348A-46AA-923E-0A283492CDF8}" destId="{B3C7E72D-A503-4046-8AB0-68F654FC4832}" srcOrd="0" destOrd="2" presId="urn:microsoft.com/office/officeart/2005/8/layout/vList5"/>
    <dgm:cxn modelId="{9CE76701-4159-4EB8-B74B-1DC60CC2E734}" type="presParOf" srcId="{481DBAA0-70DD-41E7-987F-42C979B844BC}" destId="{217008D5-B54B-4E9F-ACB0-5DE7E9F186E8}" srcOrd="0" destOrd="0" presId="urn:microsoft.com/office/officeart/2005/8/layout/vList5"/>
    <dgm:cxn modelId="{A519CEFD-DBCC-4B6E-81B7-DFC080BD7AF9}" type="presParOf" srcId="{217008D5-B54B-4E9F-ACB0-5DE7E9F186E8}" destId="{C761465B-E9BD-45FF-AF74-387621EE61CD}" srcOrd="0" destOrd="0" presId="urn:microsoft.com/office/officeart/2005/8/layout/vList5"/>
    <dgm:cxn modelId="{9F542E0F-EFD9-48E8-93F5-4B87070AD380}" type="presParOf" srcId="{217008D5-B54B-4E9F-ACB0-5DE7E9F186E8}" destId="{95C68762-31F5-4BC5-BFEB-62C94C076C7C}" srcOrd="1" destOrd="0" presId="urn:microsoft.com/office/officeart/2005/8/layout/vList5"/>
    <dgm:cxn modelId="{FC9BE459-8A20-494A-99B1-A30F2516EC92}" type="presParOf" srcId="{481DBAA0-70DD-41E7-987F-42C979B844BC}" destId="{550D90CC-E73A-4F39-8172-D34564198D2B}" srcOrd="1" destOrd="0" presId="urn:microsoft.com/office/officeart/2005/8/layout/vList5"/>
    <dgm:cxn modelId="{1866B025-0E32-49BC-8AE7-4A613024B802}" type="presParOf" srcId="{481DBAA0-70DD-41E7-987F-42C979B844BC}" destId="{7106467E-026E-4BB6-A05A-97F234C55394}" srcOrd="2" destOrd="0" presId="urn:microsoft.com/office/officeart/2005/8/layout/vList5"/>
    <dgm:cxn modelId="{F8D9E13D-8930-477C-98DB-8FF0EB6F323C}" type="presParOf" srcId="{7106467E-026E-4BB6-A05A-97F234C55394}" destId="{CC4C71F8-1F10-4192-AF2B-D6BB2148EF22}" srcOrd="0" destOrd="0" presId="urn:microsoft.com/office/officeart/2005/8/layout/vList5"/>
    <dgm:cxn modelId="{621E2202-AFF6-4ADA-8193-E982F519C1FF}" type="presParOf" srcId="{7106467E-026E-4BB6-A05A-97F234C55394}" destId="{B3C7E72D-A503-4046-8AB0-68F654FC48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68762-31F5-4BC5-BFEB-62C94C076C7C}">
      <dsp:nvSpPr>
        <dsp:cNvPr id="0" name=""/>
        <dsp:cNvSpPr/>
      </dsp:nvSpPr>
      <dsp:spPr>
        <a:xfrm rot="5400000">
          <a:off x="4693558" y="-2551433"/>
          <a:ext cx="1414462" cy="68763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7.5% primary budget surplus from 3.2% in FY2011/12</a:t>
          </a:r>
          <a:endParaRPr lang="en-US" sz="1400" kern="1200" dirty="0"/>
        </a:p>
        <a:p>
          <a:pPr marL="114300" lvl="1" indent="-114300" algn="l" defTabSz="622300">
            <a:lnSpc>
              <a:spcPct val="90000"/>
            </a:lnSpc>
            <a:spcBef>
              <a:spcPct val="0"/>
            </a:spcBef>
            <a:spcAft>
              <a:spcPct val="15000"/>
            </a:spcAft>
            <a:buChar char="••"/>
          </a:pPr>
          <a:r>
            <a:rPr lang="en-US" sz="1400" b="0" kern="1200" dirty="0" smtClean="0">
              <a:solidFill>
                <a:schemeClr val="tx1"/>
              </a:solidFill>
            </a:rPr>
            <a:t>Consistent</a:t>
          </a:r>
          <a:r>
            <a:rPr lang="en-US" sz="1400" b="1" kern="1200" dirty="0" smtClean="0">
              <a:solidFill>
                <a:srgbClr val="FF0000"/>
              </a:solidFill>
            </a:rPr>
            <a:t> </a:t>
          </a:r>
          <a:r>
            <a:rPr lang="en-US" sz="1400" kern="1200" dirty="0" smtClean="0"/>
            <a:t>fiscal surplus from deficit of 6.4% in FY2011/12</a:t>
          </a:r>
          <a:endParaRPr lang="en-US" sz="1400" kern="1200" dirty="0"/>
        </a:p>
        <a:p>
          <a:pPr marL="114300" lvl="1" indent="-114300" algn="l" defTabSz="622300">
            <a:lnSpc>
              <a:spcPct val="90000"/>
            </a:lnSpc>
            <a:spcBef>
              <a:spcPct val="0"/>
            </a:spcBef>
            <a:spcAft>
              <a:spcPct val="15000"/>
            </a:spcAft>
            <a:buChar char="••"/>
          </a:pPr>
          <a:r>
            <a:rPr lang="en-US" sz="1400" kern="1200" dirty="0" smtClean="0"/>
            <a:t>Budget cycle altered to be congruent with the start of the Fiscal Year</a:t>
          </a:r>
          <a:endParaRPr lang="en-US" sz="1400" kern="1200" dirty="0"/>
        </a:p>
        <a:p>
          <a:pPr marL="114300" lvl="1" indent="-114300" algn="l" defTabSz="622300">
            <a:lnSpc>
              <a:spcPct val="90000"/>
            </a:lnSpc>
            <a:spcBef>
              <a:spcPct val="0"/>
            </a:spcBef>
            <a:spcAft>
              <a:spcPct val="15000"/>
            </a:spcAft>
            <a:buChar char="••"/>
          </a:pPr>
          <a:r>
            <a:rPr lang="en-US" sz="1400" kern="1200" dirty="0" smtClean="0"/>
            <a:t>Implemented the CTMS (Central Treasury Management System)</a:t>
          </a:r>
          <a:endParaRPr lang="en-US" sz="1400" kern="1200" dirty="0"/>
        </a:p>
        <a:p>
          <a:pPr marL="114300" lvl="1" indent="-114300" algn="l" defTabSz="622300">
            <a:lnSpc>
              <a:spcPct val="90000"/>
            </a:lnSpc>
            <a:spcBef>
              <a:spcPct val="0"/>
            </a:spcBef>
            <a:spcAft>
              <a:spcPct val="15000"/>
            </a:spcAft>
            <a:buChar char="••"/>
          </a:pPr>
          <a:r>
            <a:rPr lang="en-US" sz="1400" kern="1200" dirty="0" smtClean="0"/>
            <a:t>Fiscal rules established and fiscal policy paper tabled</a:t>
          </a:r>
          <a:endParaRPr lang="en-US" sz="1400" kern="1200" dirty="0"/>
        </a:p>
        <a:p>
          <a:pPr marL="114300" lvl="1" indent="-114300" algn="l" defTabSz="622300">
            <a:lnSpc>
              <a:spcPct val="90000"/>
            </a:lnSpc>
            <a:spcBef>
              <a:spcPct val="0"/>
            </a:spcBef>
            <a:spcAft>
              <a:spcPct val="15000"/>
            </a:spcAft>
            <a:buChar char="••"/>
          </a:pPr>
          <a:r>
            <a:rPr lang="en-US" sz="1400" kern="1200" dirty="0" smtClean="0"/>
            <a:t>Implementation of a debt reduction strategy</a:t>
          </a:r>
          <a:endParaRPr lang="en-US" sz="1400" kern="1200" dirty="0"/>
        </a:p>
      </dsp:txBody>
      <dsp:txXfrm rot="-5400000">
        <a:off x="1962638" y="248535"/>
        <a:ext cx="6807255" cy="1276366"/>
      </dsp:txXfrm>
    </dsp:sp>
    <dsp:sp modelId="{C761465B-E9BD-45FF-AF74-387621EE61CD}">
      <dsp:nvSpPr>
        <dsp:cNvPr id="0" name=""/>
        <dsp:cNvSpPr/>
      </dsp:nvSpPr>
      <dsp:spPr>
        <a:xfrm>
          <a:off x="0" y="2678"/>
          <a:ext cx="1962380"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Public Financial Management &amp; Debt Reduction Strategy</a:t>
          </a:r>
          <a:endParaRPr lang="en-US" sz="1600" kern="1200" dirty="0"/>
        </a:p>
      </dsp:txBody>
      <dsp:txXfrm>
        <a:off x="86310" y="88988"/>
        <a:ext cx="1789760" cy="1595458"/>
      </dsp:txXfrm>
    </dsp:sp>
    <dsp:sp modelId="{B3C7E72D-A503-4046-8AB0-68F654FC4832}">
      <dsp:nvSpPr>
        <dsp:cNvPr id="0" name=""/>
        <dsp:cNvSpPr/>
      </dsp:nvSpPr>
      <dsp:spPr>
        <a:xfrm rot="5400000">
          <a:off x="4693558" y="-694951"/>
          <a:ext cx="1414462" cy="68763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Charities Act</a:t>
          </a:r>
          <a:endParaRPr lang="en-US" sz="1400" kern="1200" dirty="0"/>
        </a:p>
        <a:p>
          <a:pPr marL="114300" lvl="1" indent="-114300" algn="l" defTabSz="622300">
            <a:lnSpc>
              <a:spcPct val="90000"/>
            </a:lnSpc>
            <a:spcBef>
              <a:spcPct val="0"/>
            </a:spcBef>
            <a:spcAft>
              <a:spcPct val="15000"/>
            </a:spcAft>
            <a:buChar char="••"/>
          </a:pPr>
          <a:r>
            <a:rPr lang="en-US" sz="1400" kern="1200" dirty="0" smtClean="0"/>
            <a:t>Fiscal Incentives Legislation</a:t>
          </a:r>
          <a:endParaRPr lang="en-US" sz="1400" kern="1200" dirty="0"/>
        </a:p>
        <a:p>
          <a:pPr marL="114300" lvl="1" indent="-114300" algn="l" defTabSz="622300">
            <a:lnSpc>
              <a:spcPct val="90000"/>
            </a:lnSpc>
            <a:spcBef>
              <a:spcPct val="0"/>
            </a:spcBef>
            <a:spcAft>
              <a:spcPct val="15000"/>
            </a:spcAft>
            <a:buChar char="••"/>
          </a:pPr>
          <a:r>
            <a:rPr lang="en-US" sz="1400" kern="1200" dirty="0" smtClean="0"/>
            <a:t>Amendments to the Customs Act to reduce Tariff Dispersion</a:t>
          </a:r>
          <a:endParaRPr lang="en-US" sz="1400" kern="1200" dirty="0"/>
        </a:p>
        <a:p>
          <a:pPr marL="114300" lvl="1" indent="-114300" algn="l" defTabSz="622300">
            <a:lnSpc>
              <a:spcPct val="90000"/>
            </a:lnSpc>
            <a:spcBef>
              <a:spcPct val="0"/>
            </a:spcBef>
            <a:spcAft>
              <a:spcPct val="15000"/>
            </a:spcAft>
            <a:buChar char="••"/>
          </a:pPr>
          <a:r>
            <a:rPr lang="en-US" sz="1400" kern="1200" dirty="0" smtClean="0"/>
            <a:t>Property Tax Reform</a:t>
          </a:r>
          <a:endParaRPr lang="en-US" sz="1400" kern="1200" dirty="0"/>
        </a:p>
        <a:p>
          <a:pPr marL="114300" lvl="1" indent="-114300" algn="l" defTabSz="622300">
            <a:lnSpc>
              <a:spcPct val="90000"/>
            </a:lnSpc>
            <a:spcBef>
              <a:spcPct val="0"/>
            </a:spcBef>
            <a:spcAft>
              <a:spcPct val="15000"/>
            </a:spcAft>
            <a:buChar char="••"/>
          </a:pPr>
          <a:r>
            <a:rPr lang="en-US" sz="1400" kern="1200" dirty="0" smtClean="0"/>
            <a:t>Amalgamation of Payroll Taxes and Tax Administration </a:t>
          </a:r>
          <a:endParaRPr lang="en-US" sz="1400" kern="1200" dirty="0"/>
        </a:p>
        <a:p>
          <a:pPr marL="114300" lvl="1" indent="-114300" algn="l" defTabSz="622300">
            <a:lnSpc>
              <a:spcPct val="90000"/>
            </a:lnSpc>
            <a:spcBef>
              <a:spcPct val="0"/>
            </a:spcBef>
            <a:spcAft>
              <a:spcPct val="15000"/>
            </a:spcAft>
            <a:buChar char="••"/>
          </a:pPr>
          <a:r>
            <a:rPr lang="en-US" sz="1400" kern="1200" dirty="0" smtClean="0"/>
            <a:t>GCT and Corporate Income Tax Reform</a:t>
          </a:r>
          <a:endParaRPr lang="en-US" sz="1400" kern="1200" dirty="0"/>
        </a:p>
      </dsp:txBody>
      <dsp:txXfrm rot="-5400000">
        <a:off x="1962638" y="2105017"/>
        <a:ext cx="6807255" cy="1276366"/>
      </dsp:txXfrm>
    </dsp:sp>
    <dsp:sp modelId="{CC4C71F8-1F10-4192-AF2B-D6BB2148EF22}">
      <dsp:nvSpPr>
        <dsp:cNvPr id="0" name=""/>
        <dsp:cNvSpPr/>
      </dsp:nvSpPr>
      <dsp:spPr>
        <a:xfrm>
          <a:off x="0" y="1859160"/>
          <a:ext cx="1962380"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Tax Reform</a:t>
          </a:r>
          <a:endParaRPr lang="en-US" sz="1600" kern="1200" dirty="0"/>
        </a:p>
      </dsp:txBody>
      <dsp:txXfrm>
        <a:off x="86310" y="1945470"/>
        <a:ext cx="1789760" cy="1595458"/>
      </dsp:txXfrm>
    </dsp:sp>
    <dsp:sp modelId="{A9C336A8-1E7E-47FB-942D-ED3DFE167EEB}">
      <dsp:nvSpPr>
        <dsp:cNvPr id="0" name=""/>
        <dsp:cNvSpPr/>
      </dsp:nvSpPr>
      <dsp:spPr>
        <a:xfrm rot="5400000">
          <a:off x="4693558" y="1161530"/>
          <a:ext cx="1414462" cy="68763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Enactment of the Banking Services Bill to enhance supervisory and regulatory framework for Banks</a:t>
          </a:r>
          <a:endParaRPr lang="en-US" sz="1400" kern="1200" dirty="0"/>
        </a:p>
        <a:p>
          <a:pPr marL="114300" lvl="1" indent="-114300" algn="l" defTabSz="622300">
            <a:lnSpc>
              <a:spcPct val="90000"/>
            </a:lnSpc>
            <a:spcBef>
              <a:spcPct val="0"/>
            </a:spcBef>
            <a:spcAft>
              <a:spcPct val="15000"/>
            </a:spcAft>
            <a:buChar char="••"/>
          </a:pPr>
          <a:r>
            <a:rPr lang="en-US" sz="1400" kern="1200" dirty="0" smtClean="0"/>
            <a:t>Amendments to the Financial Services Commission Act </a:t>
          </a:r>
          <a:endParaRPr lang="en-US" sz="1400" kern="1200" dirty="0"/>
        </a:p>
        <a:p>
          <a:pPr marL="114300" lvl="1" indent="-114300" algn="l" defTabSz="622300">
            <a:lnSpc>
              <a:spcPct val="90000"/>
            </a:lnSpc>
            <a:spcBef>
              <a:spcPct val="0"/>
            </a:spcBef>
            <a:spcAft>
              <a:spcPct val="15000"/>
            </a:spcAft>
            <a:buChar char="••"/>
          </a:pPr>
          <a:r>
            <a:rPr lang="en-US" sz="1400" kern="1200" smtClean="0"/>
            <a:t>Amendments to the Securities Act, December 2013</a:t>
          </a:r>
          <a:endParaRPr lang="en-US" sz="1400" kern="1200" dirty="0"/>
        </a:p>
        <a:p>
          <a:pPr marL="114300" lvl="1" indent="-114300" algn="l" defTabSz="622300">
            <a:lnSpc>
              <a:spcPct val="90000"/>
            </a:lnSpc>
            <a:spcBef>
              <a:spcPct val="0"/>
            </a:spcBef>
            <a:spcAft>
              <a:spcPct val="15000"/>
            </a:spcAft>
            <a:buChar char="••"/>
          </a:pPr>
          <a:r>
            <a:rPr lang="en-US" sz="1400" kern="1200" smtClean="0"/>
            <a:t>Framework (remove legal restrictions) for collective investment schemes (CIS)</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Legal and institutional reforms regarding unlawful financial operations</a:t>
          </a:r>
        </a:p>
      </dsp:txBody>
      <dsp:txXfrm rot="-5400000">
        <a:off x="1962638" y="3961498"/>
        <a:ext cx="6807255" cy="1276366"/>
      </dsp:txXfrm>
    </dsp:sp>
    <dsp:sp modelId="{2B12E685-69BB-482D-9E7F-76FDADBF2DA6}">
      <dsp:nvSpPr>
        <dsp:cNvPr id="0" name=""/>
        <dsp:cNvSpPr/>
      </dsp:nvSpPr>
      <dsp:spPr>
        <a:xfrm>
          <a:off x="0" y="3715642"/>
          <a:ext cx="1962380" cy="1768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Financial System Stability</a:t>
          </a:r>
          <a:endParaRPr lang="en-US" sz="1600" kern="1200" dirty="0"/>
        </a:p>
      </dsp:txBody>
      <dsp:txXfrm>
        <a:off x="86310" y="3801952"/>
        <a:ext cx="1789760" cy="1595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68762-31F5-4BC5-BFEB-62C94C076C7C}">
      <dsp:nvSpPr>
        <dsp:cNvPr id="0" name=""/>
        <dsp:cNvSpPr/>
      </dsp:nvSpPr>
      <dsp:spPr>
        <a:xfrm rot="5400000">
          <a:off x="4540308" y="-2546031"/>
          <a:ext cx="1720964" cy="68763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Establishment of a One Stop Shop for import/export inspection service </a:t>
          </a:r>
          <a:endParaRPr lang="en-US" sz="1400" kern="1200" dirty="0"/>
        </a:p>
        <a:p>
          <a:pPr marL="114300" lvl="1" indent="-114300" algn="l" defTabSz="622300">
            <a:lnSpc>
              <a:spcPct val="90000"/>
            </a:lnSpc>
            <a:spcBef>
              <a:spcPct val="0"/>
            </a:spcBef>
            <a:spcAft>
              <a:spcPct val="15000"/>
            </a:spcAft>
            <a:buChar char="••"/>
          </a:pPr>
          <a:r>
            <a:rPr lang="en-US" sz="1400" kern="1200" dirty="0" smtClean="0"/>
            <a:t>Probate reform</a:t>
          </a:r>
          <a:endParaRPr lang="en-US" sz="1400" kern="1200" dirty="0"/>
        </a:p>
        <a:p>
          <a:pPr marL="114300" lvl="1" indent="-114300" algn="l" defTabSz="622300">
            <a:lnSpc>
              <a:spcPct val="90000"/>
            </a:lnSpc>
            <a:spcBef>
              <a:spcPct val="0"/>
            </a:spcBef>
            <a:spcAft>
              <a:spcPct val="15000"/>
            </a:spcAft>
            <a:buChar char="••"/>
          </a:pPr>
          <a:r>
            <a:rPr lang="en-US" sz="1400" kern="1200" dirty="0" smtClean="0"/>
            <a:t>Established a National Collateral Registry to improve access to credit</a:t>
          </a:r>
          <a:endParaRPr lang="en-US" sz="1400" kern="1200" dirty="0"/>
        </a:p>
        <a:p>
          <a:pPr marL="114300" lvl="1" indent="-114300" algn="l" defTabSz="622300">
            <a:lnSpc>
              <a:spcPct val="90000"/>
            </a:lnSpc>
            <a:spcBef>
              <a:spcPct val="0"/>
            </a:spcBef>
            <a:spcAft>
              <a:spcPct val="15000"/>
            </a:spcAft>
            <a:buChar char="••"/>
          </a:pPr>
          <a:r>
            <a:rPr lang="en-US" sz="1400" kern="1200" dirty="0" smtClean="0"/>
            <a:t>Enacted Insolvency Act</a:t>
          </a:r>
          <a:endParaRPr lang="en-US" sz="1400" kern="1200" dirty="0"/>
        </a:p>
        <a:p>
          <a:pPr marL="114300" lvl="1" indent="-114300" algn="l" defTabSz="622300">
            <a:lnSpc>
              <a:spcPct val="90000"/>
            </a:lnSpc>
            <a:spcBef>
              <a:spcPct val="0"/>
            </a:spcBef>
            <a:spcAft>
              <a:spcPct val="15000"/>
            </a:spcAft>
            <a:buChar char="••"/>
          </a:pPr>
          <a:r>
            <a:rPr lang="en-US" sz="1400" kern="1200" dirty="0" smtClean="0"/>
            <a:t>Mobile Banking </a:t>
          </a:r>
          <a:endParaRPr lang="en-US" sz="1400" kern="1200" dirty="0"/>
        </a:p>
        <a:p>
          <a:pPr marL="114300" lvl="1" indent="-114300" algn="l" defTabSz="622300">
            <a:lnSpc>
              <a:spcPct val="90000"/>
            </a:lnSpc>
            <a:spcBef>
              <a:spcPct val="0"/>
            </a:spcBef>
            <a:spcAft>
              <a:spcPct val="15000"/>
            </a:spcAft>
            <a:buChar char="••"/>
          </a:pPr>
          <a:r>
            <a:rPr lang="en-US" sz="1400" kern="1200" dirty="0" smtClean="0"/>
            <a:t>Public sector transformation</a:t>
          </a:r>
          <a:endParaRPr lang="en-US" sz="1400" kern="1200" dirty="0"/>
        </a:p>
        <a:p>
          <a:pPr marL="114300" lvl="1" indent="-114300" algn="l" defTabSz="622300">
            <a:lnSpc>
              <a:spcPct val="90000"/>
            </a:lnSpc>
            <a:spcBef>
              <a:spcPct val="0"/>
            </a:spcBef>
            <a:spcAft>
              <a:spcPct val="15000"/>
            </a:spcAft>
            <a:buChar char="••"/>
          </a:pPr>
          <a:r>
            <a:rPr lang="en-US" sz="1400" kern="1200" dirty="0" smtClean="0"/>
            <a:t>Procurement Management Reform</a:t>
          </a:r>
          <a:endParaRPr lang="en-US" sz="1400" kern="1200" dirty="0"/>
        </a:p>
      </dsp:txBody>
      <dsp:txXfrm rot="-5400000">
        <a:off x="1962639" y="115649"/>
        <a:ext cx="6792292" cy="1552942"/>
      </dsp:txXfrm>
    </dsp:sp>
    <dsp:sp modelId="{C761465B-E9BD-45FF-AF74-387621EE61CD}">
      <dsp:nvSpPr>
        <dsp:cNvPr id="0" name=""/>
        <dsp:cNvSpPr/>
      </dsp:nvSpPr>
      <dsp:spPr>
        <a:xfrm>
          <a:off x="0" y="44"/>
          <a:ext cx="1962380" cy="1784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Enhancing Ease of Doing Business</a:t>
          </a:r>
          <a:endParaRPr lang="en-US" sz="1600" kern="1200" dirty="0"/>
        </a:p>
      </dsp:txBody>
      <dsp:txXfrm>
        <a:off x="87095" y="87139"/>
        <a:ext cx="1788190" cy="1609961"/>
      </dsp:txXfrm>
    </dsp:sp>
    <dsp:sp modelId="{B3C7E72D-A503-4046-8AB0-68F654FC4832}">
      <dsp:nvSpPr>
        <dsp:cNvPr id="0" name=""/>
        <dsp:cNvSpPr/>
      </dsp:nvSpPr>
      <dsp:spPr>
        <a:xfrm rot="5400000">
          <a:off x="4687129" y="-672672"/>
          <a:ext cx="1427321" cy="68763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Logistics</a:t>
          </a:r>
          <a:endParaRPr lang="en-US" sz="1400" kern="1200" dirty="0"/>
        </a:p>
        <a:p>
          <a:pPr marL="114300" lvl="1" indent="-114300" algn="l" defTabSz="622300">
            <a:lnSpc>
              <a:spcPct val="90000"/>
            </a:lnSpc>
            <a:spcBef>
              <a:spcPct val="0"/>
            </a:spcBef>
            <a:spcAft>
              <a:spcPct val="15000"/>
            </a:spcAft>
            <a:buChar char="••"/>
          </a:pPr>
          <a:r>
            <a:rPr lang="en-US" sz="1400" kern="1200" dirty="0" smtClean="0"/>
            <a:t>Agriculture</a:t>
          </a:r>
          <a:endParaRPr lang="en-US" sz="1400" kern="1200" dirty="0"/>
        </a:p>
        <a:p>
          <a:pPr marL="114300" lvl="1" indent="-114300" algn="l" defTabSz="622300">
            <a:lnSpc>
              <a:spcPct val="90000"/>
            </a:lnSpc>
            <a:spcBef>
              <a:spcPct val="0"/>
            </a:spcBef>
            <a:spcAft>
              <a:spcPct val="15000"/>
            </a:spcAft>
            <a:buChar char="••"/>
          </a:pPr>
          <a:r>
            <a:rPr lang="en-US" sz="1400" kern="1200" smtClean="0"/>
            <a:t>Tourism</a:t>
          </a:r>
          <a:endParaRPr lang="en-US" sz="1400" kern="1200" dirty="0"/>
        </a:p>
        <a:p>
          <a:pPr marL="114300" lvl="1" indent="-114300" algn="l" defTabSz="622300">
            <a:lnSpc>
              <a:spcPct val="90000"/>
            </a:lnSpc>
            <a:spcBef>
              <a:spcPct val="0"/>
            </a:spcBef>
            <a:spcAft>
              <a:spcPct val="15000"/>
            </a:spcAft>
            <a:buChar char="••"/>
          </a:pPr>
          <a:r>
            <a:rPr lang="en-US" sz="1400" kern="1200" dirty="0" smtClean="0"/>
            <a:t>ICT / BPO Operations</a:t>
          </a:r>
          <a:endParaRPr lang="en-US" sz="1400" kern="1200" dirty="0"/>
        </a:p>
        <a:p>
          <a:pPr marL="114300" lvl="1" indent="-114300" algn="l" defTabSz="622300">
            <a:lnSpc>
              <a:spcPct val="90000"/>
            </a:lnSpc>
            <a:spcBef>
              <a:spcPct val="0"/>
            </a:spcBef>
            <a:spcAft>
              <a:spcPct val="15000"/>
            </a:spcAft>
            <a:buChar char="••"/>
          </a:pPr>
          <a:r>
            <a:rPr lang="en-US" sz="1400" kern="1200" dirty="0" smtClean="0"/>
            <a:t>MSME</a:t>
          </a:r>
          <a:endParaRPr lang="en-US" sz="1400" kern="1200" dirty="0"/>
        </a:p>
      </dsp:txBody>
      <dsp:txXfrm rot="-5400000">
        <a:off x="1962638" y="2121495"/>
        <a:ext cx="6806627" cy="1287969"/>
      </dsp:txXfrm>
    </dsp:sp>
    <dsp:sp modelId="{CC4C71F8-1F10-4192-AF2B-D6BB2148EF22}">
      <dsp:nvSpPr>
        <dsp:cNvPr id="0" name=""/>
        <dsp:cNvSpPr/>
      </dsp:nvSpPr>
      <dsp:spPr>
        <a:xfrm>
          <a:off x="0" y="1873403"/>
          <a:ext cx="1962380" cy="1784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Focus on Specific Sectors</a:t>
          </a:r>
          <a:endParaRPr lang="en-US" sz="1600" kern="1200" dirty="0"/>
        </a:p>
      </dsp:txBody>
      <dsp:txXfrm>
        <a:off x="87095" y="1960498"/>
        <a:ext cx="1788190" cy="16099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97265" cy="45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t" anchorCtr="0" compatLnSpc="1">
            <a:prstTxWarp prst="textNoShape">
              <a:avLst/>
            </a:prstTxWarp>
          </a:bodyPr>
          <a:lstStyle>
            <a:lvl1pPr algn="l" defTabSz="882650">
              <a:defRPr sz="1100" smtClean="0"/>
            </a:lvl1pPr>
          </a:lstStyle>
          <a:p>
            <a:pPr>
              <a:defRPr/>
            </a:pPr>
            <a:endParaRPr lang="en-US" dirty="0"/>
          </a:p>
        </p:txBody>
      </p:sp>
      <p:sp>
        <p:nvSpPr>
          <p:cNvPr id="31747" name="Rectangle 3"/>
          <p:cNvSpPr>
            <a:spLocks noGrp="1" noChangeArrowheads="1"/>
          </p:cNvSpPr>
          <p:nvPr>
            <p:ph type="dt" sz="quarter" idx="1"/>
          </p:nvPr>
        </p:nvSpPr>
        <p:spPr bwMode="auto">
          <a:xfrm>
            <a:off x="3897249" y="0"/>
            <a:ext cx="2997264" cy="45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t" anchorCtr="0" compatLnSpc="1">
            <a:prstTxWarp prst="textNoShape">
              <a:avLst/>
            </a:prstTxWarp>
          </a:bodyPr>
          <a:lstStyle>
            <a:lvl1pPr algn="r" defTabSz="882650">
              <a:defRPr sz="1100" smtClean="0"/>
            </a:lvl1pPr>
          </a:lstStyle>
          <a:p>
            <a:pPr>
              <a:defRPr/>
            </a:pPr>
            <a:endParaRPr lang="en-US" dirty="0"/>
          </a:p>
        </p:txBody>
      </p:sp>
      <p:sp>
        <p:nvSpPr>
          <p:cNvPr id="31748" name="Rectangle 4"/>
          <p:cNvSpPr>
            <a:spLocks noGrp="1" noChangeArrowheads="1"/>
          </p:cNvSpPr>
          <p:nvPr>
            <p:ph type="ftr" sz="quarter" idx="2"/>
          </p:nvPr>
        </p:nvSpPr>
        <p:spPr bwMode="auto">
          <a:xfrm>
            <a:off x="0" y="8729036"/>
            <a:ext cx="2997265" cy="45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b" anchorCtr="0" compatLnSpc="1">
            <a:prstTxWarp prst="textNoShape">
              <a:avLst/>
            </a:prstTxWarp>
          </a:bodyPr>
          <a:lstStyle>
            <a:lvl1pPr algn="l" defTabSz="882650">
              <a:defRPr sz="1100" smtClean="0"/>
            </a:lvl1pPr>
          </a:lstStyle>
          <a:p>
            <a:pPr>
              <a:defRPr/>
            </a:pPr>
            <a:endParaRPr lang="en-US" dirty="0"/>
          </a:p>
        </p:txBody>
      </p:sp>
      <p:sp>
        <p:nvSpPr>
          <p:cNvPr id="31749" name="Rectangle 5"/>
          <p:cNvSpPr>
            <a:spLocks noGrp="1" noChangeArrowheads="1"/>
          </p:cNvSpPr>
          <p:nvPr>
            <p:ph type="sldNum" sz="quarter" idx="3"/>
          </p:nvPr>
        </p:nvSpPr>
        <p:spPr bwMode="auto">
          <a:xfrm>
            <a:off x="3897249" y="8729036"/>
            <a:ext cx="2997264" cy="45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17" tIns="44107" rIns="88217" bIns="44107" numCol="1" anchor="b" anchorCtr="0" compatLnSpc="1">
            <a:prstTxWarp prst="textNoShape">
              <a:avLst/>
            </a:prstTxWarp>
          </a:bodyPr>
          <a:lstStyle>
            <a:lvl1pPr algn="r" defTabSz="882650">
              <a:defRPr sz="1100" smtClean="0"/>
            </a:lvl1pPr>
          </a:lstStyle>
          <a:p>
            <a:pPr>
              <a:defRPr/>
            </a:pPr>
            <a:fld id="{14AAC22D-4B94-4481-85A5-0EE229BEB728}" type="slidenum">
              <a:rPr lang="en-US"/>
              <a:pPr>
                <a:defRPr/>
              </a:pPr>
              <a:t>‹#›</a:t>
            </a:fld>
            <a:endParaRPr lang="en-US" dirty="0"/>
          </a:p>
        </p:txBody>
      </p:sp>
    </p:spTree>
    <p:extLst>
      <p:ext uri="{BB962C8B-B14F-4D97-AF65-F5344CB8AC3E}">
        <p14:creationId xmlns:p14="http://schemas.microsoft.com/office/powerpoint/2010/main" val="2538887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6015" cy="45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prstTxWarp prst="textNoShape">
              <a:avLst/>
            </a:prstTxWarp>
          </a:bodyPr>
          <a:lstStyle>
            <a:lvl1pPr algn="l" defTabSz="898525">
              <a:defRPr sz="1100" smtClean="0"/>
            </a:lvl1pPr>
          </a:lstStyle>
          <a:p>
            <a:pPr>
              <a:defRPr/>
            </a:pPr>
            <a:endParaRPr lang="en-US" dirty="0"/>
          </a:p>
        </p:txBody>
      </p:sp>
      <p:sp>
        <p:nvSpPr>
          <p:cNvPr id="29699" name="Rectangle 3"/>
          <p:cNvSpPr>
            <a:spLocks noGrp="1" noChangeArrowheads="1"/>
          </p:cNvSpPr>
          <p:nvPr>
            <p:ph type="dt" idx="1"/>
          </p:nvPr>
        </p:nvSpPr>
        <p:spPr bwMode="auto">
          <a:xfrm>
            <a:off x="3906892" y="0"/>
            <a:ext cx="2986015" cy="45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prstTxWarp prst="textNoShape">
              <a:avLst/>
            </a:prstTxWarp>
          </a:bodyPr>
          <a:lstStyle>
            <a:lvl1pPr algn="r" defTabSz="898525">
              <a:defRPr sz="1100" smtClean="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52525" y="690563"/>
            <a:ext cx="4589463"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7845" y="4360854"/>
            <a:ext cx="5518825" cy="412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723173"/>
            <a:ext cx="2986015" cy="45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b" anchorCtr="0" compatLnSpc="1">
            <a:prstTxWarp prst="textNoShape">
              <a:avLst/>
            </a:prstTxWarp>
          </a:bodyPr>
          <a:lstStyle>
            <a:lvl1pPr algn="l" defTabSz="898525">
              <a:defRPr sz="1100" smtClean="0"/>
            </a:lvl1pPr>
          </a:lstStyle>
          <a:p>
            <a:pPr>
              <a:defRPr/>
            </a:pPr>
            <a:endParaRPr lang="en-US" dirty="0"/>
          </a:p>
        </p:txBody>
      </p:sp>
      <p:sp>
        <p:nvSpPr>
          <p:cNvPr id="29703" name="Rectangle 7"/>
          <p:cNvSpPr>
            <a:spLocks noGrp="1" noChangeArrowheads="1"/>
          </p:cNvSpPr>
          <p:nvPr>
            <p:ph type="sldNum" sz="quarter" idx="5"/>
          </p:nvPr>
        </p:nvSpPr>
        <p:spPr bwMode="auto">
          <a:xfrm>
            <a:off x="3906892" y="8723173"/>
            <a:ext cx="2986015" cy="45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8" tIns="44942" rIns="89888" bIns="44942" numCol="1" anchor="b" anchorCtr="0" compatLnSpc="1">
            <a:prstTxWarp prst="textNoShape">
              <a:avLst/>
            </a:prstTxWarp>
          </a:bodyPr>
          <a:lstStyle>
            <a:lvl1pPr algn="r" defTabSz="898525">
              <a:defRPr sz="1100" smtClean="0"/>
            </a:lvl1pPr>
          </a:lstStyle>
          <a:p>
            <a:pPr>
              <a:defRPr/>
            </a:pPr>
            <a:fld id="{EFE99B4E-A465-4296-9E41-3B4D0F5F29C0}" type="slidenum">
              <a:rPr lang="en-US"/>
              <a:pPr>
                <a:defRPr/>
              </a:pPr>
              <a:t>‹#›</a:t>
            </a:fld>
            <a:endParaRPr lang="en-US" dirty="0"/>
          </a:p>
        </p:txBody>
      </p:sp>
    </p:spTree>
    <p:extLst>
      <p:ext uri="{BB962C8B-B14F-4D97-AF65-F5344CB8AC3E}">
        <p14:creationId xmlns:p14="http://schemas.microsoft.com/office/powerpoint/2010/main" val="1818505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medium term growth agenda therefore has 4 key components </a:t>
            </a:r>
          </a:p>
          <a:p>
            <a:pPr marL="171450" indent="-171450">
              <a:buFont typeface="Arial" panose="020B0604020202020204" pitchFamily="34" charset="0"/>
              <a:buChar char="•"/>
            </a:pPr>
            <a:r>
              <a:rPr lang="en-US" dirty="0" smtClean="0"/>
              <a:t>Fiscal Consolidation which identifies a series of reform aim at eliminating fiscal</a:t>
            </a:r>
            <a:r>
              <a:rPr lang="en-US" baseline="0" dirty="0" smtClean="0"/>
              <a:t> deficits and putting the debt on a sustained downward trajectory;</a:t>
            </a:r>
          </a:p>
          <a:p>
            <a:pPr marL="171450" indent="-171450">
              <a:buFont typeface="Arial" panose="020B0604020202020204" pitchFamily="34" charset="0"/>
              <a:buChar char="•"/>
            </a:pPr>
            <a:r>
              <a:rPr lang="en-US" baseline="0" dirty="0" smtClean="0"/>
              <a:t>Structural Reforms to address the constraints in the business environment to improve competitiveness</a:t>
            </a:r>
          </a:p>
          <a:p>
            <a:pPr marL="171450" indent="-171450">
              <a:buFont typeface="Arial" panose="020B0604020202020204" pitchFamily="34" charset="0"/>
              <a:buChar char="•"/>
            </a:pPr>
            <a:r>
              <a:rPr lang="en-US" baseline="0" dirty="0" smtClean="0"/>
              <a:t>Strategic investments to facilitate growth during this period of adjustment – tourism projects; highways, other roads, water sewerage and other infrastructure projects including projects to build the resilience of the physical environment to shocks;</a:t>
            </a:r>
          </a:p>
          <a:p>
            <a:pPr marL="171450" indent="-171450">
              <a:buFont typeface="Arial" panose="020B0604020202020204" pitchFamily="34" charset="0"/>
              <a:buChar char="•"/>
            </a:pPr>
            <a:r>
              <a:rPr lang="en-US" baseline="0" dirty="0" smtClean="0"/>
              <a:t>Social protection – recognition of the likely impact of fiscal consolidation and other reforms on the poor and vulnerable. Floor on social spending and other initiatives to secure the self agency of these persons through skills training opportunities </a:t>
            </a:r>
            <a:r>
              <a:rPr lang="en-US" baseline="0" dirty="0" err="1" smtClean="0"/>
              <a:t>etc</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a:defRPr/>
            </a:pPr>
            <a:fld id="{EEDB9052-D37F-40D7-BD2E-C41117A81A20}" type="slidenum">
              <a:rPr lang="en-US" smtClean="0"/>
              <a:pPr>
                <a:defRPr/>
              </a:pPr>
              <a:t>4</a:t>
            </a:fld>
            <a:endParaRPr lang="en-US" dirty="0"/>
          </a:p>
        </p:txBody>
      </p:sp>
    </p:spTree>
    <p:extLst>
      <p:ext uri="{BB962C8B-B14F-4D97-AF65-F5344CB8AC3E}">
        <p14:creationId xmlns:p14="http://schemas.microsoft.com/office/powerpoint/2010/main" val="852265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89463"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E99B4E-A465-4296-9E41-3B4D0F5F29C0}" type="slidenum">
              <a:rPr lang="en-US" smtClean="0"/>
              <a:pPr>
                <a:defRPr/>
              </a:pPr>
              <a:t>19</a:t>
            </a:fld>
            <a:endParaRPr lang="en-US" dirty="0"/>
          </a:p>
        </p:txBody>
      </p:sp>
    </p:spTree>
    <p:extLst>
      <p:ext uri="{BB962C8B-B14F-4D97-AF65-F5344CB8AC3E}">
        <p14:creationId xmlns:p14="http://schemas.microsoft.com/office/powerpoint/2010/main" val="45817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initiatives and reforms</a:t>
            </a:r>
            <a:r>
              <a:rPr lang="en-US" baseline="0" dirty="0" smtClean="0"/>
              <a:t> under the respective components are outlined</a:t>
            </a:r>
            <a:r>
              <a:rPr lang="en-US" dirty="0" smtClean="0"/>
              <a:t> </a:t>
            </a:r>
            <a:endParaRPr lang="en-US" dirty="0"/>
          </a:p>
        </p:txBody>
      </p:sp>
      <p:sp>
        <p:nvSpPr>
          <p:cNvPr id="4" name="Slide Number Placeholder 3"/>
          <p:cNvSpPr>
            <a:spLocks noGrp="1"/>
          </p:cNvSpPr>
          <p:nvPr>
            <p:ph type="sldNum" idx="10"/>
          </p:nvPr>
        </p:nvSpPr>
        <p:spPr/>
        <p:txBody>
          <a:bodyPr/>
          <a:lstStyle/>
          <a:p>
            <a:pPr>
              <a:defRPr/>
            </a:pPr>
            <a:fld id="{EEDB9052-D37F-40D7-BD2E-C41117A81A20}" type="slidenum">
              <a:rPr lang="en-US" smtClean="0"/>
              <a:pPr>
                <a:defRPr/>
              </a:pPr>
              <a:t>5</a:t>
            </a:fld>
            <a:endParaRPr lang="en-US" dirty="0"/>
          </a:p>
        </p:txBody>
      </p:sp>
    </p:spTree>
    <p:extLst>
      <p:ext uri="{BB962C8B-B14F-4D97-AF65-F5344CB8AC3E}">
        <p14:creationId xmlns:p14="http://schemas.microsoft.com/office/powerpoint/2010/main" val="193895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89463" cy="3441700"/>
          </a:xfrm>
        </p:spPr>
      </p:sp>
      <p:sp>
        <p:nvSpPr>
          <p:cNvPr id="3" name="Notes Placeholder 2"/>
          <p:cNvSpPr>
            <a:spLocks noGrp="1"/>
          </p:cNvSpPr>
          <p:nvPr>
            <p:ph type="body" idx="1"/>
          </p:nvPr>
        </p:nvSpPr>
        <p:spPr/>
        <p:txBody>
          <a:bodyPr>
            <a:normAutofit/>
          </a:bodyPr>
          <a:lstStyle/>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A6ED5ED6-4172-418B-AA4D-C9F534F794BC}"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04802" y="8721488"/>
            <a:ext cx="2988145" cy="4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10" tIns="43706" rIns="87410" bIns="43706" anchor="b"/>
          <a:lstStyle>
            <a:lvl1pPr defTabSz="879475" eaLnBrk="0" hangingPunct="0">
              <a:defRPr sz="1400">
                <a:solidFill>
                  <a:schemeClr val="tx1"/>
                </a:solidFill>
                <a:latin typeface="Arial" pitchFamily="34" charset="0"/>
                <a:ea typeface="ヒラギノ角ゴ Pro W3"/>
                <a:cs typeface="ヒラギノ角ゴ Pro W3"/>
              </a:defRPr>
            </a:lvl1pPr>
            <a:lvl2pPr marL="742950" indent="-285750" defTabSz="879475" eaLnBrk="0" hangingPunct="0">
              <a:defRPr sz="1400">
                <a:solidFill>
                  <a:schemeClr val="tx1"/>
                </a:solidFill>
                <a:latin typeface="Arial" pitchFamily="34" charset="0"/>
                <a:ea typeface="ヒラギノ角ゴ Pro W3"/>
                <a:cs typeface="ヒラギノ角ゴ Pro W3"/>
              </a:defRPr>
            </a:lvl2pPr>
            <a:lvl3pPr marL="1143000" indent="-228600" defTabSz="879475" eaLnBrk="0" hangingPunct="0">
              <a:defRPr sz="1400">
                <a:solidFill>
                  <a:schemeClr val="tx1"/>
                </a:solidFill>
                <a:latin typeface="Arial" pitchFamily="34" charset="0"/>
                <a:ea typeface="ヒラギノ角ゴ Pro W3"/>
                <a:cs typeface="ヒラギノ角ゴ Pro W3"/>
              </a:defRPr>
            </a:lvl3pPr>
            <a:lvl4pPr marL="1600200" indent="-228600" defTabSz="879475" eaLnBrk="0" hangingPunct="0">
              <a:defRPr sz="1400">
                <a:solidFill>
                  <a:schemeClr val="tx1"/>
                </a:solidFill>
                <a:latin typeface="Arial" pitchFamily="34" charset="0"/>
                <a:ea typeface="ヒラギノ角ゴ Pro W3"/>
                <a:cs typeface="ヒラギノ角ゴ Pro W3"/>
              </a:defRPr>
            </a:lvl4pPr>
            <a:lvl5pPr marL="2057400" indent="-228600" defTabSz="879475" eaLnBrk="0" hangingPunct="0">
              <a:defRPr sz="1400">
                <a:solidFill>
                  <a:schemeClr val="tx1"/>
                </a:solidFill>
                <a:latin typeface="Arial" pitchFamily="34" charset="0"/>
                <a:ea typeface="ヒラギノ角ゴ Pro W3"/>
                <a:cs typeface="ヒラギノ角ゴ Pro W3"/>
              </a:defRPr>
            </a:lvl5pPr>
            <a:lvl6pPr marL="25146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r" eaLnBrk="1" hangingPunct="1"/>
            <a:fld id="{8C3A1713-9F83-4D3A-AF3C-7347CF632D38}" type="slidenum">
              <a:rPr lang="en-US" sz="1200">
                <a:latin typeface="Times New Roman" pitchFamily="18" charset="0"/>
              </a:rPr>
              <a:pPr algn="r" eaLnBrk="1" hangingPunct="1"/>
              <a:t>8</a:t>
            </a:fld>
            <a:endParaRPr lang="en-US" sz="1200">
              <a:latin typeface="Times New Roman" pitchFamily="18" charset="0"/>
            </a:endParaRPr>
          </a:p>
        </p:txBody>
      </p:sp>
      <p:sp>
        <p:nvSpPr>
          <p:cNvPr id="44035" name="Rectangle 2"/>
          <p:cNvSpPr>
            <a:spLocks noGrp="1" noRot="1" noChangeAspect="1" noChangeArrowheads="1" noTextEdit="1"/>
          </p:cNvSpPr>
          <p:nvPr>
            <p:ph type="sldImg"/>
          </p:nvPr>
        </p:nvSpPr>
        <p:spPr>
          <a:xfrm>
            <a:off x="1152525" y="690563"/>
            <a:ext cx="4589463" cy="3441700"/>
          </a:xfrm>
          <a:ln/>
        </p:spPr>
      </p:sp>
      <p:sp>
        <p:nvSpPr>
          <p:cNvPr id="44036" name="Rectangle 3"/>
          <p:cNvSpPr>
            <a:spLocks noGrp="1" noChangeArrowheads="1"/>
          </p:cNvSpPr>
          <p:nvPr>
            <p:ph type="body" idx="1"/>
          </p:nvPr>
        </p:nvSpPr>
        <p:spPr>
          <a:noFill/>
        </p:spPr>
        <p:txBody>
          <a:bodyPr lIns="87410" tIns="43706" rIns="87410" bIns="43706"/>
          <a:lstStyle/>
          <a:p>
            <a:pPr marL="166688" indent="-112713">
              <a:buFontTx/>
              <a:buChar char="•"/>
            </a:pPr>
            <a:endParaRPr lang="en-US" smtClean="0">
              <a:ea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0563"/>
            <a:ext cx="4589463" cy="3441700"/>
          </a:xfrm>
        </p:spPr>
      </p:sp>
      <p:sp>
        <p:nvSpPr>
          <p:cNvPr id="3" name="Notes Placeholder 2"/>
          <p:cNvSpPr>
            <a:spLocks noGrp="1"/>
          </p:cNvSpPr>
          <p:nvPr>
            <p:ph type="body" idx="1"/>
          </p:nvPr>
        </p:nvSpPr>
        <p:spPr/>
        <p:txBody>
          <a:bodyPr>
            <a:normAutofit/>
          </a:bodyPr>
          <a:lstStyle/>
          <a:p>
            <a:pPr>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A6ED5ED6-4172-418B-AA4D-C9F534F794BC}"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04802" y="8721488"/>
            <a:ext cx="2988145" cy="4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20" tIns="43712" rIns="87420" bIns="43712" anchor="b"/>
          <a:lstStyle>
            <a:lvl1pPr defTabSz="879475" eaLnBrk="0" hangingPunct="0">
              <a:defRPr sz="1400">
                <a:solidFill>
                  <a:schemeClr val="tx1"/>
                </a:solidFill>
                <a:latin typeface="Arial" pitchFamily="34" charset="0"/>
                <a:ea typeface="ヒラギノ角ゴ Pro W3"/>
                <a:cs typeface="ヒラギノ角ゴ Pro W3"/>
              </a:defRPr>
            </a:lvl1pPr>
            <a:lvl2pPr marL="742950" indent="-285750" defTabSz="879475" eaLnBrk="0" hangingPunct="0">
              <a:defRPr sz="1400">
                <a:solidFill>
                  <a:schemeClr val="tx1"/>
                </a:solidFill>
                <a:latin typeface="Arial" pitchFamily="34" charset="0"/>
                <a:ea typeface="ヒラギノ角ゴ Pro W3"/>
                <a:cs typeface="ヒラギノ角ゴ Pro W3"/>
              </a:defRPr>
            </a:lvl2pPr>
            <a:lvl3pPr marL="1143000" indent="-228600" defTabSz="879475" eaLnBrk="0" hangingPunct="0">
              <a:defRPr sz="1400">
                <a:solidFill>
                  <a:schemeClr val="tx1"/>
                </a:solidFill>
                <a:latin typeface="Arial" pitchFamily="34" charset="0"/>
                <a:ea typeface="ヒラギノ角ゴ Pro W3"/>
                <a:cs typeface="ヒラギノ角ゴ Pro W3"/>
              </a:defRPr>
            </a:lvl3pPr>
            <a:lvl4pPr marL="1600200" indent="-228600" defTabSz="879475" eaLnBrk="0" hangingPunct="0">
              <a:defRPr sz="1400">
                <a:solidFill>
                  <a:schemeClr val="tx1"/>
                </a:solidFill>
                <a:latin typeface="Arial" pitchFamily="34" charset="0"/>
                <a:ea typeface="ヒラギノ角ゴ Pro W3"/>
                <a:cs typeface="ヒラギノ角ゴ Pro W3"/>
              </a:defRPr>
            </a:lvl4pPr>
            <a:lvl5pPr marL="2057400" indent="-228600" defTabSz="879475" eaLnBrk="0" hangingPunct="0">
              <a:defRPr sz="1400">
                <a:solidFill>
                  <a:schemeClr val="tx1"/>
                </a:solidFill>
                <a:latin typeface="Arial" pitchFamily="34" charset="0"/>
                <a:ea typeface="ヒラギノ角ゴ Pro W3"/>
                <a:cs typeface="ヒラギノ角ゴ Pro W3"/>
              </a:defRPr>
            </a:lvl5pPr>
            <a:lvl6pPr marL="25146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defTabSz="879475"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r" eaLnBrk="1" hangingPunct="1"/>
            <a:fld id="{06A5A6D0-1E19-46F5-A719-D1B93253E6D8}" type="slidenum">
              <a:rPr lang="en-US" sz="1200">
                <a:latin typeface="Times New Roman" pitchFamily="18" charset="0"/>
              </a:rPr>
              <a:pPr algn="r" eaLnBrk="1" hangingPunct="1"/>
              <a:t>14</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xfrm>
            <a:off x="1152525" y="690563"/>
            <a:ext cx="4589463" cy="3441700"/>
          </a:xfrm>
          <a:ln/>
        </p:spPr>
      </p:sp>
      <p:sp>
        <p:nvSpPr>
          <p:cNvPr id="53252" name="Rectangle 3"/>
          <p:cNvSpPr>
            <a:spLocks noGrp="1" noChangeArrowheads="1"/>
          </p:cNvSpPr>
          <p:nvPr>
            <p:ph type="body" idx="1"/>
          </p:nvPr>
        </p:nvSpPr>
        <p:spPr>
          <a:noFill/>
        </p:spPr>
        <p:txBody>
          <a:bodyPr/>
          <a:lstStyle/>
          <a:p>
            <a:pPr eaLnBrk="1" hangingPunct="1"/>
            <a:endParaRPr lang="en-US" smtClean="0">
              <a:ea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71538" eaLnBrk="0" hangingPunct="0">
              <a:defRPr sz="1400">
                <a:solidFill>
                  <a:schemeClr val="tx1"/>
                </a:solidFill>
                <a:latin typeface="Arial" pitchFamily="34" charset="0"/>
                <a:ea typeface="ヒラギノ角ゴ Pro W3"/>
                <a:cs typeface="ヒラギノ角ゴ Pro W3"/>
              </a:defRPr>
            </a:lvl1pPr>
            <a:lvl2pPr marL="742950" indent="-285750" defTabSz="871538" eaLnBrk="0" hangingPunct="0">
              <a:defRPr sz="1400">
                <a:solidFill>
                  <a:schemeClr val="tx1"/>
                </a:solidFill>
                <a:latin typeface="Arial" pitchFamily="34" charset="0"/>
                <a:ea typeface="ヒラギノ角ゴ Pro W3"/>
                <a:cs typeface="ヒラギノ角ゴ Pro W3"/>
              </a:defRPr>
            </a:lvl2pPr>
            <a:lvl3pPr marL="1143000" indent="-228600" defTabSz="871538" eaLnBrk="0" hangingPunct="0">
              <a:defRPr sz="1400">
                <a:solidFill>
                  <a:schemeClr val="tx1"/>
                </a:solidFill>
                <a:latin typeface="Arial" pitchFamily="34" charset="0"/>
                <a:ea typeface="ヒラギノ角ゴ Pro W3"/>
                <a:cs typeface="ヒラギノ角ゴ Pro W3"/>
              </a:defRPr>
            </a:lvl3pPr>
            <a:lvl4pPr marL="1600200" indent="-228600" defTabSz="871538" eaLnBrk="0" hangingPunct="0">
              <a:defRPr sz="1400">
                <a:solidFill>
                  <a:schemeClr val="tx1"/>
                </a:solidFill>
                <a:latin typeface="Arial" pitchFamily="34" charset="0"/>
                <a:ea typeface="ヒラギノ角ゴ Pro W3"/>
                <a:cs typeface="ヒラギノ角ゴ Pro W3"/>
              </a:defRPr>
            </a:lvl4pPr>
            <a:lvl5pPr marL="2057400" indent="-228600" defTabSz="871538" eaLnBrk="0" hangingPunct="0">
              <a:defRPr sz="1400">
                <a:solidFill>
                  <a:schemeClr val="tx1"/>
                </a:solidFill>
                <a:latin typeface="Arial" pitchFamily="34" charset="0"/>
                <a:ea typeface="ヒラギノ角ゴ Pro W3"/>
                <a:cs typeface="ヒラギノ角ゴ Pro W3"/>
              </a:defRPr>
            </a:lvl5pPr>
            <a:lvl6pPr marL="25146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eaLnBrk="1" hangingPunct="1"/>
            <a:fld id="{FECDC43C-7F6E-4112-AA46-814D9CE32A5B}" type="slidenum">
              <a:rPr lang="en-US" sz="1200" smtClean="0">
                <a:latin typeface="Times New Roman" pitchFamily="18" charset="0"/>
              </a:rPr>
              <a:pPr eaLnBrk="1" hangingPunct="1"/>
              <a:t>16</a:t>
            </a:fld>
            <a:endParaRPr lang="en-US" sz="1200" smtClean="0">
              <a:latin typeface="Times New Roman" pitchFamily="18" charset="0"/>
            </a:endParaRPr>
          </a:p>
        </p:txBody>
      </p:sp>
      <p:sp>
        <p:nvSpPr>
          <p:cNvPr id="46083" name="Rectangle 2"/>
          <p:cNvSpPr>
            <a:spLocks noGrp="1" noRot="1" noChangeAspect="1" noChangeArrowheads="1" noTextEdit="1"/>
          </p:cNvSpPr>
          <p:nvPr>
            <p:ph type="sldImg"/>
          </p:nvPr>
        </p:nvSpPr>
        <p:spPr>
          <a:xfrm>
            <a:off x="1152525" y="690563"/>
            <a:ext cx="4589463" cy="3441700"/>
          </a:xfrm>
          <a:ln/>
        </p:spPr>
      </p:sp>
      <p:sp>
        <p:nvSpPr>
          <p:cNvPr id="46084" name="Rectangle 3"/>
          <p:cNvSpPr>
            <a:spLocks noGrp="1" noChangeArrowheads="1"/>
          </p:cNvSpPr>
          <p:nvPr>
            <p:ph type="body" idx="1"/>
          </p:nvPr>
        </p:nvSpPr>
        <p:spPr>
          <a:noFill/>
        </p:spPr>
        <p:txBody>
          <a:bodyPr/>
          <a:lstStyle/>
          <a:p>
            <a:pPr marL="106363" indent="-106363" eaLnBrk="1" hangingPunct="1">
              <a:spcBef>
                <a:spcPct val="50000"/>
              </a:spcBef>
              <a:buFontTx/>
              <a:buChar char="•"/>
            </a:pPr>
            <a:r>
              <a:rPr lang="en-US" dirty="0" smtClean="0">
                <a:ea typeface="ヒラギノ角ゴ Pro W3"/>
              </a:rPr>
              <a:t>Jamaica’s economy is well diversified and is mixed with both state enterprises and private sector businesses. </a:t>
            </a:r>
          </a:p>
          <a:p>
            <a:pPr marL="106363" indent="-106363" eaLnBrk="1" hangingPunct="1">
              <a:spcBef>
                <a:spcPct val="50000"/>
              </a:spcBef>
              <a:buFontTx/>
              <a:buChar char="•"/>
            </a:pPr>
            <a:endParaRPr lang="en-US" dirty="0" smtClean="0">
              <a:ea typeface="ヒラギノ角ゴ Pro W3"/>
            </a:endParaRPr>
          </a:p>
          <a:p>
            <a:pPr marL="106363" indent="-106363" eaLnBrk="1" hangingPunct="1">
              <a:spcBef>
                <a:spcPct val="50000"/>
              </a:spcBef>
              <a:buFontTx/>
              <a:buChar char="•"/>
            </a:pPr>
            <a:r>
              <a:rPr lang="en-US" dirty="0" smtClean="0">
                <a:ea typeface="ヒラギノ角ゴ Pro W3"/>
              </a:rPr>
              <a:t>The main industries are Tourism, Mining and Quarrying, Agriculture, Financial Services, Distribution and Manufacturing.</a:t>
            </a:r>
          </a:p>
          <a:p>
            <a:pPr marL="106363" indent="-106363" eaLnBrk="1" hangingPunct="1">
              <a:spcBef>
                <a:spcPct val="50000"/>
              </a:spcBef>
              <a:buFontTx/>
              <a:buChar char="•"/>
            </a:pPr>
            <a:endParaRPr lang="en-US" dirty="0" smtClean="0">
              <a:ea typeface="ヒラギノ角ゴ Pro W3"/>
            </a:endParaRPr>
          </a:p>
          <a:p>
            <a:pPr marL="106363" indent="-106363" eaLnBrk="1" hangingPunct="1">
              <a:spcBef>
                <a:spcPct val="50000"/>
              </a:spcBef>
              <a:buFontTx/>
              <a:buChar char="•"/>
            </a:pPr>
            <a:r>
              <a:rPr lang="en-US" dirty="0" smtClean="0">
                <a:ea typeface="ヒラギノ角ゴ Pro W3"/>
              </a:rPr>
              <a:t>As shown above the USA represents the destination of slightly more than 59% of our exports.  Our next largest region for exporting is Canada and the UK. </a:t>
            </a:r>
          </a:p>
          <a:p>
            <a:pPr marL="106363" indent="-106363" eaLnBrk="1" hangingPunct="1">
              <a:spcBef>
                <a:spcPct val="50000"/>
              </a:spcBef>
              <a:buFontTx/>
              <a:buChar char="•"/>
            </a:pPr>
            <a:endParaRPr lang="en-US" dirty="0" smtClean="0">
              <a:ea typeface="ヒラギノ角ゴ Pro W3"/>
            </a:endParaRPr>
          </a:p>
          <a:p>
            <a:pPr marL="106363" indent="-106363" eaLnBrk="1" hangingPunct="1">
              <a:spcBef>
                <a:spcPct val="50000"/>
              </a:spcBef>
              <a:buFontTx/>
              <a:buChar char="•"/>
            </a:pPr>
            <a:r>
              <a:rPr lang="en-US" dirty="0" smtClean="0">
                <a:ea typeface="ヒラギノ角ゴ Pro W3"/>
              </a:rPr>
              <a:t>In terms of Jamaica’s exports, tourism accounts for about 50% of the goods and services that we export.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871538" eaLnBrk="0" hangingPunct="0">
              <a:defRPr sz="1400">
                <a:solidFill>
                  <a:schemeClr val="tx1"/>
                </a:solidFill>
                <a:latin typeface="Arial" pitchFamily="34" charset="0"/>
                <a:ea typeface="ヒラギノ角ゴ Pro W3"/>
                <a:cs typeface="ヒラギノ角ゴ Pro W3"/>
              </a:defRPr>
            </a:lvl1pPr>
            <a:lvl2pPr marL="742950" indent="-285750" defTabSz="871538" eaLnBrk="0" hangingPunct="0">
              <a:defRPr sz="1400">
                <a:solidFill>
                  <a:schemeClr val="tx1"/>
                </a:solidFill>
                <a:latin typeface="Arial" pitchFamily="34" charset="0"/>
                <a:ea typeface="ヒラギノ角ゴ Pro W3"/>
                <a:cs typeface="ヒラギノ角ゴ Pro W3"/>
              </a:defRPr>
            </a:lvl2pPr>
            <a:lvl3pPr marL="1143000" indent="-228600" defTabSz="871538" eaLnBrk="0" hangingPunct="0">
              <a:defRPr sz="1400">
                <a:solidFill>
                  <a:schemeClr val="tx1"/>
                </a:solidFill>
                <a:latin typeface="Arial" pitchFamily="34" charset="0"/>
                <a:ea typeface="ヒラギノ角ゴ Pro W3"/>
                <a:cs typeface="ヒラギノ角ゴ Pro W3"/>
              </a:defRPr>
            </a:lvl3pPr>
            <a:lvl4pPr marL="1600200" indent="-228600" defTabSz="871538" eaLnBrk="0" hangingPunct="0">
              <a:defRPr sz="1400">
                <a:solidFill>
                  <a:schemeClr val="tx1"/>
                </a:solidFill>
                <a:latin typeface="Arial" pitchFamily="34" charset="0"/>
                <a:ea typeface="ヒラギノ角ゴ Pro W3"/>
                <a:cs typeface="ヒラギノ角ゴ Pro W3"/>
              </a:defRPr>
            </a:lvl4pPr>
            <a:lvl5pPr marL="2057400" indent="-228600" defTabSz="871538" eaLnBrk="0" hangingPunct="0">
              <a:defRPr sz="1400">
                <a:solidFill>
                  <a:schemeClr val="tx1"/>
                </a:solidFill>
                <a:latin typeface="Arial" pitchFamily="34" charset="0"/>
                <a:ea typeface="ヒラギノ角ゴ Pro W3"/>
                <a:cs typeface="ヒラギノ角ゴ Pro W3"/>
              </a:defRPr>
            </a:lvl5pPr>
            <a:lvl6pPr marL="25146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defTabSz="871538"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eaLnBrk="1" hangingPunct="1"/>
            <a:fld id="{54362BE8-5DC4-410A-B4A3-53FF33650E05}" type="slidenum">
              <a:rPr lang="en-US" sz="1200" smtClean="0">
                <a:latin typeface="Times New Roman" pitchFamily="18" charset="0"/>
              </a:rPr>
              <a:pPr eaLnBrk="1" hangingPunct="1"/>
              <a:t>17</a:t>
            </a:fld>
            <a:endParaRPr lang="en-US" sz="1200" smtClean="0">
              <a:latin typeface="Times New Roman" pitchFamily="18" charset="0"/>
            </a:endParaRPr>
          </a:p>
        </p:txBody>
      </p:sp>
      <p:sp>
        <p:nvSpPr>
          <p:cNvPr id="50179" name="Rectangle 2"/>
          <p:cNvSpPr>
            <a:spLocks noGrp="1" noRot="1" noChangeAspect="1" noChangeArrowheads="1" noTextEdit="1"/>
          </p:cNvSpPr>
          <p:nvPr>
            <p:ph type="sldImg"/>
          </p:nvPr>
        </p:nvSpPr>
        <p:spPr>
          <a:xfrm>
            <a:off x="1152525" y="690563"/>
            <a:ext cx="4589463" cy="3441700"/>
          </a:xfrm>
          <a:ln/>
        </p:spPr>
      </p:sp>
      <p:sp>
        <p:nvSpPr>
          <p:cNvPr id="50180" name="Rectangle 3"/>
          <p:cNvSpPr>
            <a:spLocks noGrp="1" noChangeArrowheads="1"/>
          </p:cNvSpPr>
          <p:nvPr>
            <p:ph type="body" idx="1"/>
          </p:nvPr>
        </p:nvSpPr>
        <p:spPr>
          <a:noFill/>
        </p:spPr>
        <p:txBody>
          <a:bodyPr/>
          <a:lstStyle/>
          <a:p>
            <a:pPr marL="166688" indent="-112713" eaLnBrk="1" hangingPunct="1"/>
            <a:endParaRPr lang="en-US" smtClean="0">
              <a:ea typeface="ヒラギノ角ゴ Pro W3"/>
            </a:endParaRPr>
          </a:p>
          <a:p>
            <a:pPr marL="166688" indent="-112713" eaLnBrk="1" hangingPunct="1">
              <a:buFontTx/>
              <a:buChar char="•"/>
            </a:pPr>
            <a:r>
              <a:rPr lang="en-US" smtClean="0">
                <a:ea typeface="ヒラギノ角ゴ Pro W3"/>
              </a:rPr>
              <a:t>A diversified loan portfolio which reduces the exposure to any one creditor and or currency which is an attractive feature for the investor.</a:t>
            </a:r>
          </a:p>
          <a:p>
            <a:pPr marL="166688" indent="-112713" eaLnBrk="1" hangingPunct="1"/>
            <a:endParaRPr lang="en-US" smtClean="0">
              <a:ea typeface="ヒラギノ角ゴ Pro W3"/>
            </a:endParaRPr>
          </a:p>
          <a:p>
            <a:pPr marL="166688" indent="-112713" eaLnBrk="1" hangingPunct="1">
              <a:buFontTx/>
              <a:buChar char="•"/>
            </a:pPr>
            <a:r>
              <a:rPr lang="en-US" smtClean="0">
                <a:ea typeface="ヒラギノ角ゴ Pro W3"/>
              </a:rPr>
              <a:t>Jamaica has an almost equal distribution of Domestic debt (53%) to External debt (47%) represents an appropriate mix of external: domestic debt in keeping with the debt strategy. </a:t>
            </a:r>
          </a:p>
          <a:p>
            <a:pPr marL="166688" indent="-112713" eaLnBrk="1" hangingPunct="1"/>
            <a:r>
              <a:rPr lang="en-US" smtClean="0">
                <a:ea typeface="ヒラギノ角ゴ Pro W3"/>
              </a:rPr>
              <a:t> </a:t>
            </a:r>
          </a:p>
          <a:p>
            <a:pPr marL="166688" indent="-112713" eaLnBrk="1" hangingPunct="1">
              <a:buFontTx/>
              <a:buChar char="•"/>
            </a:pPr>
            <a:r>
              <a:rPr lang="en-US" smtClean="0">
                <a:ea typeface="ヒラギノ角ゴ Pro W3"/>
              </a:rPr>
              <a:t>The relatively high proportion of the domestic debt to total debt also provides liquidity to the local market and contributes to the development of the domestic capital market.</a:t>
            </a:r>
          </a:p>
          <a:p>
            <a:pPr marL="166688" indent="-112713" eaLnBrk="1" hangingPunct="1"/>
            <a:endParaRPr lang="en-US" smtClean="0">
              <a:ea typeface="ヒラギノ角ゴ Pro W3"/>
            </a:endParaRPr>
          </a:p>
          <a:p>
            <a:pPr marL="166688" indent="-112713" eaLnBrk="1" hangingPunct="1">
              <a:buFontTx/>
              <a:buChar char="•"/>
            </a:pPr>
            <a:r>
              <a:rPr lang="en-US" smtClean="0">
                <a:ea typeface="ヒラギノ角ゴ Pro W3"/>
              </a:rPr>
              <a:t>The high proportion of floating rate instruments in the  domestic debt portfolio  remains  a concern for Jamaica and is being addressed in our debt strategy. </a:t>
            </a:r>
          </a:p>
          <a:p>
            <a:pPr marL="166688" indent="-112713" eaLnBrk="1" hangingPunct="1">
              <a:buFontTx/>
              <a:buChar char="•"/>
            </a:pPr>
            <a:endParaRPr lang="en-US" smtClean="0">
              <a:ea typeface="ヒラギノ角ゴ Pro W3"/>
            </a:endParaRPr>
          </a:p>
          <a:p>
            <a:pPr marL="166688" indent="-112713" eaLnBrk="1" hangingPunct="1"/>
            <a:r>
              <a:rPr lang="en-US" smtClean="0">
                <a:ea typeface="ヒラギノ角ゴ Pro W3"/>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871490" eaLnBrk="0" hangingPunct="0">
              <a:defRPr sz="1400">
                <a:solidFill>
                  <a:schemeClr val="tx1"/>
                </a:solidFill>
                <a:latin typeface="Arial" pitchFamily="34" charset="0"/>
                <a:ea typeface="ヒラギノ角ゴ Pro W3"/>
                <a:cs typeface="ヒラギノ角ゴ Pro W3"/>
              </a:defRPr>
            </a:lvl1pPr>
            <a:lvl2pPr marL="742909" indent="-285734" defTabSz="871490" eaLnBrk="0" hangingPunct="0">
              <a:defRPr sz="1400">
                <a:solidFill>
                  <a:schemeClr val="tx1"/>
                </a:solidFill>
                <a:latin typeface="Arial" pitchFamily="34" charset="0"/>
                <a:ea typeface="ヒラギノ角ゴ Pro W3"/>
                <a:cs typeface="ヒラギノ角ゴ Pro W3"/>
              </a:defRPr>
            </a:lvl2pPr>
            <a:lvl3pPr marL="1142937" indent="-228587" defTabSz="871490" eaLnBrk="0" hangingPunct="0">
              <a:defRPr sz="1400">
                <a:solidFill>
                  <a:schemeClr val="tx1"/>
                </a:solidFill>
                <a:latin typeface="Arial" pitchFamily="34" charset="0"/>
                <a:ea typeface="ヒラギノ角ゴ Pro W3"/>
                <a:cs typeface="ヒラギノ角ゴ Pro W3"/>
              </a:defRPr>
            </a:lvl3pPr>
            <a:lvl4pPr marL="1600111" indent="-228587" defTabSz="871490" eaLnBrk="0" hangingPunct="0">
              <a:defRPr sz="1400">
                <a:solidFill>
                  <a:schemeClr val="tx1"/>
                </a:solidFill>
                <a:latin typeface="Arial" pitchFamily="34" charset="0"/>
                <a:ea typeface="ヒラギノ角ゴ Pro W3"/>
                <a:cs typeface="ヒラギノ角ゴ Pro W3"/>
              </a:defRPr>
            </a:lvl4pPr>
            <a:lvl5pPr marL="2057287" indent="-228587" defTabSz="871490" eaLnBrk="0" hangingPunct="0">
              <a:defRPr sz="1400">
                <a:solidFill>
                  <a:schemeClr val="tx1"/>
                </a:solidFill>
                <a:latin typeface="Arial" pitchFamily="34" charset="0"/>
                <a:ea typeface="ヒラギノ角ゴ Pro W3"/>
                <a:cs typeface="ヒラギノ角ゴ Pro W3"/>
              </a:defRPr>
            </a:lvl5pPr>
            <a:lvl6pPr marL="2514461" indent="-228587" defTabSz="87149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635" indent="-228587" defTabSz="87149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8811" indent="-228587" defTabSz="87149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5985" indent="-228587" defTabSz="87149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eaLnBrk="1" hangingPunct="1"/>
            <a:fld id="{A6569C1D-95CF-484E-9E78-6EE712B307D6}" type="slidenum">
              <a:rPr lang="en-US" sz="1200">
                <a:latin typeface="Times New Roman" pitchFamily="18" charset="0"/>
              </a:rPr>
              <a:pPr eaLnBrk="1" hangingPunct="1"/>
              <a:t>18</a:t>
            </a:fld>
            <a:endParaRPr lang="en-US" sz="1200" dirty="0">
              <a:latin typeface="Times New Roman" pitchFamily="18" charset="0"/>
            </a:endParaRPr>
          </a:p>
        </p:txBody>
      </p:sp>
      <p:sp>
        <p:nvSpPr>
          <p:cNvPr id="48131" name="Rectangle 2"/>
          <p:cNvSpPr>
            <a:spLocks noGrp="1" noRot="1" noChangeAspect="1" noChangeArrowheads="1" noTextEdit="1"/>
          </p:cNvSpPr>
          <p:nvPr>
            <p:ph type="sldImg"/>
          </p:nvPr>
        </p:nvSpPr>
        <p:spPr>
          <a:xfrm>
            <a:off x="1152525" y="690563"/>
            <a:ext cx="4589463" cy="3441700"/>
          </a:xfrm>
          <a:ln/>
        </p:spPr>
      </p:sp>
      <p:sp>
        <p:nvSpPr>
          <p:cNvPr id="48132" name="Rectangle 3"/>
          <p:cNvSpPr>
            <a:spLocks noGrp="1" noChangeArrowheads="1"/>
          </p:cNvSpPr>
          <p:nvPr>
            <p:ph type="body" idx="1"/>
          </p:nvPr>
        </p:nvSpPr>
        <p:spPr>
          <a:xfrm>
            <a:off x="689452" y="4362316"/>
            <a:ext cx="5515610" cy="4129659"/>
          </a:xfrm>
          <a:noFill/>
        </p:spPr>
        <p:txBody>
          <a:bodyPr/>
          <a:lstStyle/>
          <a:p>
            <a:pPr marL="106357" indent="-106357">
              <a:buFontTx/>
              <a:buChar char="•"/>
            </a:pPr>
            <a:endParaRPr lang="en-US" dirty="0" smtClean="0">
              <a:ea typeface="ヒラギノ角ゴ Pro W3"/>
            </a:endParaRPr>
          </a:p>
          <a:p>
            <a:pPr marL="106357" indent="-106357">
              <a:buFontTx/>
              <a:buChar char="•"/>
            </a:pPr>
            <a:r>
              <a:rPr lang="en-US" dirty="0" smtClean="0">
                <a:ea typeface="ヒラギノ角ゴ Pro W3"/>
              </a:rPr>
              <a:t>Remittances have grown steadily over the last 5 calendar years and were </a:t>
            </a:r>
            <a:r>
              <a:rPr lang="en-US" dirty="0" smtClean="0">
                <a:solidFill>
                  <a:schemeClr val="tx1"/>
                </a:solidFill>
                <a:ea typeface="ヒラギノ角ゴ Pro W3"/>
              </a:rPr>
              <a:t>recorded at US$2.06 billion for 2013</a:t>
            </a:r>
            <a:r>
              <a:rPr lang="en-US" dirty="0" smtClean="0">
                <a:ea typeface="ヒラギノ角ゴ Pro W3"/>
              </a:rPr>
              <a:t>.</a:t>
            </a:r>
          </a:p>
          <a:p>
            <a:pPr marL="106357" indent="-106357"/>
            <a:endParaRPr lang="en-US" dirty="0" smtClean="0">
              <a:ea typeface="ヒラギノ角ゴ Pro W3"/>
            </a:endParaRPr>
          </a:p>
          <a:p>
            <a:pPr marL="106357" indent="-106357">
              <a:buFontTx/>
              <a:buChar char="•"/>
            </a:pPr>
            <a:r>
              <a:rPr lang="en-US" dirty="0" smtClean="0">
                <a:ea typeface="ヒラギノ角ゴ Pro W3"/>
              </a:rPr>
              <a:t>Additionally, our Gross Reserves coverage is up from 12.1 weeks of imports at the end</a:t>
            </a:r>
            <a:r>
              <a:rPr lang="en-US" baseline="0" dirty="0" smtClean="0">
                <a:ea typeface="ヒラギノ角ゴ Pro W3"/>
              </a:rPr>
              <a:t> of FY2012/13 to 14.8 </a:t>
            </a:r>
            <a:r>
              <a:rPr lang="en-US" dirty="0" smtClean="0">
                <a:ea typeface="ヒラギノ角ゴ Pro W3"/>
              </a:rPr>
              <a:t>weeks of projected goods and services imports.</a:t>
            </a:r>
          </a:p>
          <a:p>
            <a:pPr marL="106357" indent="-106357">
              <a:buFontTx/>
              <a:buChar char="•"/>
            </a:pPr>
            <a:endParaRPr lang="en-US" dirty="0" smtClean="0">
              <a:ea typeface="ヒラギノ角ゴ Pro W3"/>
            </a:endParaRPr>
          </a:p>
          <a:p>
            <a:pPr marL="106357" indent="-106357">
              <a:buFontTx/>
              <a:buChar char="•"/>
            </a:pPr>
            <a:r>
              <a:rPr lang="en-US" dirty="0" smtClean="0">
                <a:ea typeface="ヒラギノ角ゴ Pro W3"/>
              </a:rPr>
              <a:t>Annual point to point inflation rate has declined to its current level of 7.6% at April 2014 from a high of 10.5% as at September 2013.  This decline reflects the absence of adverse weather conditions, average</a:t>
            </a:r>
            <a:r>
              <a:rPr lang="en-US" baseline="0" dirty="0" smtClean="0">
                <a:ea typeface="ヒラギノ角ゴ Pro W3"/>
              </a:rPr>
              <a:t> decline in international grains prices and weak domestic demand conditions</a:t>
            </a:r>
            <a:r>
              <a:rPr lang="en-US" dirty="0" smtClean="0">
                <a:ea typeface="ヒラギノ角ゴ Pro W3"/>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512554" y="3876158"/>
            <a:ext cx="6095127" cy="304800"/>
          </a:xfrm>
        </p:spPr>
        <p:txBody>
          <a:bodyPr/>
          <a:lstStyle>
            <a:lvl1pPr marL="0" indent="0" algn="l">
              <a:buFont typeface="Symbol" pitchFamily="18" charset="2"/>
              <a:buNone/>
              <a:defRPr sz="1800">
                <a:solidFill>
                  <a:schemeClr val="bg2"/>
                </a:solidFill>
              </a:defRPr>
            </a:lvl1pPr>
          </a:lstStyle>
          <a:p>
            <a:pPr lvl="0"/>
            <a:r>
              <a:rPr lang="en-US" noProof="0" dirty="0" smtClean="0"/>
              <a:t>Click to edit Master subtitle style</a:t>
            </a:r>
          </a:p>
        </p:txBody>
      </p:sp>
      <p:sp>
        <p:nvSpPr>
          <p:cNvPr id="37893" name="Rectangle 5"/>
          <p:cNvSpPr>
            <a:spLocks noGrp="1" noChangeArrowheads="1"/>
          </p:cNvSpPr>
          <p:nvPr>
            <p:ph type="ctrTitle"/>
          </p:nvPr>
        </p:nvSpPr>
        <p:spPr>
          <a:xfrm>
            <a:off x="512554" y="3078147"/>
            <a:ext cx="6095127" cy="430887"/>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800" b="1">
                <a:solidFill>
                  <a:schemeClr val="bg2"/>
                </a:solidFill>
              </a:defRPr>
            </a:lvl1pPr>
          </a:lstStyle>
          <a:p>
            <a:pPr lvl="0"/>
            <a:r>
              <a:rPr lang="en-US" noProof="0" dirty="0" smtClean="0"/>
              <a:t>Click to edit Master title style</a:t>
            </a:r>
          </a:p>
        </p:txBody>
      </p:sp>
      <p:pic>
        <p:nvPicPr>
          <p:cNvPr id="7" name="Picture 2" descr="T:\Emerging Markets\PTC\p&amp;l 500cb\Fletcher_140606\Art\1216641_Fletcher_140606 - 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152400" y="152400"/>
            <a:ext cx="8458200" cy="1981200"/>
            <a:chOff x="152400" y="152400"/>
            <a:chExt cx="8458200" cy="1981200"/>
          </a:xfrm>
        </p:grpSpPr>
        <p:sp>
          <p:nvSpPr>
            <p:cNvPr id="6" name="Rectangle 5"/>
            <p:cNvSpPr/>
            <p:nvPr/>
          </p:nvSpPr>
          <p:spPr bwMode="auto">
            <a:xfrm>
              <a:off x="152400" y="152400"/>
              <a:ext cx="2971800" cy="1981200"/>
            </a:xfrm>
            <a:prstGeom prst="rect">
              <a:avLst/>
            </a:prstGeom>
            <a:solidFill>
              <a:schemeClr val="bg1"/>
            </a:solidFill>
            <a:ln w="6350"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ヒラギノ角ゴ Pro W3" pitchFamily="124" charset="-128"/>
              </a:endParaRPr>
            </a:p>
          </p:txBody>
        </p:sp>
        <p:pic>
          <p:nvPicPr>
            <p:cNvPr id="8" name="Picture 49" descr="G:\GLOBAL PRES TECH\INCSILGP_GPT\1.  Graphics\#May 2013 Completed Jobs\180513\1096033_NY_Michael_Template\Source\Coat of ar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38121"/>
              <a:ext cx="1143000" cy="119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851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2" descr="T:\Emerging Markets\PTC\p&amp;l 500cb\Fletcher_140606\Art\1216641_Fletcher_140606 - 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84"/>
          <p:cNvSpPr>
            <a:spLocks noGrp="1" noChangeArrowheads="1"/>
          </p:cNvSpPr>
          <p:nvPr>
            <p:ph type="subTitle" idx="1"/>
          </p:nvPr>
        </p:nvSpPr>
        <p:spPr>
          <a:xfrm>
            <a:off x="512554" y="2685533"/>
            <a:ext cx="6095127" cy="304800"/>
          </a:xfrm>
        </p:spPr>
        <p:txBody>
          <a:bodyPr/>
          <a:lstStyle>
            <a:lvl1pPr marL="0" indent="0" algn="l">
              <a:buFont typeface="Symbol" pitchFamily="18" charset="2"/>
              <a:buNone/>
              <a:defRPr sz="1800">
                <a:solidFill>
                  <a:schemeClr val="bg2"/>
                </a:solidFill>
              </a:defRPr>
            </a:lvl1pPr>
          </a:lstStyle>
          <a:p>
            <a:pPr lvl="0"/>
            <a:r>
              <a:rPr lang="en-US" noProof="0" dirty="0" smtClean="0"/>
              <a:t>Click to edit Master subtitle style</a:t>
            </a:r>
          </a:p>
        </p:txBody>
      </p:sp>
      <p:sp>
        <p:nvSpPr>
          <p:cNvPr id="37893" name="Rectangle 5"/>
          <p:cNvSpPr>
            <a:spLocks noGrp="1" noChangeArrowheads="1"/>
          </p:cNvSpPr>
          <p:nvPr>
            <p:ph type="ctrTitle"/>
          </p:nvPr>
        </p:nvSpPr>
        <p:spPr>
          <a:xfrm>
            <a:off x="512554" y="2058972"/>
            <a:ext cx="6095127" cy="430887"/>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800" b="1">
                <a:solidFill>
                  <a:schemeClr val="bg2"/>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2120543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89" y="1295400"/>
            <a:ext cx="8850312"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41288" y="117475"/>
            <a:ext cx="8859837" cy="400110"/>
          </a:xfrm>
          <a:noFill/>
          <a:ln>
            <a:noFill/>
          </a:ln>
        </p:spPr>
        <p:txBody>
          <a:bodyPr/>
          <a:lstStyle>
            <a:lvl1pPr>
              <a:defRPr sz="2600"/>
            </a:lvl1pPr>
          </a:lstStyle>
          <a:p>
            <a:r>
              <a:rPr lang="en-US" dirty="0" smtClean="0"/>
              <a:t>Click to edit Master title style</a:t>
            </a:r>
            <a:endParaRPr lang="en-US" dirty="0"/>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6079562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288" y="1295400"/>
            <a:ext cx="4278312"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399" y="1295400"/>
            <a:ext cx="4267201"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14634646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26626327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2" descr="T:\Emerging Markets\PTC\p&amp;l 500cb\Fletcher_140606\Art\1216641_Fletcher_140606 - 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84"/>
          <p:cNvSpPr>
            <a:spLocks noGrp="1" noChangeArrowheads="1"/>
          </p:cNvSpPr>
          <p:nvPr>
            <p:ph type="subTitle" idx="1"/>
          </p:nvPr>
        </p:nvSpPr>
        <p:spPr>
          <a:xfrm>
            <a:off x="512554" y="2685533"/>
            <a:ext cx="6095127" cy="304800"/>
          </a:xfrm>
        </p:spPr>
        <p:txBody>
          <a:bodyPr/>
          <a:lstStyle>
            <a:lvl1pPr marL="0" indent="0" algn="l">
              <a:buFont typeface="Symbol" pitchFamily="18" charset="2"/>
              <a:buNone/>
              <a:defRPr sz="1800">
                <a:solidFill>
                  <a:schemeClr val="bg2"/>
                </a:solidFill>
              </a:defRPr>
            </a:lvl1pPr>
          </a:lstStyle>
          <a:p>
            <a:pPr lvl="0"/>
            <a:r>
              <a:rPr lang="en-US" noProof="0" dirty="0" smtClean="0"/>
              <a:t>Click to edit Master subtitle style</a:t>
            </a:r>
          </a:p>
        </p:txBody>
      </p:sp>
      <p:sp>
        <p:nvSpPr>
          <p:cNvPr id="37893" name="Rectangle 5"/>
          <p:cNvSpPr>
            <a:spLocks noGrp="1" noChangeArrowheads="1"/>
          </p:cNvSpPr>
          <p:nvPr>
            <p:ph type="ctrTitle"/>
          </p:nvPr>
        </p:nvSpPr>
        <p:spPr>
          <a:xfrm>
            <a:off x="512554" y="2058972"/>
            <a:ext cx="6095127" cy="430887"/>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800" b="1">
                <a:solidFill>
                  <a:schemeClr val="bg2"/>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38273722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89" y="1295400"/>
            <a:ext cx="8850312"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41288" y="117475"/>
            <a:ext cx="8859837" cy="400110"/>
          </a:xfrm>
          <a:noFill/>
          <a:ln>
            <a:noFill/>
          </a:ln>
        </p:spPr>
        <p:txBody>
          <a:bodyPr/>
          <a:lstStyle>
            <a:lvl1pPr>
              <a:defRPr sz="2600"/>
            </a:lvl1pPr>
          </a:lstStyle>
          <a:p>
            <a:r>
              <a:rPr lang="en-US" dirty="0" smtClean="0"/>
              <a:t>Click to edit Master title style</a:t>
            </a:r>
            <a:endParaRPr lang="en-US" dirty="0"/>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41715721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288" y="1295400"/>
            <a:ext cx="4278312"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399" y="1295400"/>
            <a:ext cx="4267201"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20557878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40464965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2" descr="T:\Emerging Markets\PTC\p&amp;l 500cb\Fletcher_140606\Art\1216641_Fletcher_140606 - 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84"/>
          <p:cNvSpPr>
            <a:spLocks noGrp="1" noChangeArrowheads="1"/>
          </p:cNvSpPr>
          <p:nvPr>
            <p:ph type="subTitle" idx="1"/>
          </p:nvPr>
        </p:nvSpPr>
        <p:spPr>
          <a:xfrm>
            <a:off x="512554" y="2685533"/>
            <a:ext cx="6095127" cy="304800"/>
          </a:xfrm>
        </p:spPr>
        <p:txBody>
          <a:bodyPr/>
          <a:lstStyle>
            <a:lvl1pPr marL="0" indent="0" algn="l">
              <a:buFont typeface="Symbol" pitchFamily="18" charset="2"/>
              <a:buNone/>
              <a:defRPr sz="1800">
                <a:solidFill>
                  <a:schemeClr val="bg2"/>
                </a:solidFill>
              </a:defRPr>
            </a:lvl1pPr>
          </a:lstStyle>
          <a:p>
            <a:pPr lvl="0"/>
            <a:r>
              <a:rPr lang="en-US" noProof="0" dirty="0" smtClean="0"/>
              <a:t>Click to edit Master subtitle style</a:t>
            </a:r>
          </a:p>
        </p:txBody>
      </p:sp>
      <p:sp>
        <p:nvSpPr>
          <p:cNvPr id="37893" name="Rectangle 5"/>
          <p:cNvSpPr>
            <a:spLocks noGrp="1" noChangeArrowheads="1"/>
          </p:cNvSpPr>
          <p:nvPr>
            <p:ph type="ctrTitle"/>
          </p:nvPr>
        </p:nvSpPr>
        <p:spPr>
          <a:xfrm>
            <a:off x="512554" y="2058972"/>
            <a:ext cx="6095127" cy="430887"/>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800" b="1">
                <a:solidFill>
                  <a:schemeClr val="bg2"/>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5070774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89" y="1295400"/>
            <a:ext cx="8850312"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41288" y="117475"/>
            <a:ext cx="8859837" cy="400110"/>
          </a:xfrm>
          <a:noFill/>
          <a:ln>
            <a:noFill/>
          </a:ln>
        </p:spPr>
        <p:txBody>
          <a:bodyPr/>
          <a:lstStyle>
            <a:lvl1pPr>
              <a:defRPr sz="2600"/>
            </a:lvl1pPr>
          </a:lstStyle>
          <a:p>
            <a:r>
              <a:rPr lang="en-US" dirty="0" smtClean="0"/>
              <a:t>Click to edit Master title style</a:t>
            </a:r>
            <a:endParaRPr lang="en-US" dirty="0"/>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38735885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89" y="1295400"/>
            <a:ext cx="8850312"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noFill/>
          <a:ln>
            <a:noFill/>
          </a:ln>
        </p:spPr>
        <p:txBody>
          <a:bodyPr/>
          <a:lstStyle/>
          <a:p>
            <a:r>
              <a:rPr lang="en-US" smtClean="0"/>
              <a:t>Click to edit Master title style</a:t>
            </a:r>
            <a:endParaRPr lang="en-US"/>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pPr/>
              <a:t>‹#›</a:t>
            </a:fld>
            <a:endParaRPr lang="en-US" dirty="0"/>
          </a:p>
        </p:txBody>
      </p:sp>
    </p:spTree>
    <p:extLst>
      <p:ext uri="{BB962C8B-B14F-4D97-AF65-F5344CB8AC3E}">
        <p14:creationId xmlns:p14="http://schemas.microsoft.com/office/powerpoint/2010/main" val="5253863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288" y="1295400"/>
            <a:ext cx="4278312"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399" y="1295400"/>
            <a:ext cx="4267201"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13433731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61173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288" y="1295400"/>
            <a:ext cx="4278312"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399" y="1295400"/>
            <a:ext cx="4267201"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pPr/>
              <a:t>‹#›</a:t>
            </a:fld>
            <a:endParaRPr lang="en-US" dirty="0"/>
          </a:p>
        </p:txBody>
      </p:sp>
    </p:spTree>
    <p:extLst>
      <p:ext uri="{BB962C8B-B14F-4D97-AF65-F5344CB8AC3E}">
        <p14:creationId xmlns:p14="http://schemas.microsoft.com/office/powerpoint/2010/main" val="24021994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pPr/>
              <a:t>‹#›</a:t>
            </a:fld>
            <a:endParaRPr lang="en-US" dirty="0"/>
          </a:p>
        </p:txBody>
      </p:sp>
    </p:spTree>
    <p:extLst>
      <p:ext uri="{BB962C8B-B14F-4D97-AF65-F5344CB8AC3E}">
        <p14:creationId xmlns:p14="http://schemas.microsoft.com/office/powerpoint/2010/main" val="42384334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Oval 88"/>
          <p:cNvSpPr>
            <a:spLocks noGrp="1" noChangeArrowheads="1"/>
          </p:cNvSpPr>
          <p:nvPr>
            <p:ph type="sldNum" sz="quarter" idx="10"/>
          </p:nvPr>
        </p:nvSpPr>
        <p:spPr/>
        <p:txBody>
          <a:bodyPr/>
          <a:lstStyle>
            <a:lvl1pPr>
              <a:defRPr/>
            </a:lvl1pPr>
          </a:lstStyle>
          <a:p>
            <a:pPr>
              <a:defRPr/>
            </a:pPr>
            <a:fld id="{156C9FC9-0DF8-4938-A67B-B0E941405E3D}" type="slidenum">
              <a:rPr lang="en-US"/>
              <a:pPr>
                <a:defRPr/>
              </a:pPr>
              <a:t>‹#›</a:t>
            </a:fld>
            <a:endParaRPr lang="en-US"/>
          </a:p>
        </p:txBody>
      </p:sp>
    </p:spTree>
    <p:extLst>
      <p:ext uri="{BB962C8B-B14F-4D97-AF65-F5344CB8AC3E}">
        <p14:creationId xmlns:p14="http://schemas.microsoft.com/office/powerpoint/2010/main" val="1238420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2" descr="T:\Emerging Markets\PTC\p&amp;l 500cb\Fletcher_140606\Art\1216641_Fletcher_140606 - 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84"/>
          <p:cNvSpPr>
            <a:spLocks noGrp="1" noChangeArrowheads="1"/>
          </p:cNvSpPr>
          <p:nvPr>
            <p:ph type="subTitle" idx="1"/>
          </p:nvPr>
        </p:nvSpPr>
        <p:spPr>
          <a:xfrm>
            <a:off x="512554" y="2685533"/>
            <a:ext cx="6095127" cy="304800"/>
          </a:xfrm>
        </p:spPr>
        <p:txBody>
          <a:bodyPr/>
          <a:lstStyle>
            <a:lvl1pPr marL="0" indent="0" algn="l">
              <a:buFont typeface="Symbol" pitchFamily="18" charset="2"/>
              <a:buNone/>
              <a:defRPr sz="1800">
                <a:solidFill>
                  <a:schemeClr val="bg2"/>
                </a:solidFill>
              </a:defRPr>
            </a:lvl1pPr>
          </a:lstStyle>
          <a:p>
            <a:pPr lvl="0"/>
            <a:r>
              <a:rPr lang="en-US" noProof="0" dirty="0" smtClean="0"/>
              <a:t>Click to edit Master subtitle style</a:t>
            </a:r>
          </a:p>
        </p:txBody>
      </p:sp>
      <p:sp>
        <p:nvSpPr>
          <p:cNvPr id="37893" name="Rectangle 5"/>
          <p:cNvSpPr>
            <a:spLocks noGrp="1" noChangeArrowheads="1"/>
          </p:cNvSpPr>
          <p:nvPr>
            <p:ph type="ctrTitle"/>
          </p:nvPr>
        </p:nvSpPr>
        <p:spPr>
          <a:xfrm>
            <a:off x="512554" y="2058972"/>
            <a:ext cx="6095127" cy="430887"/>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800" b="1">
                <a:solidFill>
                  <a:schemeClr val="bg2"/>
                </a:solidFill>
              </a:defRPr>
            </a:lvl1pPr>
          </a:lstStyle>
          <a:p>
            <a:pPr lvl="0"/>
            <a:r>
              <a:rPr lang="en-US" noProof="0" dirty="0" smtClean="0"/>
              <a:t>Click to edit Master title style</a:t>
            </a:r>
          </a:p>
        </p:txBody>
      </p:sp>
    </p:spTree>
    <p:extLst>
      <p:ext uri="{BB962C8B-B14F-4D97-AF65-F5344CB8AC3E}">
        <p14:creationId xmlns:p14="http://schemas.microsoft.com/office/powerpoint/2010/main" val="32657040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89" y="1295400"/>
            <a:ext cx="8850312"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41288" y="117475"/>
            <a:ext cx="8859837" cy="400110"/>
          </a:xfrm>
          <a:noFill/>
          <a:ln>
            <a:noFill/>
          </a:ln>
        </p:spPr>
        <p:txBody>
          <a:bodyPr/>
          <a:lstStyle>
            <a:lvl1pPr>
              <a:defRPr sz="2600"/>
            </a:lvl1pPr>
          </a:lstStyle>
          <a:p>
            <a:r>
              <a:rPr lang="en-US" dirty="0" smtClean="0"/>
              <a:t>Click to edit Master title style</a:t>
            </a:r>
            <a:endParaRPr lang="en-US" dirty="0"/>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889462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1288" y="1295400"/>
            <a:ext cx="4278312"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399" y="1295400"/>
            <a:ext cx="4267201" cy="4876800"/>
          </a:xfr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7036191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spTree>
    <p:extLst>
      <p:ext uri="{BB962C8B-B14F-4D97-AF65-F5344CB8AC3E}">
        <p14:creationId xmlns:p14="http://schemas.microsoft.com/office/powerpoint/2010/main" val="414315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4.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2" name="Picture 4" descr="T:\Emerging Markets\PTC\p&amp;l 500cb\Hart_140520\Art\1211140_Hart_140520_Content.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84"/>
          <p:cNvSpPr>
            <a:spLocks noGrp="1" noChangeArrowheads="1"/>
          </p:cNvSpPr>
          <p:nvPr>
            <p:ph type="body" idx="1"/>
          </p:nvPr>
        </p:nvSpPr>
        <p:spPr bwMode="gray">
          <a:xfrm>
            <a:off x="141288" y="1295400"/>
            <a:ext cx="8861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8"/>
          <p:cNvSpPr>
            <a:spLocks noGrp="1" noChangeArrowheads="1"/>
          </p:cNvSpPr>
          <p:nvPr>
            <p:ph type="title"/>
          </p:nvPr>
        </p:nvSpPr>
        <p:spPr bwMode="gray">
          <a:xfrm>
            <a:off x="141288" y="41275"/>
            <a:ext cx="8859837"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2"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65" r:id="rId4"/>
    <p:sldLayoutId id="214748367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chemeClr val="tx1"/>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2" name="Picture 4" descr="T:\Emerging Markets\PTC\p&amp;l 500cb\Hart_140520\Art\1211140_Hart_140520_Content.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84"/>
          <p:cNvSpPr>
            <a:spLocks noGrp="1" noChangeArrowheads="1"/>
          </p:cNvSpPr>
          <p:nvPr>
            <p:ph type="body" idx="1"/>
          </p:nvPr>
        </p:nvSpPr>
        <p:spPr bwMode="gray">
          <a:xfrm>
            <a:off x="141288" y="1295400"/>
            <a:ext cx="8861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8"/>
          <p:cNvSpPr>
            <a:spLocks noGrp="1" noChangeArrowheads="1"/>
          </p:cNvSpPr>
          <p:nvPr>
            <p:ph type="title"/>
          </p:nvPr>
        </p:nvSpPr>
        <p:spPr bwMode="gray">
          <a:xfrm>
            <a:off x="141288" y="41275"/>
            <a:ext cx="8859837"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2"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pic>
        <p:nvPicPr>
          <p:cNvPr id="8" name="Picture 3" descr="T:\Emerging Markets\PTC\p&amp;l 500cb\Hart_140520\Art\coat.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1459" y="6305550"/>
            <a:ext cx="321082"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407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chemeClr val="tx1"/>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2" name="Picture 4" descr="T:\Emerging Markets\PTC\p&amp;l 500cb\Hart_140520\Art\1211140_Hart_140520_Content.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84"/>
          <p:cNvSpPr>
            <a:spLocks noGrp="1" noChangeArrowheads="1"/>
          </p:cNvSpPr>
          <p:nvPr>
            <p:ph type="body" idx="1"/>
          </p:nvPr>
        </p:nvSpPr>
        <p:spPr bwMode="gray">
          <a:xfrm>
            <a:off x="141288" y="1295400"/>
            <a:ext cx="8861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8"/>
          <p:cNvSpPr>
            <a:spLocks noGrp="1" noChangeArrowheads="1"/>
          </p:cNvSpPr>
          <p:nvPr>
            <p:ph type="title"/>
          </p:nvPr>
        </p:nvSpPr>
        <p:spPr bwMode="gray">
          <a:xfrm>
            <a:off x="141288" y="41275"/>
            <a:ext cx="8859837"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2"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pic>
        <p:nvPicPr>
          <p:cNvPr id="8" name="Picture 3" descr="T:\Emerging Markets\PTC\p&amp;l 500cb\Hart_140520\Art\coat.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1459" y="6305550"/>
            <a:ext cx="321082"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365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chemeClr val="tx1"/>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2" name="Picture 4" descr="T:\Emerging Markets\PTC\p&amp;l 500cb\Hart_140520\Art\1211140_Hart_140520_Content.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84"/>
          <p:cNvSpPr>
            <a:spLocks noGrp="1" noChangeArrowheads="1"/>
          </p:cNvSpPr>
          <p:nvPr>
            <p:ph type="body" idx="1"/>
          </p:nvPr>
        </p:nvSpPr>
        <p:spPr bwMode="gray">
          <a:xfrm>
            <a:off x="141288" y="1295400"/>
            <a:ext cx="8861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8"/>
          <p:cNvSpPr>
            <a:spLocks noGrp="1" noChangeArrowheads="1"/>
          </p:cNvSpPr>
          <p:nvPr>
            <p:ph type="title"/>
          </p:nvPr>
        </p:nvSpPr>
        <p:spPr bwMode="gray">
          <a:xfrm>
            <a:off x="141288" y="41275"/>
            <a:ext cx="8859837"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2"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pic>
        <p:nvPicPr>
          <p:cNvPr id="8" name="Picture 3" descr="T:\Emerging Markets\PTC\p&amp;l 500cb\Hart_140520\Art\coat.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1459" y="6305550"/>
            <a:ext cx="321082"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528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chemeClr val="tx1"/>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2" name="Picture 4" descr="T:\Emerging Markets\PTC\p&amp;l 500cb\Hart_140520\Art\1211140_Hart_140520_Content.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84"/>
          <p:cNvSpPr>
            <a:spLocks noGrp="1" noChangeArrowheads="1"/>
          </p:cNvSpPr>
          <p:nvPr>
            <p:ph type="body" idx="1"/>
          </p:nvPr>
        </p:nvSpPr>
        <p:spPr bwMode="gray">
          <a:xfrm>
            <a:off x="141288" y="1295400"/>
            <a:ext cx="8861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8"/>
          <p:cNvSpPr>
            <a:spLocks noGrp="1" noChangeArrowheads="1"/>
          </p:cNvSpPr>
          <p:nvPr>
            <p:ph type="title"/>
          </p:nvPr>
        </p:nvSpPr>
        <p:spPr bwMode="gray">
          <a:xfrm>
            <a:off x="141288" y="41275"/>
            <a:ext cx="8859837" cy="3778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2" name="Slide Number Placeholder 1"/>
          <p:cNvSpPr>
            <a:spLocks noGrp="1"/>
          </p:cNvSpPr>
          <p:nvPr>
            <p:ph type="sldNum" sz="quarter" idx="4"/>
          </p:nvPr>
        </p:nvSpPr>
        <p:spPr>
          <a:xfrm>
            <a:off x="26988" y="6629400"/>
            <a:ext cx="2133600" cy="200595"/>
          </a:xfrm>
          <a:prstGeom prst="rect">
            <a:avLst/>
          </a:prstGeom>
        </p:spPr>
        <p:txBody>
          <a:bodyPr vert="horz" lIns="91440" tIns="45720" rIns="91440" bIns="45720" rtlCol="0" anchor="ctr"/>
          <a:lstStyle>
            <a:lvl1pPr algn="l">
              <a:defRPr sz="800">
                <a:solidFill>
                  <a:schemeClr val="accent1"/>
                </a:solidFill>
              </a:defRPr>
            </a:lvl1pPr>
          </a:lstStyle>
          <a:p>
            <a:fld id="{901FB67B-128C-481F-B2FF-E78278C43244}" type="slidenum">
              <a:rPr lang="en-US" smtClean="0">
                <a:solidFill>
                  <a:srgbClr val="115324"/>
                </a:solidFill>
              </a:rPr>
              <a:pPr/>
              <a:t>‹#›</a:t>
            </a:fld>
            <a:endParaRPr lang="en-US" dirty="0">
              <a:solidFill>
                <a:srgbClr val="115324"/>
              </a:solidFill>
            </a:endParaRPr>
          </a:p>
        </p:txBody>
      </p:sp>
      <p:pic>
        <p:nvPicPr>
          <p:cNvPr id="8" name="Picture 3" descr="T:\Emerging Markets\PTC\p&amp;l 500cb\Hart_140520\Art\coat.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1459" y="6305550"/>
            <a:ext cx="321082"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997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chemeClr val="tx1"/>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chemeClr val="tx1"/>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chemeClr val="tx1"/>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10.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1.w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T:\Emerging Markets\PTC\p&amp;l 500cb\Fletcher_140606\Art\1216641_Fletcher_140606_B.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Grp="1" noChangeArrowheads="1"/>
          </p:cNvSpPr>
          <p:nvPr>
            <p:ph type="ctrTitle"/>
          </p:nvPr>
        </p:nvSpPr>
        <p:spPr>
          <a:xfrm>
            <a:off x="228601" y="914400"/>
            <a:ext cx="7315200" cy="1107996"/>
          </a:xfrm>
        </p:spPr>
        <p:txBody>
          <a:bodyPr/>
          <a:lstStyle/>
          <a:p>
            <a:r>
              <a:rPr lang="en-JM" sz="3600" dirty="0"/>
              <a:t>Policy Reforms for Economic Growth: The Jamaican Experience</a:t>
            </a:r>
          </a:p>
        </p:txBody>
      </p:sp>
      <p:sp>
        <p:nvSpPr>
          <p:cNvPr id="10" name="Rectangle 13"/>
          <p:cNvSpPr txBox="1">
            <a:spLocks noChangeArrowheads="1"/>
          </p:cNvSpPr>
          <p:nvPr/>
        </p:nvSpPr>
        <p:spPr bwMode="gray">
          <a:xfrm>
            <a:off x="304800" y="2867025"/>
            <a:ext cx="439989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838325" rtl="0" eaLnBrk="0" fontAlgn="base" hangingPunct="0">
              <a:spcBef>
                <a:spcPct val="75000"/>
              </a:spcBef>
              <a:spcAft>
                <a:spcPct val="0"/>
              </a:spcAft>
              <a:buClr>
                <a:schemeClr val="tx2"/>
              </a:buClr>
              <a:buFont typeface="Symbol" pitchFamily="18" charset="2"/>
              <a:buNone/>
              <a:defRPr sz="1800">
                <a:solidFill>
                  <a:schemeClr val="hlink"/>
                </a:solidFill>
                <a:latin typeface="+mn-lt"/>
                <a:ea typeface="+mn-ea"/>
                <a:cs typeface="+mn-cs"/>
              </a:defRPr>
            </a:lvl1pPr>
            <a:lvl2pPr marL="344488" indent="-171450" algn="l" defTabSz="1838325" rtl="0" eaLnBrk="0" fontAlgn="base" hangingPunct="0">
              <a:spcBef>
                <a:spcPct val="25000"/>
              </a:spcBef>
              <a:spcAft>
                <a:spcPct val="0"/>
              </a:spcAft>
              <a:buClr>
                <a:schemeClr val="tx2"/>
              </a:buClr>
              <a:buFont typeface="Arial" pitchFamily="34" charset="0"/>
              <a:buChar char="–"/>
              <a:defRPr sz="1400">
                <a:solidFill>
                  <a:srgbClr val="53565A"/>
                </a:solidFill>
                <a:latin typeface="+mn-lt"/>
                <a:ea typeface="+mn-ea"/>
                <a:cs typeface="+mn-cs"/>
              </a:defRPr>
            </a:lvl2pPr>
            <a:lvl3pPr marL="517525" indent="-17145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3pPr>
            <a:lvl4pPr marL="685800" indent="-166688" algn="l" defTabSz="1838325" rtl="0" eaLnBrk="0" fontAlgn="base" hangingPunct="0">
              <a:spcBef>
                <a:spcPct val="25000"/>
              </a:spcBef>
              <a:spcAft>
                <a:spcPct val="0"/>
              </a:spcAft>
              <a:buClr>
                <a:schemeClr val="tx2"/>
              </a:buClr>
              <a:buFont typeface="Arial" pitchFamily="34" charset="0"/>
              <a:buChar char="–"/>
              <a:defRPr sz="1400">
                <a:solidFill>
                  <a:srgbClr val="53565A"/>
                </a:solidFill>
                <a:latin typeface="+mn-lt"/>
                <a:ea typeface="+mn-ea"/>
                <a:cs typeface="+mn-cs"/>
              </a:defRPr>
            </a:lvl4pPr>
            <a:lvl5pPr marL="8524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a:lstStyle>
          <a:p>
            <a:r>
              <a:rPr lang="en-US" dirty="0" smtClean="0">
                <a:solidFill>
                  <a:schemeClr val="bg2"/>
                </a:solidFill>
              </a:rPr>
              <a:t>March 2015</a:t>
            </a:r>
          </a:p>
        </p:txBody>
      </p:sp>
    </p:spTree>
    <p:custDataLst>
      <p:tags r:id="rId1"/>
    </p:custDataLst>
    <p:extLst>
      <p:ext uri="{BB962C8B-B14F-4D97-AF65-F5344CB8AC3E}">
        <p14:creationId xmlns:p14="http://schemas.microsoft.com/office/powerpoint/2010/main" val="3123104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1288" y="155575"/>
            <a:ext cx="8859837" cy="377825"/>
          </a:xfrm>
        </p:spPr>
        <p:txBody>
          <a:bodyPr anchor="ctr" anchorCtr="0"/>
          <a:lstStyle/>
          <a:p>
            <a:r>
              <a:rPr lang="en-US" dirty="0" smtClean="0"/>
              <a:t>Significant Achievements under </a:t>
            </a:r>
            <a:r>
              <a:rPr lang="en-US" dirty="0" err="1" smtClean="0"/>
              <a:t>Programme</a:t>
            </a:r>
            <a:endParaRPr lang="en-US" dirty="0"/>
          </a:p>
        </p:txBody>
      </p:sp>
      <p:sp>
        <p:nvSpPr>
          <p:cNvPr id="9" name="Slide Number Placeholder 4"/>
          <p:cNvSpPr>
            <a:spLocks noGrp="1"/>
          </p:cNvSpPr>
          <p:nvPr>
            <p:ph type="sldNum" sz="quarter" idx="4"/>
          </p:nvPr>
        </p:nvSpPr>
        <p:spPr>
          <a:xfrm>
            <a:off x="26988" y="6629400"/>
            <a:ext cx="2133600" cy="200595"/>
          </a:xfrm>
        </p:spPr>
        <p:txBody>
          <a:bodyPr/>
          <a:lstStyle/>
          <a:p>
            <a:r>
              <a:rPr lang="en-US" dirty="0" smtClean="0"/>
              <a:t>10</a:t>
            </a:r>
            <a:endParaRPr lang="en-US" dirty="0"/>
          </a:p>
        </p:txBody>
      </p:sp>
      <p:graphicFrame>
        <p:nvGraphicFramePr>
          <p:cNvPr id="2" name="Diagram 1"/>
          <p:cNvGraphicFramePr/>
          <p:nvPr>
            <p:extLst>
              <p:ext uri="{D42A27DB-BD31-4B8C-83A1-F6EECF244321}">
                <p14:modId xmlns:p14="http://schemas.microsoft.com/office/powerpoint/2010/main" val="1484418882"/>
              </p:ext>
            </p:extLst>
          </p:nvPr>
        </p:nvGraphicFramePr>
        <p:xfrm>
          <a:off x="152400" y="7620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150647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1288" y="155575"/>
            <a:ext cx="8859837" cy="377825"/>
          </a:xfrm>
        </p:spPr>
        <p:txBody>
          <a:bodyPr anchor="ctr" anchorCtr="0"/>
          <a:lstStyle/>
          <a:p>
            <a:r>
              <a:rPr lang="en-US" dirty="0" smtClean="0"/>
              <a:t>Significant Achievements under Programme</a:t>
            </a:r>
            <a:endParaRPr lang="en-US" dirty="0"/>
          </a:p>
        </p:txBody>
      </p:sp>
      <p:sp>
        <p:nvSpPr>
          <p:cNvPr id="9" name="Slide Number Placeholder 4"/>
          <p:cNvSpPr>
            <a:spLocks noGrp="1"/>
          </p:cNvSpPr>
          <p:nvPr>
            <p:ph type="sldNum" sz="quarter" idx="4"/>
          </p:nvPr>
        </p:nvSpPr>
        <p:spPr>
          <a:xfrm>
            <a:off x="26988" y="6629400"/>
            <a:ext cx="2133600" cy="200595"/>
          </a:xfrm>
        </p:spPr>
        <p:txBody>
          <a:bodyPr/>
          <a:lstStyle/>
          <a:p>
            <a:r>
              <a:rPr lang="en-US" dirty="0" smtClean="0"/>
              <a:t>11</a:t>
            </a:r>
            <a:endParaRPr lang="en-US" dirty="0"/>
          </a:p>
        </p:txBody>
      </p:sp>
      <p:graphicFrame>
        <p:nvGraphicFramePr>
          <p:cNvPr id="2" name="Diagram 1"/>
          <p:cNvGraphicFramePr/>
          <p:nvPr>
            <p:extLst>
              <p:ext uri="{D42A27DB-BD31-4B8C-83A1-F6EECF244321}">
                <p14:modId xmlns:p14="http://schemas.microsoft.com/office/powerpoint/2010/main" val="2394933356"/>
              </p:ext>
            </p:extLst>
          </p:nvPr>
        </p:nvGraphicFramePr>
        <p:xfrm>
          <a:off x="152400" y="762000"/>
          <a:ext cx="8839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52400" y="4467840"/>
            <a:ext cx="1962380" cy="1831160"/>
            <a:chOff x="370105" y="2004809"/>
            <a:chExt cx="1962380" cy="1831160"/>
          </a:xfrm>
        </p:grpSpPr>
        <p:sp>
          <p:nvSpPr>
            <p:cNvPr id="7" name="Rounded Rectangle 6"/>
            <p:cNvSpPr/>
            <p:nvPr/>
          </p:nvSpPr>
          <p:spPr>
            <a:xfrm>
              <a:off x="370105" y="2051818"/>
              <a:ext cx="1962380" cy="17841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513095" y="2004809"/>
              <a:ext cx="1676400" cy="1609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Human Capital Development &amp; Social Protection </a:t>
              </a:r>
              <a:endParaRPr lang="en-US" sz="1600" kern="1200" dirty="0"/>
            </a:p>
          </p:txBody>
        </p:sp>
      </p:grpSp>
      <p:grpSp>
        <p:nvGrpSpPr>
          <p:cNvPr id="10" name="Group 9"/>
          <p:cNvGrpSpPr/>
          <p:nvPr/>
        </p:nvGrpSpPr>
        <p:grpSpPr>
          <a:xfrm>
            <a:off x="2163180" y="4650479"/>
            <a:ext cx="6876303" cy="1427321"/>
            <a:chOff x="1962637" y="2051818"/>
            <a:chExt cx="6876303" cy="1427321"/>
          </a:xfrm>
        </p:grpSpPr>
        <p:sp>
          <p:nvSpPr>
            <p:cNvPr id="11" name="Round Same Side Corner Rectangle 10"/>
            <p:cNvSpPr/>
            <p:nvPr/>
          </p:nvSpPr>
          <p:spPr>
            <a:xfrm rot="5400000">
              <a:off x="4687128" y="-672673"/>
              <a:ext cx="1427321" cy="687630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1962638" y="2121495"/>
              <a:ext cx="6806627" cy="12879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Labour Market Reform</a:t>
              </a:r>
              <a:endParaRPr lang="en-US" sz="1400" kern="1200" dirty="0"/>
            </a:p>
            <a:p>
              <a:pPr marL="114300" lvl="1" indent="-114300" algn="l" defTabSz="622300">
                <a:lnSpc>
                  <a:spcPct val="90000"/>
                </a:lnSpc>
                <a:spcBef>
                  <a:spcPct val="0"/>
                </a:spcBef>
                <a:spcAft>
                  <a:spcPct val="15000"/>
                </a:spcAft>
                <a:buChar char="••"/>
              </a:pPr>
              <a:r>
                <a:rPr lang="en-US" sz="1400" kern="1200" dirty="0" smtClean="0"/>
                <a:t>Poverty Alleviation Coordinating Body established</a:t>
              </a:r>
              <a:endParaRPr lang="en-US" sz="1400" kern="1200" dirty="0"/>
            </a:p>
            <a:p>
              <a:pPr marL="114300" lvl="1" indent="-114300" algn="l" defTabSz="622300">
                <a:lnSpc>
                  <a:spcPct val="90000"/>
                </a:lnSpc>
                <a:spcBef>
                  <a:spcPct val="0"/>
                </a:spcBef>
                <a:spcAft>
                  <a:spcPct val="15000"/>
                </a:spcAft>
                <a:buChar char="••"/>
              </a:pPr>
              <a:r>
                <a:rPr lang="en-US" sz="1400" kern="1200" dirty="0" smtClean="0"/>
                <a:t>PATH Programme </a:t>
              </a:r>
            </a:p>
            <a:p>
              <a:pPr marL="114300" lvl="1" indent="-114300" algn="l" defTabSz="622300">
                <a:lnSpc>
                  <a:spcPct val="90000"/>
                </a:lnSpc>
                <a:spcBef>
                  <a:spcPct val="0"/>
                </a:spcBef>
                <a:spcAft>
                  <a:spcPct val="15000"/>
                </a:spcAft>
                <a:buChar char="••"/>
              </a:pPr>
              <a:r>
                <a:rPr lang="en-US" dirty="0" smtClean="0"/>
                <a:t>Community Renewal </a:t>
              </a:r>
            </a:p>
            <a:p>
              <a:pPr marL="114300" lvl="1" indent="-114300" algn="l" defTabSz="622300">
                <a:lnSpc>
                  <a:spcPct val="90000"/>
                </a:lnSpc>
                <a:spcBef>
                  <a:spcPct val="0"/>
                </a:spcBef>
                <a:spcAft>
                  <a:spcPct val="15000"/>
                </a:spcAft>
                <a:buChar char="••"/>
              </a:pPr>
              <a:r>
                <a:rPr lang="en-US" sz="1400" kern="1200" dirty="0" smtClean="0"/>
                <a:t>National Training &amp; Certification Programme – HEART </a:t>
              </a:r>
              <a:endParaRPr lang="en-US" sz="1400" kern="1200" dirty="0"/>
            </a:p>
          </p:txBody>
        </p:sp>
      </p:grpSp>
    </p:spTree>
    <p:custDataLst>
      <p:tags r:id="rId1"/>
    </p:custDataLst>
    <p:extLst>
      <p:ext uri="{BB962C8B-B14F-4D97-AF65-F5344CB8AC3E}">
        <p14:creationId xmlns:p14="http://schemas.microsoft.com/office/powerpoint/2010/main" val="401413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8" y="155575"/>
            <a:ext cx="8859837" cy="377825"/>
          </a:xfrm>
        </p:spPr>
        <p:txBody>
          <a:bodyPr/>
          <a:lstStyle/>
          <a:p>
            <a:r>
              <a:rPr lang="en-GB" dirty="0" smtClean="0"/>
              <a:t>Other Selected Milestones </a:t>
            </a:r>
            <a:r>
              <a:rPr lang="en-GB" dirty="0"/>
              <a:t>and Developments</a:t>
            </a:r>
          </a:p>
        </p:txBody>
      </p:sp>
      <p:sp>
        <p:nvSpPr>
          <p:cNvPr id="30" name="AutoShape 15"/>
          <p:cNvSpPr>
            <a:spLocks noChangeArrowheads="1"/>
          </p:cNvSpPr>
          <p:nvPr/>
        </p:nvSpPr>
        <p:spPr bwMode="auto">
          <a:xfrm>
            <a:off x="154279" y="3276600"/>
            <a:ext cx="8918221" cy="579294"/>
          </a:xfrm>
          <a:prstGeom prst="homePlate">
            <a:avLst>
              <a:gd name="adj" fmla="val 43037"/>
            </a:avLst>
          </a:prstGeom>
          <a:solidFill>
            <a:srgbClr val="00411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31" name="Text Box 23"/>
          <p:cNvSpPr txBox="1">
            <a:spLocks noChangeArrowheads="1"/>
          </p:cNvSpPr>
          <p:nvPr/>
        </p:nvSpPr>
        <p:spPr bwMode="auto">
          <a:xfrm>
            <a:off x="3291041" y="3428999"/>
            <a:ext cx="918841"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April 2014</a:t>
            </a:r>
            <a:endParaRPr lang="en-GB" sz="1200" b="1" dirty="0">
              <a:solidFill>
                <a:schemeClr val="bg1"/>
              </a:solidFill>
            </a:endParaRPr>
          </a:p>
        </p:txBody>
      </p:sp>
      <p:sp>
        <p:nvSpPr>
          <p:cNvPr id="32" name="Text Box 23"/>
          <p:cNvSpPr txBox="1">
            <a:spLocks noChangeArrowheads="1"/>
          </p:cNvSpPr>
          <p:nvPr/>
        </p:nvSpPr>
        <p:spPr bwMode="auto">
          <a:xfrm>
            <a:off x="5131272" y="3428999"/>
            <a:ext cx="962123"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Sept. 2014</a:t>
            </a:r>
            <a:endParaRPr lang="en-GB" sz="1200" b="1" dirty="0">
              <a:solidFill>
                <a:schemeClr val="bg1"/>
              </a:solidFill>
            </a:endParaRPr>
          </a:p>
        </p:txBody>
      </p:sp>
      <p:sp>
        <p:nvSpPr>
          <p:cNvPr id="36" name="Line 31"/>
          <p:cNvSpPr>
            <a:spLocks noChangeShapeType="1"/>
          </p:cNvSpPr>
          <p:nvPr/>
        </p:nvSpPr>
        <p:spPr bwMode="auto">
          <a:xfrm>
            <a:off x="5714999" y="3902079"/>
            <a:ext cx="7309" cy="744425"/>
          </a:xfrm>
          <a:prstGeom prst="line">
            <a:avLst/>
          </a:prstGeom>
          <a:ln w="12700">
            <a:solidFill>
              <a:schemeClr val="accent1"/>
            </a:solidFill>
            <a:headEnd type="triangle"/>
            <a:tailEnd type="non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dirty="0"/>
          </a:p>
        </p:txBody>
      </p:sp>
      <p:sp>
        <p:nvSpPr>
          <p:cNvPr id="37" name="Line 30"/>
          <p:cNvSpPr>
            <a:spLocks noChangeShapeType="1"/>
          </p:cNvSpPr>
          <p:nvPr/>
        </p:nvSpPr>
        <p:spPr bwMode="auto">
          <a:xfrm flipH="1">
            <a:off x="3654704" y="2951200"/>
            <a:ext cx="2896" cy="293667"/>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0" name="Text Box 23"/>
          <p:cNvSpPr txBox="1">
            <a:spLocks noChangeArrowheads="1"/>
          </p:cNvSpPr>
          <p:nvPr/>
        </p:nvSpPr>
        <p:spPr bwMode="auto">
          <a:xfrm>
            <a:off x="1115797" y="3428999"/>
            <a:ext cx="832279"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Jan 2014</a:t>
            </a:r>
            <a:endParaRPr lang="en-GB" sz="1200" b="1" dirty="0">
              <a:solidFill>
                <a:schemeClr val="bg1"/>
              </a:solidFill>
            </a:endParaRPr>
          </a:p>
        </p:txBody>
      </p:sp>
      <p:sp>
        <p:nvSpPr>
          <p:cNvPr id="41" name="Line 31"/>
          <p:cNvSpPr>
            <a:spLocks noChangeShapeType="1"/>
          </p:cNvSpPr>
          <p:nvPr/>
        </p:nvSpPr>
        <p:spPr bwMode="auto">
          <a:xfrm>
            <a:off x="604177" y="3926800"/>
            <a:ext cx="0" cy="373908"/>
          </a:xfrm>
          <a:prstGeom prst="line">
            <a:avLst/>
          </a:prstGeom>
          <a:ln w="12700">
            <a:solidFill>
              <a:schemeClr val="accent1"/>
            </a:solidFill>
            <a:headEnd type="triangle"/>
            <a:tailEnd type="non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dirty="0"/>
          </a:p>
        </p:txBody>
      </p:sp>
      <p:sp>
        <p:nvSpPr>
          <p:cNvPr id="42" name="Rectangle 11"/>
          <p:cNvSpPr>
            <a:spLocks noChangeArrowheads="1"/>
          </p:cNvSpPr>
          <p:nvPr/>
        </p:nvSpPr>
        <p:spPr bwMode="auto">
          <a:xfrm>
            <a:off x="35529" y="4343400"/>
            <a:ext cx="1141121" cy="846386"/>
          </a:xfrm>
          <a:prstGeom prst="rect">
            <a:avLst/>
          </a:prstGeom>
          <a:noFill/>
          <a:ln w="9525">
            <a:noFill/>
            <a:miter lim="800000"/>
            <a:headEnd/>
            <a:tailEnd/>
          </a:ln>
          <a:effectLst/>
        </p:spPr>
        <p:txBody>
          <a:bodyPr wrap="square" lIns="0" tIns="0" rIns="0" bIns="0">
            <a:spAutoFit/>
          </a:bodyPr>
          <a:lstStyle/>
          <a:p>
            <a:r>
              <a:rPr lang="en-US" sz="1100" b="1" u="sng" dirty="0" smtClean="0"/>
              <a:t>December 2013</a:t>
            </a:r>
          </a:p>
          <a:p>
            <a:r>
              <a:rPr lang="en-US" sz="1100" dirty="0" smtClean="0"/>
              <a:t>Fiscal Incentive Legislation enacted</a:t>
            </a:r>
          </a:p>
          <a:p>
            <a:endParaRPr lang="en-GB" sz="1100" dirty="0"/>
          </a:p>
        </p:txBody>
      </p:sp>
      <p:sp>
        <p:nvSpPr>
          <p:cNvPr id="48" name="Text Box 23"/>
          <p:cNvSpPr txBox="1">
            <a:spLocks noChangeArrowheads="1"/>
          </p:cNvSpPr>
          <p:nvPr/>
        </p:nvSpPr>
        <p:spPr bwMode="auto">
          <a:xfrm>
            <a:off x="2045530" y="3428999"/>
            <a:ext cx="1188132"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square">
            <a:spAutoFit/>
          </a:bodyPr>
          <a:lstStyle/>
          <a:p>
            <a:pPr algn="ctr"/>
            <a:r>
              <a:rPr lang="en-US" sz="1200" b="1" dirty="0" smtClean="0">
                <a:solidFill>
                  <a:schemeClr val="bg1"/>
                </a:solidFill>
              </a:rPr>
              <a:t>March 2014</a:t>
            </a:r>
            <a:endParaRPr lang="en-GB" sz="1200" b="1" dirty="0">
              <a:solidFill>
                <a:schemeClr val="bg1"/>
              </a:solidFill>
            </a:endParaRPr>
          </a:p>
        </p:txBody>
      </p:sp>
      <p:sp>
        <p:nvSpPr>
          <p:cNvPr id="49" name="Line 30"/>
          <p:cNvSpPr>
            <a:spLocks noChangeShapeType="1"/>
          </p:cNvSpPr>
          <p:nvPr/>
        </p:nvSpPr>
        <p:spPr bwMode="auto">
          <a:xfrm flipH="1" flipV="1">
            <a:off x="2515148" y="3971584"/>
            <a:ext cx="0" cy="371816"/>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50" name="Line 30"/>
          <p:cNvSpPr>
            <a:spLocks noChangeShapeType="1"/>
          </p:cNvSpPr>
          <p:nvPr/>
        </p:nvSpPr>
        <p:spPr bwMode="auto">
          <a:xfrm>
            <a:off x="1531936" y="2861340"/>
            <a:ext cx="0" cy="365760"/>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51" name="Rectangle 11"/>
          <p:cNvSpPr>
            <a:spLocks noChangeArrowheads="1"/>
          </p:cNvSpPr>
          <p:nvPr/>
        </p:nvSpPr>
        <p:spPr bwMode="auto">
          <a:xfrm>
            <a:off x="1057058" y="1998077"/>
            <a:ext cx="1004155" cy="846386"/>
          </a:xfrm>
          <a:prstGeom prst="rect">
            <a:avLst/>
          </a:prstGeom>
          <a:noFill/>
          <a:ln w="9525">
            <a:noFill/>
            <a:miter lim="800000"/>
            <a:headEnd/>
            <a:tailEnd/>
          </a:ln>
          <a:effectLst/>
        </p:spPr>
        <p:txBody>
          <a:bodyPr wrap="square" lIns="0" tIns="0" rIns="0" bIns="0">
            <a:spAutoFit/>
          </a:bodyPr>
          <a:lstStyle/>
          <a:p>
            <a:r>
              <a:rPr lang="en-US" sz="1100" b="1" u="sng" dirty="0" smtClean="0"/>
              <a:t>January</a:t>
            </a:r>
          </a:p>
          <a:p>
            <a:r>
              <a:rPr lang="en-US" sz="1100" b="1" u="sng" dirty="0" smtClean="0"/>
              <a:t> 2014</a:t>
            </a:r>
            <a:r>
              <a:rPr lang="en-US" sz="1100" b="1" dirty="0" smtClean="0"/>
              <a:t/>
            </a:r>
            <a:br>
              <a:rPr lang="en-US" sz="1100" b="1" dirty="0" smtClean="0"/>
            </a:br>
            <a:r>
              <a:rPr lang="en-US" sz="1100" dirty="0" smtClean="0"/>
              <a:t>Collateral registry goes live</a:t>
            </a:r>
            <a:endParaRPr lang="en-GB" sz="1100" dirty="0"/>
          </a:p>
        </p:txBody>
      </p:sp>
      <p:sp>
        <p:nvSpPr>
          <p:cNvPr id="52" name="Text Box 23"/>
          <p:cNvSpPr txBox="1">
            <a:spLocks noChangeArrowheads="1"/>
          </p:cNvSpPr>
          <p:nvPr/>
        </p:nvSpPr>
        <p:spPr bwMode="auto">
          <a:xfrm>
            <a:off x="161213" y="3428999"/>
            <a:ext cx="848309"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Dec 2013</a:t>
            </a:r>
            <a:endParaRPr lang="en-GB" sz="1200" b="1" dirty="0">
              <a:solidFill>
                <a:schemeClr val="bg1"/>
              </a:solidFill>
            </a:endParaRPr>
          </a:p>
        </p:txBody>
      </p:sp>
      <p:sp>
        <p:nvSpPr>
          <p:cNvPr id="53" name="Rectangle 11"/>
          <p:cNvSpPr>
            <a:spLocks noChangeArrowheads="1"/>
          </p:cNvSpPr>
          <p:nvPr/>
        </p:nvSpPr>
        <p:spPr bwMode="auto">
          <a:xfrm>
            <a:off x="1969296" y="4472747"/>
            <a:ext cx="1114330" cy="846386"/>
          </a:xfrm>
          <a:prstGeom prst="rect">
            <a:avLst/>
          </a:prstGeom>
          <a:noFill/>
          <a:ln w="9525">
            <a:noFill/>
            <a:miter lim="800000"/>
            <a:headEnd/>
            <a:tailEnd/>
          </a:ln>
          <a:effectLst/>
        </p:spPr>
        <p:txBody>
          <a:bodyPr wrap="square" lIns="0" tIns="0" rIns="0" bIns="0">
            <a:spAutoFit/>
          </a:bodyPr>
          <a:lstStyle/>
          <a:p>
            <a:r>
              <a:rPr lang="en-US" sz="1100" b="1" u="sng" dirty="0" smtClean="0"/>
              <a:t>March 2014</a:t>
            </a:r>
          </a:p>
          <a:p>
            <a:r>
              <a:rPr lang="en-US" sz="1100" dirty="0" smtClean="0"/>
              <a:t>Social Protection Strategy Approved by Cabinet</a:t>
            </a:r>
            <a:endParaRPr lang="en-GB" sz="1100" dirty="0"/>
          </a:p>
        </p:txBody>
      </p:sp>
      <p:sp>
        <p:nvSpPr>
          <p:cNvPr id="54" name="Rectangle 11"/>
          <p:cNvSpPr>
            <a:spLocks noChangeArrowheads="1"/>
          </p:cNvSpPr>
          <p:nvPr/>
        </p:nvSpPr>
        <p:spPr bwMode="auto">
          <a:xfrm>
            <a:off x="3186162" y="1557805"/>
            <a:ext cx="1009788" cy="1354217"/>
          </a:xfrm>
          <a:prstGeom prst="rect">
            <a:avLst/>
          </a:prstGeom>
          <a:noFill/>
          <a:ln w="9525">
            <a:noFill/>
            <a:miter lim="800000"/>
            <a:headEnd/>
            <a:tailEnd/>
          </a:ln>
          <a:effectLst/>
        </p:spPr>
        <p:txBody>
          <a:bodyPr wrap="square" lIns="0" tIns="0" rIns="0" bIns="0">
            <a:spAutoFit/>
          </a:bodyPr>
          <a:lstStyle/>
          <a:p>
            <a:r>
              <a:rPr lang="en-US" sz="1100" b="1" u="sng" dirty="0" smtClean="0"/>
              <a:t>April 2014</a:t>
            </a:r>
            <a:r>
              <a:rPr lang="en-US" sz="1100" b="1" dirty="0" smtClean="0"/>
              <a:t/>
            </a:r>
            <a:br>
              <a:rPr lang="en-US" sz="1100" b="1" dirty="0" smtClean="0"/>
            </a:br>
            <a:r>
              <a:rPr lang="en-US" sz="1100" dirty="0" smtClean="0"/>
              <a:t>Amendment to Proceeds of Crime Act effected (limits of $1m in cash) – saves millions at ports</a:t>
            </a:r>
            <a:endParaRPr lang="en-GB" sz="1100" dirty="0"/>
          </a:p>
        </p:txBody>
      </p:sp>
      <p:sp>
        <p:nvSpPr>
          <p:cNvPr id="55" name="Rectangle 11"/>
          <p:cNvSpPr>
            <a:spLocks noChangeArrowheads="1"/>
          </p:cNvSpPr>
          <p:nvPr/>
        </p:nvSpPr>
        <p:spPr bwMode="auto">
          <a:xfrm>
            <a:off x="6061942" y="5651672"/>
            <a:ext cx="1284814" cy="677108"/>
          </a:xfrm>
          <a:prstGeom prst="rect">
            <a:avLst/>
          </a:prstGeom>
          <a:noFill/>
          <a:ln w="9525">
            <a:noFill/>
            <a:miter lim="800000"/>
            <a:headEnd/>
            <a:tailEnd/>
          </a:ln>
          <a:effectLst/>
        </p:spPr>
        <p:txBody>
          <a:bodyPr wrap="square" lIns="0" tIns="0" rIns="0" bIns="0">
            <a:spAutoFit/>
          </a:bodyPr>
          <a:lstStyle/>
          <a:p>
            <a:r>
              <a:rPr lang="en-US" sz="1100" b="1" u="sng" dirty="0" smtClean="0"/>
              <a:t>October 2014</a:t>
            </a:r>
            <a:r>
              <a:rPr lang="en-US" sz="1100" b="1" dirty="0" smtClean="0"/>
              <a:t/>
            </a:r>
            <a:br>
              <a:rPr lang="en-US" sz="1100" b="1" dirty="0" smtClean="0"/>
            </a:br>
            <a:r>
              <a:rPr lang="en-US" sz="1100" dirty="0" smtClean="0"/>
              <a:t>Insolvency Act approved by Parliament </a:t>
            </a:r>
            <a:endParaRPr lang="en-GB" sz="1100" dirty="0"/>
          </a:p>
        </p:txBody>
      </p:sp>
      <p:sp>
        <p:nvSpPr>
          <p:cNvPr id="57" name="Text Box 23"/>
          <p:cNvSpPr txBox="1">
            <a:spLocks noChangeArrowheads="1"/>
          </p:cNvSpPr>
          <p:nvPr/>
        </p:nvSpPr>
        <p:spPr bwMode="auto">
          <a:xfrm>
            <a:off x="4219973" y="3433941"/>
            <a:ext cx="926856"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June 2104</a:t>
            </a:r>
            <a:endParaRPr lang="en-GB" sz="1200" b="1" dirty="0">
              <a:solidFill>
                <a:schemeClr val="bg1"/>
              </a:solidFill>
            </a:endParaRPr>
          </a:p>
        </p:txBody>
      </p:sp>
      <p:sp>
        <p:nvSpPr>
          <p:cNvPr id="65" name="Line 30"/>
          <p:cNvSpPr>
            <a:spLocks noChangeShapeType="1"/>
          </p:cNvSpPr>
          <p:nvPr/>
        </p:nvSpPr>
        <p:spPr bwMode="auto">
          <a:xfrm flipH="1">
            <a:off x="2515148" y="1897380"/>
            <a:ext cx="0" cy="1379220"/>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66" name="Rectangle 11"/>
          <p:cNvSpPr>
            <a:spLocks noChangeArrowheads="1"/>
          </p:cNvSpPr>
          <p:nvPr/>
        </p:nvSpPr>
        <p:spPr bwMode="auto">
          <a:xfrm>
            <a:off x="1969296" y="1139994"/>
            <a:ext cx="1167967" cy="677108"/>
          </a:xfrm>
          <a:prstGeom prst="rect">
            <a:avLst/>
          </a:prstGeom>
          <a:noFill/>
          <a:ln w="9525">
            <a:noFill/>
            <a:miter lim="800000"/>
            <a:headEnd/>
            <a:tailEnd/>
          </a:ln>
          <a:effectLst/>
        </p:spPr>
        <p:txBody>
          <a:bodyPr wrap="square" lIns="0" tIns="0" rIns="0" bIns="0">
            <a:spAutoFit/>
          </a:bodyPr>
          <a:lstStyle/>
          <a:p>
            <a:r>
              <a:rPr lang="en-US" sz="1100" b="1" u="sng" dirty="0" smtClean="0"/>
              <a:t>March 2014</a:t>
            </a:r>
            <a:r>
              <a:rPr lang="en-US" sz="1100" b="1" dirty="0" smtClean="0"/>
              <a:t/>
            </a:r>
            <a:br>
              <a:rPr lang="en-US" sz="1100" b="1" dirty="0" smtClean="0"/>
            </a:br>
            <a:r>
              <a:rPr lang="en-US" sz="1100" dirty="0" smtClean="0"/>
              <a:t>Fiscal Rules Framework adopted</a:t>
            </a:r>
            <a:endParaRPr lang="en-GB" sz="1100" dirty="0"/>
          </a:p>
        </p:txBody>
      </p:sp>
      <p:sp>
        <p:nvSpPr>
          <p:cNvPr id="67" name="Line 30"/>
          <p:cNvSpPr>
            <a:spLocks noChangeShapeType="1"/>
          </p:cNvSpPr>
          <p:nvPr/>
        </p:nvSpPr>
        <p:spPr bwMode="auto">
          <a:xfrm flipH="1" flipV="1">
            <a:off x="3657457" y="3965791"/>
            <a:ext cx="143" cy="1368208"/>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69" name="Line 30"/>
          <p:cNvSpPr>
            <a:spLocks noChangeShapeType="1"/>
          </p:cNvSpPr>
          <p:nvPr/>
        </p:nvSpPr>
        <p:spPr bwMode="auto">
          <a:xfrm flipH="1" flipV="1">
            <a:off x="4800600" y="3928892"/>
            <a:ext cx="0" cy="371816"/>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34" name="Slide Number Placeholder 4"/>
          <p:cNvSpPr>
            <a:spLocks noGrp="1"/>
          </p:cNvSpPr>
          <p:nvPr>
            <p:ph type="sldNum" sz="quarter" idx="4"/>
          </p:nvPr>
        </p:nvSpPr>
        <p:spPr>
          <a:xfrm>
            <a:off x="26988" y="6629400"/>
            <a:ext cx="2133600" cy="200595"/>
          </a:xfrm>
        </p:spPr>
        <p:txBody>
          <a:bodyPr/>
          <a:lstStyle/>
          <a:p>
            <a:r>
              <a:rPr lang="en-US" dirty="0" smtClean="0"/>
              <a:t>12</a:t>
            </a:r>
            <a:endParaRPr lang="en-US" dirty="0"/>
          </a:p>
        </p:txBody>
      </p:sp>
      <p:sp>
        <p:nvSpPr>
          <p:cNvPr id="35" name="Text Box 23"/>
          <p:cNvSpPr txBox="1">
            <a:spLocks noChangeArrowheads="1"/>
          </p:cNvSpPr>
          <p:nvPr/>
        </p:nvSpPr>
        <p:spPr bwMode="auto">
          <a:xfrm>
            <a:off x="6172412" y="3429000"/>
            <a:ext cx="824265"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Oct 2014</a:t>
            </a:r>
            <a:endParaRPr lang="en-GB" sz="1200" b="1" dirty="0">
              <a:solidFill>
                <a:schemeClr val="bg1"/>
              </a:solidFill>
            </a:endParaRPr>
          </a:p>
        </p:txBody>
      </p:sp>
      <p:sp>
        <p:nvSpPr>
          <p:cNvPr id="38" name="Line 30"/>
          <p:cNvSpPr>
            <a:spLocks noChangeShapeType="1"/>
          </p:cNvSpPr>
          <p:nvPr/>
        </p:nvSpPr>
        <p:spPr bwMode="auto">
          <a:xfrm flipH="1">
            <a:off x="6575019" y="1851114"/>
            <a:ext cx="0" cy="1393753"/>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39" name="Text Box 23"/>
          <p:cNvSpPr txBox="1">
            <a:spLocks noChangeArrowheads="1"/>
          </p:cNvSpPr>
          <p:nvPr/>
        </p:nvSpPr>
        <p:spPr bwMode="auto">
          <a:xfrm>
            <a:off x="7145425" y="3427747"/>
            <a:ext cx="848309"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Dec 2014</a:t>
            </a:r>
            <a:endParaRPr lang="en-GB" sz="1200" b="1" dirty="0">
              <a:solidFill>
                <a:schemeClr val="bg1"/>
              </a:solidFill>
            </a:endParaRPr>
          </a:p>
        </p:txBody>
      </p:sp>
      <p:sp>
        <p:nvSpPr>
          <p:cNvPr id="43" name="Text Box 23"/>
          <p:cNvSpPr txBox="1">
            <a:spLocks noChangeArrowheads="1"/>
          </p:cNvSpPr>
          <p:nvPr/>
        </p:nvSpPr>
        <p:spPr bwMode="auto">
          <a:xfrm>
            <a:off x="8048716" y="3429000"/>
            <a:ext cx="1019830" cy="276999"/>
          </a:xfrm>
          <a:prstGeom prst="rect">
            <a:avLst/>
          </a:prstGeom>
          <a:noFill/>
          <a:ln w="9525">
            <a:noFill/>
            <a:miter lim="800000"/>
            <a:headEnd/>
            <a:tailEnd/>
          </a:ln>
          <a:effectLst>
            <a:outerShdw blurRad="50800" dist="12700" dir="2700000" algn="tl" rotWithShape="0">
              <a:prstClr val="black">
                <a:alpha val="40000"/>
              </a:prstClr>
            </a:outerShdw>
          </a:effectLst>
        </p:spPr>
        <p:txBody>
          <a:bodyPr wrap="none">
            <a:spAutoFit/>
          </a:bodyPr>
          <a:lstStyle/>
          <a:p>
            <a:pPr algn="ctr"/>
            <a:r>
              <a:rPr lang="en-US" sz="1200" b="1" dirty="0" smtClean="0">
                <a:solidFill>
                  <a:schemeClr val="bg1"/>
                </a:solidFill>
              </a:rPr>
              <a:t>March 2015</a:t>
            </a:r>
            <a:endParaRPr lang="en-GB" sz="1200" b="1" dirty="0">
              <a:solidFill>
                <a:schemeClr val="bg1"/>
              </a:solidFill>
            </a:endParaRPr>
          </a:p>
        </p:txBody>
      </p:sp>
      <p:sp>
        <p:nvSpPr>
          <p:cNvPr id="44" name="Line 30"/>
          <p:cNvSpPr>
            <a:spLocks noChangeShapeType="1"/>
          </p:cNvSpPr>
          <p:nvPr/>
        </p:nvSpPr>
        <p:spPr bwMode="auto">
          <a:xfrm flipH="1">
            <a:off x="5615229" y="2895600"/>
            <a:ext cx="0" cy="293667"/>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5" name="Line 30"/>
          <p:cNvSpPr>
            <a:spLocks noChangeShapeType="1"/>
          </p:cNvSpPr>
          <p:nvPr/>
        </p:nvSpPr>
        <p:spPr bwMode="auto">
          <a:xfrm flipH="1">
            <a:off x="7569579" y="2912022"/>
            <a:ext cx="0" cy="315078"/>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6" name="Rectangle 11"/>
          <p:cNvSpPr>
            <a:spLocks noChangeArrowheads="1"/>
          </p:cNvSpPr>
          <p:nvPr/>
        </p:nvSpPr>
        <p:spPr bwMode="auto">
          <a:xfrm>
            <a:off x="6934200" y="2208967"/>
            <a:ext cx="1350836" cy="677108"/>
          </a:xfrm>
          <a:prstGeom prst="rect">
            <a:avLst/>
          </a:prstGeom>
          <a:noFill/>
          <a:ln w="9525">
            <a:noFill/>
            <a:miter lim="800000"/>
            <a:headEnd/>
            <a:tailEnd/>
          </a:ln>
          <a:effectLst/>
        </p:spPr>
        <p:txBody>
          <a:bodyPr wrap="square" lIns="0" tIns="0" rIns="0" bIns="0">
            <a:spAutoFit/>
          </a:bodyPr>
          <a:lstStyle/>
          <a:p>
            <a:r>
              <a:rPr lang="en-US" sz="1100" b="1" u="sng" dirty="0" smtClean="0"/>
              <a:t>December  2014</a:t>
            </a:r>
            <a:r>
              <a:rPr lang="en-US" sz="1100" b="1" dirty="0" smtClean="0"/>
              <a:t/>
            </a:r>
            <a:br>
              <a:rPr lang="en-US" sz="1100" b="1" dirty="0" smtClean="0"/>
            </a:br>
            <a:r>
              <a:rPr lang="en-US" sz="1100" dirty="0"/>
              <a:t>The Securities (Amendment) </a:t>
            </a:r>
            <a:r>
              <a:rPr lang="en-US" sz="1100" dirty="0" smtClean="0"/>
              <a:t>Act was enacted </a:t>
            </a:r>
            <a:endParaRPr lang="en-GB" sz="1100" b="1" dirty="0">
              <a:solidFill>
                <a:srgbClr val="FF0000"/>
              </a:solidFill>
            </a:endParaRPr>
          </a:p>
        </p:txBody>
      </p:sp>
      <p:sp>
        <p:nvSpPr>
          <p:cNvPr id="47" name="Line 30"/>
          <p:cNvSpPr>
            <a:spLocks noChangeShapeType="1"/>
          </p:cNvSpPr>
          <p:nvPr/>
        </p:nvSpPr>
        <p:spPr bwMode="auto">
          <a:xfrm flipH="1" flipV="1">
            <a:off x="7569579" y="3962400"/>
            <a:ext cx="0" cy="371816"/>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56" name="Rectangle 11"/>
          <p:cNvSpPr>
            <a:spLocks noChangeArrowheads="1"/>
          </p:cNvSpPr>
          <p:nvPr/>
        </p:nvSpPr>
        <p:spPr bwMode="auto">
          <a:xfrm>
            <a:off x="6946880" y="4419600"/>
            <a:ext cx="1358920" cy="846386"/>
          </a:xfrm>
          <a:prstGeom prst="rect">
            <a:avLst/>
          </a:prstGeom>
          <a:noFill/>
          <a:ln w="9525">
            <a:noFill/>
            <a:miter lim="800000"/>
            <a:headEnd/>
            <a:tailEnd/>
          </a:ln>
          <a:effectLst/>
        </p:spPr>
        <p:txBody>
          <a:bodyPr wrap="square" lIns="0" tIns="0" rIns="0" bIns="0">
            <a:spAutoFit/>
          </a:bodyPr>
          <a:lstStyle/>
          <a:p>
            <a:r>
              <a:rPr lang="en-US" sz="1100" b="1" u="sng" dirty="0" smtClean="0"/>
              <a:t>December 2014</a:t>
            </a:r>
          </a:p>
          <a:p>
            <a:r>
              <a:rPr lang="en-US" sz="1100" dirty="0" smtClean="0"/>
              <a:t>Reforms to Development Applications Process approved by Cabinet</a:t>
            </a:r>
            <a:endParaRPr lang="en-GB" sz="1100" dirty="0"/>
          </a:p>
        </p:txBody>
      </p:sp>
      <p:sp>
        <p:nvSpPr>
          <p:cNvPr id="59" name="Line 30"/>
          <p:cNvSpPr>
            <a:spLocks noChangeShapeType="1"/>
          </p:cNvSpPr>
          <p:nvPr/>
        </p:nvSpPr>
        <p:spPr bwMode="auto">
          <a:xfrm flipH="1" flipV="1">
            <a:off x="8364970" y="3962400"/>
            <a:ext cx="0" cy="1600200"/>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60" name="Rectangle 11"/>
          <p:cNvSpPr>
            <a:spLocks noChangeArrowheads="1"/>
          </p:cNvSpPr>
          <p:nvPr/>
        </p:nvSpPr>
        <p:spPr bwMode="auto">
          <a:xfrm>
            <a:off x="4190923" y="4300708"/>
            <a:ext cx="1219200" cy="846386"/>
          </a:xfrm>
          <a:prstGeom prst="rect">
            <a:avLst/>
          </a:prstGeom>
          <a:noFill/>
          <a:ln w="9525">
            <a:noFill/>
            <a:miter lim="800000"/>
            <a:headEnd/>
            <a:tailEnd/>
          </a:ln>
          <a:effectLst/>
        </p:spPr>
        <p:txBody>
          <a:bodyPr wrap="square" lIns="0" tIns="0" rIns="0" bIns="0">
            <a:spAutoFit/>
          </a:bodyPr>
          <a:lstStyle/>
          <a:p>
            <a:r>
              <a:rPr lang="en-US" sz="1100" b="1" u="sng" dirty="0" smtClean="0"/>
              <a:t>June 2014</a:t>
            </a:r>
          </a:p>
          <a:p>
            <a:r>
              <a:rPr lang="en-US" sz="1100" dirty="0" smtClean="0"/>
              <a:t>Lower  House of Parliament passes new Banking Services Bill</a:t>
            </a:r>
            <a:endParaRPr lang="en-GB" sz="1100" dirty="0"/>
          </a:p>
        </p:txBody>
      </p:sp>
      <p:sp>
        <p:nvSpPr>
          <p:cNvPr id="64" name="Line 30"/>
          <p:cNvSpPr>
            <a:spLocks noChangeShapeType="1"/>
          </p:cNvSpPr>
          <p:nvPr/>
        </p:nvSpPr>
        <p:spPr bwMode="auto">
          <a:xfrm flipV="1">
            <a:off x="6629400" y="3863714"/>
            <a:ext cx="0" cy="1698885"/>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72" name="Rectangle 11"/>
          <p:cNvSpPr>
            <a:spLocks noChangeArrowheads="1"/>
          </p:cNvSpPr>
          <p:nvPr/>
        </p:nvSpPr>
        <p:spPr bwMode="auto">
          <a:xfrm>
            <a:off x="2902587" y="5410200"/>
            <a:ext cx="1504234" cy="677108"/>
          </a:xfrm>
          <a:prstGeom prst="rect">
            <a:avLst/>
          </a:prstGeom>
          <a:noFill/>
          <a:ln w="9525">
            <a:noFill/>
            <a:miter lim="800000"/>
            <a:headEnd/>
            <a:tailEnd/>
          </a:ln>
          <a:effectLst/>
        </p:spPr>
        <p:txBody>
          <a:bodyPr wrap="square" lIns="0" tIns="0" rIns="0" bIns="0">
            <a:spAutoFit/>
          </a:bodyPr>
          <a:lstStyle/>
          <a:p>
            <a:r>
              <a:rPr lang="en-US" sz="1100" b="1" u="sng" dirty="0" smtClean="0"/>
              <a:t>April 2014</a:t>
            </a:r>
          </a:p>
          <a:p>
            <a:r>
              <a:rPr lang="en-US" sz="1100" dirty="0" smtClean="0"/>
              <a:t>Cabinet approves the establishment of a Growth Committee</a:t>
            </a:r>
            <a:endParaRPr lang="en-GB" sz="1100" dirty="0"/>
          </a:p>
        </p:txBody>
      </p:sp>
      <p:sp>
        <p:nvSpPr>
          <p:cNvPr id="3" name="TextBox 2"/>
          <p:cNvSpPr txBox="1"/>
          <p:nvPr/>
        </p:nvSpPr>
        <p:spPr>
          <a:xfrm>
            <a:off x="154280" y="1144488"/>
            <a:ext cx="1022370" cy="1154162"/>
          </a:xfrm>
          <a:prstGeom prst="rect">
            <a:avLst/>
          </a:prstGeom>
          <a:noFill/>
        </p:spPr>
        <p:txBody>
          <a:bodyPr wrap="square" rtlCol="0">
            <a:spAutoFit/>
          </a:bodyPr>
          <a:lstStyle/>
          <a:p>
            <a:r>
              <a:rPr lang="en-JM" sz="1100" b="1" u="sng" dirty="0" smtClean="0"/>
              <a:t>December 2013</a:t>
            </a:r>
          </a:p>
          <a:p>
            <a:r>
              <a:rPr lang="en-JM" sz="1100" dirty="0" smtClean="0"/>
              <a:t>Secured Transactions Framework enacted</a:t>
            </a:r>
            <a:r>
              <a:rPr lang="en-JM" dirty="0" smtClean="0"/>
              <a:t> </a:t>
            </a:r>
            <a:endParaRPr lang="en-JM" dirty="0"/>
          </a:p>
        </p:txBody>
      </p:sp>
      <p:sp>
        <p:nvSpPr>
          <p:cNvPr id="63" name="Line 30"/>
          <p:cNvSpPr>
            <a:spLocks noChangeShapeType="1"/>
          </p:cNvSpPr>
          <p:nvPr/>
        </p:nvSpPr>
        <p:spPr bwMode="auto">
          <a:xfrm flipH="1">
            <a:off x="615614" y="2268870"/>
            <a:ext cx="0" cy="1007730"/>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 name="TextBox 3"/>
          <p:cNvSpPr txBox="1"/>
          <p:nvPr/>
        </p:nvSpPr>
        <p:spPr>
          <a:xfrm>
            <a:off x="7848600" y="5562600"/>
            <a:ext cx="1066800" cy="769441"/>
          </a:xfrm>
          <a:prstGeom prst="rect">
            <a:avLst/>
          </a:prstGeom>
          <a:noFill/>
        </p:spPr>
        <p:txBody>
          <a:bodyPr wrap="square" rtlCol="0">
            <a:spAutoFit/>
          </a:bodyPr>
          <a:lstStyle/>
          <a:p>
            <a:r>
              <a:rPr lang="en-JM" sz="1100" dirty="0" smtClean="0"/>
              <a:t>New Procurement Manual Completed</a:t>
            </a:r>
            <a:endParaRPr lang="en-JM" sz="1100" dirty="0"/>
          </a:p>
        </p:txBody>
      </p:sp>
      <p:sp>
        <p:nvSpPr>
          <p:cNvPr id="71" name="Line 30"/>
          <p:cNvSpPr>
            <a:spLocks noChangeShapeType="1"/>
          </p:cNvSpPr>
          <p:nvPr/>
        </p:nvSpPr>
        <p:spPr bwMode="auto">
          <a:xfrm flipH="1" flipV="1">
            <a:off x="1522268" y="3881046"/>
            <a:ext cx="143" cy="1368208"/>
          </a:xfrm>
          <a:prstGeom prst="line">
            <a:avLst/>
          </a:prstGeom>
          <a:ln w="12700">
            <a:solidFill>
              <a:schemeClr val="accent1"/>
            </a:solidFill>
            <a:headEnd type="none"/>
            <a:tailEnd type="triangle"/>
          </a:ln>
          <a:effectLst>
            <a:outerShdw blurRad="508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5" name="TextBox 4"/>
          <p:cNvSpPr txBox="1"/>
          <p:nvPr/>
        </p:nvSpPr>
        <p:spPr>
          <a:xfrm>
            <a:off x="838200" y="5333999"/>
            <a:ext cx="1524000" cy="1107996"/>
          </a:xfrm>
          <a:prstGeom prst="rect">
            <a:avLst/>
          </a:prstGeom>
          <a:noFill/>
        </p:spPr>
        <p:txBody>
          <a:bodyPr wrap="square" rtlCol="0">
            <a:spAutoFit/>
          </a:bodyPr>
          <a:lstStyle/>
          <a:p>
            <a:r>
              <a:rPr lang="en-JM" sz="1100" b="1" u="sng" dirty="0" smtClean="0"/>
              <a:t>January 2014</a:t>
            </a:r>
          </a:p>
          <a:p>
            <a:r>
              <a:rPr lang="en-JM" sz="1100" dirty="0" smtClean="0"/>
              <a:t>A </a:t>
            </a:r>
            <a:r>
              <a:rPr lang="en-JM" sz="1100" dirty="0"/>
              <a:t>combined quarterly Statutory Payment form (S03</a:t>
            </a:r>
            <a:r>
              <a:rPr lang="en-JM" sz="1100" dirty="0" smtClean="0"/>
              <a:t>) launched</a:t>
            </a:r>
          </a:p>
          <a:p>
            <a:r>
              <a:rPr lang="en-JM" sz="1100" dirty="0" smtClean="0"/>
              <a:t>(Amalgam. of payroll taxes)</a:t>
            </a:r>
            <a:endParaRPr lang="en-JM" sz="1100" dirty="0"/>
          </a:p>
        </p:txBody>
      </p:sp>
      <p:sp>
        <p:nvSpPr>
          <p:cNvPr id="6" name="TextBox 5"/>
          <p:cNvSpPr txBox="1"/>
          <p:nvPr/>
        </p:nvSpPr>
        <p:spPr>
          <a:xfrm>
            <a:off x="5029200" y="1922621"/>
            <a:ext cx="1143212" cy="938719"/>
          </a:xfrm>
          <a:prstGeom prst="rect">
            <a:avLst/>
          </a:prstGeom>
          <a:noFill/>
        </p:spPr>
        <p:txBody>
          <a:bodyPr wrap="square" rtlCol="0">
            <a:spAutoFit/>
          </a:bodyPr>
          <a:lstStyle/>
          <a:p>
            <a:r>
              <a:rPr lang="en-JM" sz="1100" b="1" u="sng" dirty="0" smtClean="0"/>
              <a:t>September 2014</a:t>
            </a:r>
          </a:p>
          <a:p>
            <a:r>
              <a:rPr lang="en-JM" sz="1100" dirty="0" smtClean="0"/>
              <a:t>GCT Amendment Act passed</a:t>
            </a:r>
            <a:endParaRPr lang="en-JM" sz="1100" dirty="0"/>
          </a:p>
        </p:txBody>
      </p:sp>
      <p:sp>
        <p:nvSpPr>
          <p:cNvPr id="7" name="TextBox 6"/>
          <p:cNvSpPr txBox="1"/>
          <p:nvPr/>
        </p:nvSpPr>
        <p:spPr>
          <a:xfrm>
            <a:off x="5188279" y="4730075"/>
            <a:ext cx="1174421" cy="938719"/>
          </a:xfrm>
          <a:prstGeom prst="rect">
            <a:avLst/>
          </a:prstGeom>
          <a:noFill/>
        </p:spPr>
        <p:txBody>
          <a:bodyPr wrap="square" rtlCol="0">
            <a:spAutoFit/>
          </a:bodyPr>
          <a:lstStyle/>
          <a:p>
            <a:r>
              <a:rPr lang="en-JM" sz="1100" b="1" u="sng" dirty="0" smtClean="0"/>
              <a:t>September 2014</a:t>
            </a:r>
          </a:p>
          <a:p>
            <a:r>
              <a:rPr lang="en-JM" sz="1100" dirty="0" smtClean="0"/>
              <a:t>The </a:t>
            </a:r>
            <a:r>
              <a:rPr lang="en-JM" sz="1100" dirty="0"/>
              <a:t>Customs (Amendment) Act </a:t>
            </a:r>
            <a:r>
              <a:rPr lang="en-JM" sz="1100" dirty="0" smtClean="0"/>
              <a:t> enacted</a:t>
            </a:r>
            <a:endParaRPr lang="en-JM" sz="1100" dirty="0"/>
          </a:p>
        </p:txBody>
      </p:sp>
      <p:sp>
        <p:nvSpPr>
          <p:cNvPr id="9" name="TextBox 8"/>
          <p:cNvSpPr txBox="1"/>
          <p:nvPr/>
        </p:nvSpPr>
        <p:spPr>
          <a:xfrm>
            <a:off x="5743574" y="878206"/>
            <a:ext cx="1544619" cy="938719"/>
          </a:xfrm>
          <a:prstGeom prst="rect">
            <a:avLst/>
          </a:prstGeom>
          <a:noFill/>
        </p:spPr>
        <p:txBody>
          <a:bodyPr wrap="square" rtlCol="0">
            <a:spAutoFit/>
          </a:bodyPr>
          <a:lstStyle/>
          <a:p>
            <a:r>
              <a:rPr lang="en-JM" sz="1100" b="1" u="sng" dirty="0" smtClean="0"/>
              <a:t>October 2014</a:t>
            </a:r>
          </a:p>
          <a:p>
            <a:r>
              <a:rPr lang="en-JM" sz="1100" dirty="0" smtClean="0"/>
              <a:t>FIRM Expo (financial matchmaking ) held. $1.94B in funding for MSME’s determined</a:t>
            </a:r>
            <a:endParaRPr lang="en-JM" sz="1100" dirty="0"/>
          </a:p>
        </p:txBody>
      </p:sp>
    </p:spTree>
    <p:custDataLst>
      <p:tags r:id="rId1"/>
    </p:custDataLst>
    <p:extLst>
      <p:ext uri="{BB962C8B-B14F-4D97-AF65-F5344CB8AC3E}">
        <p14:creationId xmlns:p14="http://schemas.microsoft.com/office/powerpoint/2010/main" val="4007306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9343338"/>
              </p:ext>
            </p:extLst>
          </p:nvPr>
        </p:nvGraphicFramePr>
        <p:xfrm>
          <a:off x="228600" y="762000"/>
          <a:ext cx="8763000" cy="5697681"/>
        </p:xfrm>
        <a:graphic>
          <a:graphicData uri="http://schemas.openxmlformats.org/drawingml/2006/table">
            <a:tbl>
              <a:tblPr firstRow="1" firstCol="1" bandRow="1">
                <a:tableStyleId>{3C2FFA5D-87B4-456A-9821-1D502468CF0F}</a:tableStyleId>
              </a:tblPr>
              <a:tblGrid>
                <a:gridCol w="1326351"/>
                <a:gridCol w="731049"/>
                <a:gridCol w="685800"/>
                <a:gridCol w="6019800"/>
              </a:tblGrid>
              <a:tr h="175260">
                <a:tc>
                  <a:txBody>
                    <a:bodyPr/>
                    <a:lstStyle/>
                    <a:p>
                      <a:pPr marL="0" marR="0">
                        <a:lnSpc>
                          <a:spcPct val="115000"/>
                        </a:lnSpc>
                        <a:spcBef>
                          <a:spcPts val="0"/>
                        </a:spcBef>
                        <a:spcAft>
                          <a:spcPts val="1000"/>
                        </a:spcAft>
                      </a:pPr>
                      <a:r>
                        <a:rPr lang="en-JM" sz="1000" dirty="0">
                          <a:effectLst/>
                        </a:rPr>
                        <a:t>Risk</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Likelihood</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Impact</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dirty="0">
                          <a:effectLst/>
                        </a:rPr>
                        <a:t>Mitigating Strategies</a:t>
                      </a:r>
                      <a:endParaRPr lang="en-JM" sz="1000" dirty="0">
                        <a:effectLst/>
                        <a:latin typeface="Calibri"/>
                        <a:ea typeface="Calibri"/>
                        <a:cs typeface="Times New Roman"/>
                      </a:endParaRPr>
                    </a:p>
                  </a:txBody>
                  <a:tcPr marL="42693" marR="42693" marT="0" marB="0"/>
                </a:tc>
              </a:tr>
              <a:tr h="815340">
                <a:tc>
                  <a:txBody>
                    <a:bodyPr/>
                    <a:lstStyle/>
                    <a:p>
                      <a:pPr marL="0" marR="0" lvl="0" indent="0">
                        <a:lnSpc>
                          <a:spcPct val="115000"/>
                        </a:lnSpc>
                        <a:spcBef>
                          <a:spcPts val="0"/>
                        </a:spcBef>
                        <a:spcAft>
                          <a:spcPts val="0"/>
                        </a:spcAft>
                        <a:buFont typeface="Wingdings"/>
                        <a:buNone/>
                      </a:pPr>
                      <a:r>
                        <a:rPr lang="en-JM" sz="1000" dirty="0">
                          <a:effectLst/>
                        </a:rPr>
                        <a:t>Uncertainty in the global economy</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dirty="0">
                          <a:effectLst/>
                        </a:rPr>
                        <a:t>Likely</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dirty="0">
                          <a:effectLst/>
                        </a:rPr>
                        <a:t>High</a:t>
                      </a:r>
                      <a:endParaRPr lang="en-JM" sz="1000" dirty="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Implement </a:t>
                      </a:r>
                      <a:r>
                        <a:rPr lang="en-US" sz="1000" dirty="0" err="1">
                          <a:effectLst/>
                        </a:rPr>
                        <a:t>programme</a:t>
                      </a:r>
                      <a:r>
                        <a:rPr lang="en-US" sz="1000" dirty="0">
                          <a:effectLst/>
                        </a:rPr>
                        <a:t> of fiscal consolidation and debt reduction with growth-inducing measures designed to reduce the vulnerability of the Jamaican economy to external shocks from the global economy</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In order to protect the vulnerable, the government has strengthened the social protection system</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Undertake diversification of products and markets, including marketing to emerging economies</a:t>
                      </a:r>
                      <a:endParaRPr lang="en-JM" sz="1000" dirty="0">
                        <a:effectLst/>
                        <a:latin typeface="Calibri"/>
                        <a:ea typeface="Calibri"/>
                        <a:cs typeface="Times New Roman"/>
                      </a:endParaRPr>
                    </a:p>
                  </a:txBody>
                  <a:tcPr marL="42693" marR="42693" marT="0" marB="0"/>
                </a:tc>
              </a:tr>
              <a:tr h="789709">
                <a:tc>
                  <a:txBody>
                    <a:bodyPr/>
                    <a:lstStyle/>
                    <a:p>
                      <a:pPr marL="0" marR="0" lvl="0" indent="0">
                        <a:lnSpc>
                          <a:spcPct val="115000"/>
                        </a:lnSpc>
                        <a:spcBef>
                          <a:spcPts val="0"/>
                        </a:spcBef>
                        <a:spcAft>
                          <a:spcPts val="0"/>
                        </a:spcAft>
                        <a:buFont typeface="Wingdings"/>
                        <a:buNone/>
                      </a:pPr>
                      <a:r>
                        <a:rPr lang="en-JM" sz="1000" dirty="0">
                          <a:effectLst/>
                        </a:rPr>
                        <a:t>Impact of fiscal consolidation</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High</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Prioritize growth-enhancing capital expenditure through the Public Sector Investment </a:t>
                      </a:r>
                      <a:r>
                        <a:rPr lang="en-US" sz="1000" dirty="0" err="1">
                          <a:effectLst/>
                        </a:rPr>
                        <a:t>Programme</a:t>
                      </a:r>
                      <a:r>
                        <a:rPr lang="en-US" sz="1000" dirty="0">
                          <a:effectLst/>
                        </a:rPr>
                        <a:t> (PSIP)</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Implement structural reforms to improve the competitiveness of the business environment to increase the mobility of factors of production (land, </a:t>
                      </a:r>
                      <a:r>
                        <a:rPr lang="en-US" sz="1000" dirty="0" err="1">
                          <a:effectLst/>
                        </a:rPr>
                        <a:t>labour</a:t>
                      </a:r>
                      <a:r>
                        <a:rPr lang="en-US" sz="1000" dirty="0">
                          <a:effectLst/>
                        </a:rPr>
                        <a:t> and capital), stimulate investment and improve  total factor productivity</a:t>
                      </a:r>
                      <a:endParaRPr lang="en-JM" sz="1000" dirty="0">
                        <a:effectLst/>
                        <a:latin typeface="Calibri"/>
                        <a:ea typeface="Calibri"/>
                        <a:cs typeface="Times New Roman"/>
                      </a:endParaRPr>
                    </a:p>
                  </a:txBody>
                  <a:tcPr marL="42693" marR="42693" marT="0" marB="0"/>
                </a:tc>
              </a:tr>
              <a:tr h="263237">
                <a:tc>
                  <a:txBody>
                    <a:bodyPr/>
                    <a:lstStyle/>
                    <a:p>
                      <a:pPr marL="0" marR="0" lvl="0" indent="0">
                        <a:lnSpc>
                          <a:spcPct val="115000"/>
                        </a:lnSpc>
                        <a:spcBef>
                          <a:spcPts val="0"/>
                        </a:spcBef>
                        <a:spcAft>
                          <a:spcPts val="0"/>
                        </a:spcAft>
                        <a:buFont typeface="Wingdings"/>
                        <a:buNone/>
                      </a:pPr>
                      <a:r>
                        <a:rPr lang="en-JM" sz="1000" dirty="0">
                          <a:effectLst/>
                        </a:rPr>
                        <a:t>Delays in aid flows</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Unlikely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Moderate</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Improve coordination of aid flows from international development partners</a:t>
                      </a:r>
                      <a:endParaRPr lang="en-JM" sz="1000" dirty="0">
                        <a:effectLst/>
                        <a:latin typeface="Calibri"/>
                        <a:ea typeface="Calibri"/>
                        <a:cs typeface="Times New Roman"/>
                      </a:endParaRPr>
                    </a:p>
                  </a:txBody>
                  <a:tcPr marL="42693" marR="42693" marT="0" marB="0"/>
                </a:tc>
              </a:tr>
              <a:tr h="1224049">
                <a:tc>
                  <a:txBody>
                    <a:bodyPr/>
                    <a:lstStyle/>
                    <a:p>
                      <a:pPr marL="0" marR="0" lvl="0" indent="0">
                        <a:lnSpc>
                          <a:spcPct val="115000"/>
                        </a:lnSpc>
                        <a:spcBef>
                          <a:spcPts val="0"/>
                        </a:spcBef>
                        <a:spcAft>
                          <a:spcPts val="0"/>
                        </a:spcAft>
                        <a:buFont typeface="Wingdings"/>
                        <a:buNone/>
                      </a:pPr>
                      <a:r>
                        <a:rPr lang="en-JM" sz="1000" dirty="0">
                          <a:effectLst/>
                        </a:rPr>
                        <a:t>Delays in implementation of reforms and projects</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High</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Strengthen the operation of the Public Investment Management System (PIMS)</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smtClean="0">
                          <a:effectLst/>
                        </a:rPr>
                        <a:t>Seek to ensure that the absorptive</a:t>
                      </a:r>
                      <a:r>
                        <a:rPr lang="en-US" sz="1000" baseline="0" dirty="0" smtClean="0">
                          <a:effectLst/>
                        </a:rPr>
                        <a:t> capacity of the private sector  is congruent with the pace of reform</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Undertake improvement in project management of capital projects, including through capacity development and training of project managers and improved systems of project monitoring and </a:t>
                      </a:r>
                      <a:r>
                        <a:rPr lang="en-US" sz="1000" dirty="0" smtClean="0">
                          <a:effectLst/>
                        </a:rPr>
                        <a:t>evaluation</a:t>
                      </a:r>
                    </a:p>
                    <a:p>
                      <a:pPr marL="342900" marR="0" lvl="0" indent="-342900" algn="just">
                        <a:lnSpc>
                          <a:spcPct val="115000"/>
                        </a:lnSpc>
                        <a:spcBef>
                          <a:spcPts val="0"/>
                        </a:spcBef>
                        <a:spcAft>
                          <a:spcPts val="0"/>
                        </a:spcAft>
                        <a:buFont typeface="Wingdings"/>
                        <a:buChar char=""/>
                      </a:pPr>
                      <a:r>
                        <a:rPr lang="en-US" sz="1000" dirty="0" smtClean="0">
                          <a:effectLst/>
                          <a:latin typeface="+mn-lt"/>
                          <a:ea typeface="Calibri"/>
                          <a:cs typeface="Times New Roman"/>
                        </a:rPr>
                        <a:t>Establishment</a:t>
                      </a:r>
                      <a:r>
                        <a:rPr lang="en-US" sz="1000" baseline="0" dirty="0" smtClean="0">
                          <a:effectLst/>
                          <a:latin typeface="+mn-lt"/>
                          <a:ea typeface="Calibri"/>
                          <a:cs typeface="Times New Roman"/>
                        </a:rPr>
                        <a:t> of a rigorous M&amp;E framework</a:t>
                      </a:r>
                      <a:endParaRPr lang="en-JM" sz="1000" dirty="0">
                        <a:effectLst/>
                        <a:latin typeface="+mn-lt"/>
                        <a:ea typeface="Calibri"/>
                        <a:cs typeface="Times New Roman"/>
                      </a:endParaRPr>
                    </a:p>
                  </a:txBody>
                  <a:tcPr marL="42693" marR="42693" marT="0" marB="0"/>
                </a:tc>
              </a:tr>
              <a:tr h="526472">
                <a:tc>
                  <a:txBody>
                    <a:bodyPr/>
                    <a:lstStyle/>
                    <a:p>
                      <a:pPr marL="0" marR="0" lvl="0" indent="0">
                        <a:lnSpc>
                          <a:spcPct val="115000"/>
                        </a:lnSpc>
                        <a:spcBef>
                          <a:spcPts val="0"/>
                        </a:spcBef>
                        <a:spcAft>
                          <a:spcPts val="0"/>
                        </a:spcAft>
                        <a:buFont typeface="Wingdings"/>
                        <a:buNone/>
                      </a:pPr>
                      <a:r>
                        <a:rPr lang="en-JM" sz="1000" dirty="0">
                          <a:effectLst/>
                        </a:rPr>
                        <a:t>Impact of natural hazards</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Moderate - Severe</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Implement projects to strengthen resilience of the built and natural environment</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Mainstream hazard risk reduction and climate change adaptation in national development planning across sectors</a:t>
                      </a:r>
                      <a:endParaRPr lang="en-JM" sz="1000" dirty="0">
                        <a:effectLst/>
                        <a:latin typeface="Calibri"/>
                        <a:ea typeface="Calibri"/>
                        <a:cs typeface="Times New Roman"/>
                      </a:endParaRPr>
                    </a:p>
                  </a:txBody>
                  <a:tcPr marL="42693" marR="42693" marT="0" marB="0"/>
                </a:tc>
              </a:tr>
              <a:tr h="658092">
                <a:tc>
                  <a:txBody>
                    <a:bodyPr/>
                    <a:lstStyle/>
                    <a:p>
                      <a:pPr marL="0" marR="0" lvl="0" indent="0">
                        <a:lnSpc>
                          <a:spcPct val="115000"/>
                        </a:lnSpc>
                        <a:spcBef>
                          <a:spcPts val="0"/>
                        </a:spcBef>
                        <a:spcAft>
                          <a:spcPts val="0"/>
                        </a:spcAft>
                        <a:buFont typeface="Wingdings"/>
                        <a:buNone/>
                      </a:pPr>
                      <a:r>
                        <a:rPr lang="en-JM" sz="1000" dirty="0">
                          <a:effectLst/>
                        </a:rPr>
                        <a:t>Reform fatigue</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Moderate</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Ensure proper planning and sequencing of structural reforms</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Undertake capacity development of implementing agencies and provide technical assistance for reforms as required</a:t>
                      </a:r>
                      <a:endParaRPr lang="en-JM" sz="1000" dirty="0">
                        <a:effectLst/>
                      </a:endParaRPr>
                    </a:p>
                    <a:p>
                      <a:pPr marL="342900" marR="0" lvl="0" indent="-342900" algn="just">
                        <a:lnSpc>
                          <a:spcPct val="115000"/>
                        </a:lnSpc>
                        <a:spcBef>
                          <a:spcPts val="0"/>
                        </a:spcBef>
                        <a:spcAft>
                          <a:spcPts val="0"/>
                        </a:spcAft>
                        <a:buFont typeface="Wingdings"/>
                        <a:buChar char=""/>
                      </a:pPr>
                      <a:r>
                        <a:rPr lang="en-US" sz="1000" dirty="0">
                          <a:effectLst/>
                        </a:rPr>
                        <a:t>Implement public campaign on achievements and their implications</a:t>
                      </a:r>
                      <a:endParaRPr lang="en-JM" sz="1000" dirty="0">
                        <a:effectLst/>
                        <a:latin typeface="Calibri"/>
                        <a:ea typeface="Calibri"/>
                        <a:cs typeface="Times New Roman"/>
                      </a:endParaRPr>
                    </a:p>
                  </a:txBody>
                  <a:tcPr marL="42693" marR="42693" marT="0" marB="0"/>
                </a:tc>
              </a:tr>
              <a:tr h="526472">
                <a:tc>
                  <a:txBody>
                    <a:bodyPr/>
                    <a:lstStyle/>
                    <a:p>
                      <a:pPr marL="0" marR="0" lvl="0" indent="0">
                        <a:lnSpc>
                          <a:spcPct val="115000"/>
                        </a:lnSpc>
                        <a:spcBef>
                          <a:spcPts val="0"/>
                        </a:spcBef>
                        <a:spcAft>
                          <a:spcPts val="0"/>
                        </a:spcAft>
                        <a:buFont typeface="Wingdings"/>
                        <a:buNone/>
                      </a:pPr>
                      <a:r>
                        <a:rPr lang="en-JM" sz="1000" dirty="0">
                          <a:effectLst/>
                        </a:rPr>
                        <a:t>Loss of social cohesion/ political will</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Moderate</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Engage key stakeholders in the implementation and monitoring of the growth agenda through a range of mechanisms including the Economic </a:t>
                      </a:r>
                      <a:r>
                        <a:rPr lang="en-US" sz="1000" dirty="0" err="1">
                          <a:effectLst/>
                        </a:rPr>
                        <a:t>Programme</a:t>
                      </a:r>
                      <a:r>
                        <a:rPr lang="en-US" sz="1000" dirty="0">
                          <a:effectLst/>
                        </a:rPr>
                        <a:t> Oversight Committee (EPOC)</a:t>
                      </a:r>
                      <a:endParaRPr lang="en-JM" sz="1000" dirty="0">
                        <a:effectLst/>
                        <a:latin typeface="Calibri"/>
                        <a:ea typeface="Calibri"/>
                        <a:cs typeface="Times New Roman"/>
                      </a:endParaRPr>
                    </a:p>
                  </a:txBody>
                  <a:tcPr marL="42693" marR="42693" marT="0" marB="0"/>
                </a:tc>
              </a:tr>
              <a:tr h="394855">
                <a:tc>
                  <a:txBody>
                    <a:bodyPr/>
                    <a:lstStyle/>
                    <a:p>
                      <a:pPr marL="0" marR="0" lvl="0" indent="0">
                        <a:lnSpc>
                          <a:spcPct val="115000"/>
                        </a:lnSpc>
                        <a:spcBef>
                          <a:spcPts val="0"/>
                        </a:spcBef>
                        <a:spcAft>
                          <a:spcPts val="0"/>
                        </a:spcAft>
                        <a:buFont typeface="Wingdings"/>
                        <a:buNone/>
                      </a:pPr>
                      <a:r>
                        <a:rPr lang="en-JM" sz="1000" dirty="0">
                          <a:effectLst/>
                        </a:rPr>
                        <a:t>Business and consumer confidence</a:t>
                      </a:r>
                      <a:endParaRPr lang="en-JM" sz="1000" dirty="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Likely</a:t>
                      </a:r>
                      <a:endParaRPr lang="en-JM" sz="1000">
                        <a:effectLst/>
                        <a:latin typeface="Calibri"/>
                        <a:ea typeface="Calibri"/>
                        <a:cs typeface="Times New Roman"/>
                      </a:endParaRPr>
                    </a:p>
                  </a:txBody>
                  <a:tcPr marL="42693" marR="42693" marT="0" marB="0"/>
                </a:tc>
                <a:tc>
                  <a:txBody>
                    <a:bodyPr/>
                    <a:lstStyle/>
                    <a:p>
                      <a:pPr marL="0" marR="0" algn="ctr">
                        <a:lnSpc>
                          <a:spcPct val="115000"/>
                        </a:lnSpc>
                        <a:spcBef>
                          <a:spcPts val="0"/>
                        </a:spcBef>
                        <a:spcAft>
                          <a:spcPts val="1000"/>
                        </a:spcAft>
                      </a:pPr>
                      <a:r>
                        <a:rPr lang="en-JM" sz="1000">
                          <a:effectLst/>
                        </a:rPr>
                        <a:t>Moderate</a:t>
                      </a:r>
                      <a:endParaRPr lang="en-JM" sz="1000">
                        <a:effectLst/>
                        <a:latin typeface="Calibri"/>
                        <a:ea typeface="Calibri"/>
                        <a:cs typeface="Times New Roman"/>
                      </a:endParaRPr>
                    </a:p>
                  </a:txBody>
                  <a:tcPr marL="42693" marR="42693" marT="0" marB="0"/>
                </a:tc>
                <a:tc>
                  <a:txBody>
                    <a:bodyPr/>
                    <a:lstStyle/>
                    <a:p>
                      <a:pPr marL="342900" marR="0" lvl="0" indent="-342900" algn="just">
                        <a:lnSpc>
                          <a:spcPct val="115000"/>
                        </a:lnSpc>
                        <a:spcBef>
                          <a:spcPts val="0"/>
                        </a:spcBef>
                        <a:spcAft>
                          <a:spcPts val="0"/>
                        </a:spcAft>
                        <a:buFont typeface="Wingdings"/>
                        <a:buChar char=""/>
                      </a:pPr>
                      <a:r>
                        <a:rPr lang="en-US" sz="1000" dirty="0">
                          <a:effectLst/>
                        </a:rPr>
                        <a:t>Implement communication strategy to inform the private sector and consumers of the progress and benefits of improvements in the economy and business environment</a:t>
                      </a:r>
                      <a:endParaRPr lang="en-JM" sz="1000" dirty="0">
                        <a:effectLst/>
                        <a:latin typeface="Calibri"/>
                        <a:ea typeface="Calibri"/>
                        <a:cs typeface="Times New Roman"/>
                      </a:endParaRPr>
                    </a:p>
                  </a:txBody>
                  <a:tcPr marL="42693" marR="42693" marT="0" marB="0"/>
                </a:tc>
              </a:tr>
            </a:tbl>
          </a:graphicData>
        </a:graphic>
      </p:graphicFrame>
      <p:sp>
        <p:nvSpPr>
          <p:cNvPr id="6" name="Title 1"/>
          <p:cNvSpPr>
            <a:spLocks noGrp="1"/>
          </p:cNvSpPr>
          <p:nvPr>
            <p:ph type="title"/>
          </p:nvPr>
        </p:nvSpPr>
        <p:spPr>
          <a:xfrm>
            <a:off x="141288" y="155575"/>
            <a:ext cx="8859837" cy="377825"/>
          </a:xfrm>
        </p:spPr>
        <p:txBody>
          <a:bodyPr anchor="ctr" anchorCtr="0"/>
          <a:lstStyle/>
          <a:p>
            <a:r>
              <a:rPr lang="en-US" dirty="0" smtClean="0"/>
              <a:t>Risk Profile and Sustainability Strategies</a:t>
            </a:r>
            <a:endParaRPr lang="en-US" dirty="0"/>
          </a:p>
        </p:txBody>
      </p:sp>
      <p:sp>
        <p:nvSpPr>
          <p:cNvPr id="7" name="Slide Number Placeholder 4"/>
          <p:cNvSpPr>
            <a:spLocks noGrp="1"/>
          </p:cNvSpPr>
          <p:nvPr>
            <p:ph type="sldNum" sz="quarter" idx="4"/>
          </p:nvPr>
        </p:nvSpPr>
        <p:spPr>
          <a:xfrm>
            <a:off x="61119" y="6553200"/>
            <a:ext cx="2133600" cy="200595"/>
          </a:xfrm>
        </p:spPr>
        <p:txBody>
          <a:bodyPr/>
          <a:lstStyle/>
          <a:p>
            <a:r>
              <a:rPr lang="en-US" dirty="0" smtClean="0"/>
              <a:t>13</a:t>
            </a:r>
            <a:endParaRPr lang="en-US" dirty="0"/>
          </a:p>
        </p:txBody>
      </p:sp>
    </p:spTree>
    <p:extLst>
      <p:ext uri="{BB962C8B-B14F-4D97-AF65-F5344CB8AC3E}">
        <p14:creationId xmlns:p14="http://schemas.microsoft.com/office/powerpoint/2010/main" val="748440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1181100" y="2824163"/>
            <a:ext cx="6781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400">
                <a:solidFill>
                  <a:schemeClr val="tx1"/>
                </a:solidFill>
                <a:latin typeface="Arial" pitchFamily="34" charset="0"/>
                <a:ea typeface="ヒラギノ角ゴ Pro W3"/>
                <a:cs typeface="ヒラギノ角ゴ Pro W3"/>
              </a:defRPr>
            </a:lvl1pPr>
            <a:lvl2pPr marL="742950" indent="-285750" eaLnBrk="0" hangingPunct="0">
              <a:defRPr sz="1400">
                <a:solidFill>
                  <a:schemeClr val="tx1"/>
                </a:solidFill>
                <a:latin typeface="Arial" pitchFamily="34" charset="0"/>
                <a:ea typeface="ヒラギノ角ゴ Pro W3"/>
                <a:cs typeface="ヒラギノ角ゴ Pro W3"/>
              </a:defRPr>
            </a:lvl2pPr>
            <a:lvl3pPr marL="1143000" indent="-228600" eaLnBrk="0" hangingPunct="0">
              <a:defRPr sz="1400">
                <a:solidFill>
                  <a:schemeClr val="tx1"/>
                </a:solidFill>
                <a:latin typeface="Arial" pitchFamily="34" charset="0"/>
                <a:ea typeface="ヒラギノ角ゴ Pro W3"/>
                <a:cs typeface="ヒラギノ角ゴ Pro W3"/>
              </a:defRPr>
            </a:lvl3pPr>
            <a:lvl4pPr marL="1600200" indent="-228600" eaLnBrk="0" hangingPunct="0">
              <a:defRPr sz="1400">
                <a:solidFill>
                  <a:schemeClr val="tx1"/>
                </a:solidFill>
                <a:latin typeface="Arial" pitchFamily="34" charset="0"/>
                <a:ea typeface="ヒラギノ角ゴ Pro W3"/>
                <a:cs typeface="ヒラギノ角ゴ Pro W3"/>
              </a:defRPr>
            </a:lvl4pPr>
            <a:lvl5pPr marL="2057400" indent="-228600" eaLnBrk="0" hangingPunct="0">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ctr"/>
            <a:r>
              <a:rPr lang="en-US" sz="3500" b="1">
                <a:solidFill>
                  <a:schemeClr val="accent1"/>
                </a:solidFill>
              </a:rPr>
              <a:t>Thank</a:t>
            </a:r>
            <a:r>
              <a:rPr lang="en-US" sz="3500"/>
              <a:t> </a:t>
            </a:r>
            <a:r>
              <a:rPr lang="en-US" sz="3500" b="1">
                <a:solidFill>
                  <a:schemeClr val="accent1"/>
                </a:solidFill>
              </a:rPr>
              <a:t>You</a:t>
            </a:r>
          </a:p>
        </p:txBody>
      </p:sp>
    </p:spTree>
    <p:custDataLst>
      <p:tags r:id="rId1"/>
    </p:custDataLst>
    <p:extLst>
      <p:ext uri="{BB962C8B-B14F-4D97-AF65-F5344CB8AC3E}">
        <p14:creationId xmlns:p14="http://schemas.microsoft.com/office/powerpoint/2010/main" val="13254555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ctrTitle"/>
          </p:nvPr>
        </p:nvSpPr>
        <p:spPr>
          <a:xfrm>
            <a:off x="512554" y="1655064"/>
            <a:ext cx="6095127" cy="430887"/>
          </a:xfrm>
        </p:spPr>
        <p:txBody>
          <a:bodyPr/>
          <a:lstStyle/>
          <a:p>
            <a:r>
              <a:rPr lang="en-US" dirty="0" smtClean="0"/>
              <a:t> </a:t>
            </a:r>
            <a:r>
              <a:rPr lang="en-US" dirty="0"/>
              <a:t>Appendices</a:t>
            </a:r>
          </a:p>
        </p:txBody>
      </p:sp>
    </p:spTree>
    <p:custDataLst>
      <p:tags r:id="rId1"/>
    </p:custDataLst>
    <p:extLst>
      <p:ext uri="{BB962C8B-B14F-4D97-AF65-F5344CB8AC3E}">
        <p14:creationId xmlns:p14="http://schemas.microsoft.com/office/powerpoint/2010/main" val="283166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141288" y="155575"/>
            <a:ext cx="7789862" cy="377825"/>
          </a:xfrm>
        </p:spPr>
        <p:txBody>
          <a:bodyPr/>
          <a:lstStyle/>
          <a:p>
            <a:pPr eaLnBrk="1" hangingPunct="1"/>
            <a:r>
              <a:rPr lang="en-US" dirty="0" smtClean="0"/>
              <a:t>Appendix 1: A Diversified Economy</a:t>
            </a:r>
          </a:p>
        </p:txBody>
      </p:sp>
      <p:sp>
        <p:nvSpPr>
          <p:cNvPr id="26629" name="Rectangle 6"/>
          <p:cNvSpPr>
            <a:spLocks noChangeArrowheads="1"/>
          </p:cNvSpPr>
          <p:nvPr/>
        </p:nvSpPr>
        <p:spPr bwMode="auto">
          <a:xfrm>
            <a:off x="6127750" y="801687"/>
            <a:ext cx="2843213" cy="549275"/>
          </a:xfrm>
          <a:prstGeom prst="rect">
            <a:avLst/>
          </a:prstGeom>
          <a:solidFill>
            <a:schemeClr val="accent1"/>
          </a:solidFill>
          <a:ln w="9525" algn="ctr">
            <a:solidFill>
              <a:srgbClr val="DDDDDD"/>
            </a:solidFill>
            <a:miter lim="800000"/>
            <a:headEnd/>
            <a:tailEnd/>
          </a:ln>
        </p:spPr>
        <p:txBody>
          <a:bodyPr wrap="none" anchor="ctr"/>
          <a:lstStyle/>
          <a:p>
            <a:pPr algn="ctr"/>
            <a:r>
              <a:rPr lang="en-US" dirty="0">
                <a:solidFill>
                  <a:schemeClr val="bg1"/>
                </a:solidFill>
              </a:rPr>
              <a:t>Exports by Sector FY </a:t>
            </a:r>
            <a:r>
              <a:rPr lang="en-US" dirty="0" smtClean="0">
                <a:solidFill>
                  <a:schemeClr val="bg1"/>
                </a:solidFill>
              </a:rPr>
              <a:t>2013</a:t>
            </a:r>
            <a:endParaRPr lang="en-US" dirty="0">
              <a:solidFill>
                <a:schemeClr val="bg1"/>
              </a:solidFill>
            </a:endParaRPr>
          </a:p>
        </p:txBody>
      </p:sp>
      <p:sp>
        <p:nvSpPr>
          <p:cNvPr id="26630" name="Rectangle 7"/>
          <p:cNvSpPr>
            <a:spLocks noChangeArrowheads="1"/>
          </p:cNvSpPr>
          <p:nvPr/>
        </p:nvSpPr>
        <p:spPr bwMode="auto">
          <a:xfrm>
            <a:off x="163513" y="801687"/>
            <a:ext cx="2843212" cy="549275"/>
          </a:xfrm>
          <a:prstGeom prst="rect">
            <a:avLst/>
          </a:prstGeom>
          <a:solidFill>
            <a:schemeClr val="accent1"/>
          </a:solidFill>
          <a:ln w="9525" algn="ctr">
            <a:solidFill>
              <a:srgbClr val="DDDDDD"/>
            </a:solidFill>
            <a:miter lim="800000"/>
            <a:headEnd/>
            <a:tailEnd/>
          </a:ln>
        </p:spPr>
        <p:txBody>
          <a:bodyPr wrap="none" anchor="ctr"/>
          <a:lstStyle/>
          <a:p>
            <a:pPr algn="ctr"/>
            <a:r>
              <a:rPr lang="en-US" dirty="0">
                <a:solidFill>
                  <a:schemeClr val="bg1"/>
                </a:solidFill>
              </a:rPr>
              <a:t>GDP by Sector </a:t>
            </a:r>
            <a:r>
              <a:rPr lang="en-US" dirty="0" smtClean="0">
                <a:solidFill>
                  <a:schemeClr val="bg1"/>
                </a:solidFill>
              </a:rPr>
              <a:t>2013</a:t>
            </a:r>
            <a:endParaRPr lang="en-US" dirty="0">
              <a:solidFill>
                <a:schemeClr val="bg1"/>
              </a:solidFill>
            </a:endParaRPr>
          </a:p>
          <a:p>
            <a:pPr algn="ctr"/>
            <a:r>
              <a:rPr lang="en-US" dirty="0">
                <a:solidFill>
                  <a:schemeClr val="bg1"/>
                </a:solidFill>
              </a:rPr>
              <a:t>(Current Prices)</a:t>
            </a:r>
          </a:p>
        </p:txBody>
      </p:sp>
      <p:sp>
        <p:nvSpPr>
          <p:cNvPr id="26631" name="Rectangle 8"/>
          <p:cNvSpPr>
            <a:spLocks noChangeArrowheads="1"/>
          </p:cNvSpPr>
          <p:nvPr/>
        </p:nvSpPr>
        <p:spPr bwMode="auto">
          <a:xfrm>
            <a:off x="3160713" y="801687"/>
            <a:ext cx="2841625" cy="549275"/>
          </a:xfrm>
          <a:prstGeom prst="rect">
            <a:avLst/>
          </a:prstGeom>
          <a:solidFill>
            <a:schemeClr val="accent1"/>
          </a:solidFill>
          <a:ln w="9525" algn="ctr">
            <a:solidFill>
              <a:srgbClr val="DDDDDD"/>
            </a:solidFill>
            <a:miter lim="800000"/>
            <a:headEnd/>
            <a:tailEnd/>
          </a:ln>
        </p:spPr>
        <p:txBody>
          <a:bodyPr wrap="none" anchor="ctr"/>
          <a:lstStyle/>
          <a:p>
            <a:pPr algn="ctr"/>
            <a:r>
              <a:rPr lang="en-US" dirty="0">
                <a:solidFill>
                  <a:schemeClr val="bg1"/>
                </a:solidFill>
              </a:rPr>
              <a:t>Exports by Region FY </a:t>
            </a:r>
            <a:r>
              <a:rPr lang="en-US" dirty="0" smtClean="0">
                <a:solidFill>
                  <a:schemeClr val="bg1"/>
                </a:solidFill>
              </a:rPr>
              <a:t>2013</a:t>
            </a:r>
            <a:endParaRPr lang="en-US" dirty="0">
              <a:solidFill>
                <a:schemeClr val="bg1"/>
              </a:solidFill>
            </a:endParaRPr>
          </a:p>
        </p:txBody>
      </p:sp>
      <p:sp>
        <p:nvSpPr>
          <p:cNvPr id="28682" name="Rectangle 3"/>
          <p:cNvSpPr>
            <a:spLocks noChangeArrowheads="1"/>
          </p:cNvSpPr>
          <p:nvPr/>
        </p:nvSpPr>
        <p:spPr bwMode="auto">
          <a:xfrm>
            <a:off x="212725" y="5591175"/>
            <a:ext cx="19970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69875" indent="-269875">
              <a:spcAft>
                <a:spcPct val="40000"/>
              </a:spcAft>
              <a:defRPr/>
            </a:pPr>
            <a:r>
              <a:rPr lang="en-GB" sz="800" dirty="0">
                <a:latin typeface="+mn-lt"/>
                <a:ea typeface="ヒラギノ角ゴ Pro W3" pitchFamily="124" charset="-128"/>
                <a:cs typeface="+mn-cs"/>
              </a:rPr>
              <a:t>Source: </a:t>
            </a:r>
            <a:r>
              <a:rPr lang="en-GB" sz="800" dirty="0" smtClean="0">
                <a:latin typeface="+mn-lt"/>
                <a:ea typeface="ヒラギノ角ゴ Pro W3" pitchFamily="124" charset="-128"/>
                <a:cs typeface="+mn-cs"/>
              </a:rPr>
              <a:t>Ministry of Finance and Planning</a:t>
            </a:r>
            <a:endParaRPr lang="en-GB" sz="800" dirty="0">
              <a:latin typeface="+mn-lt"/>
              <a:ea typeface="ヒラギノ角ゴ Pro W3" pitchFamily="124" charset="-128"/>
              <a:cs typeface="+mn-cs"/>
            </a:endParaRPr>
          </a:p>
        </p:txBody>
      </p:sp>
      <p:graphicFrame>
        <p:nvGraphicFramePr>
          <p:cNvPr id="16" name="DONUT-4173064468"/>
          <p:cNvGraphicFramePr>
            <a:graphicFrameLocks/>
          </p:cNvGraphicFramePr>
          <p:nvPr>
            <p:extLst>
              <p:ext uri="{D42A27DB-BD31-4B8C-83A1-F6EECF244321}">
                <p14:modId xmlns:p14="http://schemas.microsoft.com/office/powerpoint/2010/main" val="549504534"/>
              </p:ext>
            </p:extLst>
          </p:nvPr>
        </p:nvGraphicFramePr>
        <p:xfrm>
          <a:off x="-152400" y="1600200"/>
          <a:ext cx="3694176" cy="2835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ONUT-4173064468"/>
          <p:cNvGraphicFramePr>
            <a:graphicFrameLocks/>
          </p:cNvGraphicFramePr>
          <p:nvPr>
            <p:extLst>
              <p:ext uri="{D42A27DB-BD31-4B8C-83A1-F6EECF244321}">
                <p14:modId xmlns:p14="http://schemas.microsoft.com/office/powerpoint/2010/main" val="516784785"/>
              </p:ext>
            </p:extLst>
          </p:nvPr>
        </p:nvGraphicFramePr>
        <p:xfrm>
          <a:off x="2895600" y="1558600"/>
          <a:ext cx="3694176" cy="2835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ONUT-4173064468"/>
          <p:cNvGraphicFramePr>
            <a:graphicFrameLocks/>
          </p:cNvGraphicFramePr>
          <p:nvPr>
            <p:extLst>
              <p:ext uri="{D42A27DB-BD31-4B8C-83A1-F6EECF244321}">
                <p14:modId xmlns:p14="http://schemas.microsoft.com/office/powerpoint/2010/main" val="3304330204"/>
              </p:ext>
            </p:extLst>
          </p:nvPr>
        </p:nvGraphicFramePr>
        <p:xfrm>
          <a:off x="5849112" y="1600200"/>
          <a:ext cx="3694176" cy="3124200"/>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Straight Connector 2"/>
          <p:cNvCxnSpPr/>
          <p:nvPr/>
        </p:nvCxnSpPr>
        <p:spPr bwMode="auto">
          <a:xfrm flipH="1" flipV="1">
            <a:off x="7124700" y="1905000"/>
            <a:ext cx="114300" cy="304800"/>
          </a:xfrm>
          <a:prstGeom prst="line">
            <a:avLst/>
          </a:prstGeom>
          <a:solidFill>
            <a:schemeClr val="folHlink"/>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flipV="1">
            <a:off x="7315201" y="1876426"/>
            <a:ext cx="28574" cy="304799"/>
          </a:xfrm>
          <a:prstGeom prst="line">
            <a:avLst/>
          </a:prstGeom>
          <a:solidFill>
            <a:schemeClr val="folHlink"/>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a:off x="7391400" y="1828800"/>
            <a:ext cx="228600" cy="352425"/>
          </a:xfrm>
          <a:prstGeom prst="line">
            <a:avLst/>
          </a:prstGeom>
          <a:solidFill>
            <a:schemeClr val="folHlink"/>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H="1">
            <a:off x="7467600" y="1981200"/>
            <a:ext cx="457200" cy="200025"/>
          </a:xfrm>
          <a:prstGeom prst="line">
            <a:avLst/>
          </a:prstGeom>
          <a:solidFill>
            <a:schemeClr val="folHlink"/>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Slide Number Placeholder 4"/>
          <p:cNvSpPr>
            <a:spLocks noGrp="1"/>
          </p:cNvSpPr>
          <p:nvPr>
            <p:ph type="sldNum" sz="quarter" idx="4294967295"/>
          </p:nvPr>
        </p:nvSpPr>
        <p:spPr>
          <a:xfrm>
            <a:off x="26988" y="6629400"/>
            <a:ext cx="2133600" cy="200595"/>
          </a:xfrm>
          <a:prstGeom prst="rect">
            <a:avLst/>
          </a:prstGeom>
        </p:spPr>
        <p:txBody>
          <a:bodyPr vert="horz" lIns="91440" tIns="45720" rIns="91440" bIns="45720" rtlCol="0" anchor="ctr"/>
          <a:lstStyle/>
          <a:p>
            <a:pPr algn="l"/>
            <a:r>
              <a:rPr lang="en-US" dirty="0" smtClean="0"/>
              <a:t>16</a:t>
            </a:r>
            <a:endParaRPr lang="en-US" sz="800" dirty="0">
              <a:solidFill>
                <a:schemeClr val="accent1"/>
              </a:solidFill>
            </a:endParaRPr>
          </a:p>
        </p:txBody>
      </p:sp>
    </p:spTree>
    <p:custDataLst>
      <p:tags r:id="rId1"/>
    </p:custDataLst>
    <p:extLst>
      <p:ext uri="{BB962C8B-B14F-4D97-AF65-F5344CB8AC3E}">
        <p14:creationId xmlns:p14="http://schemas.microsoft.com/office/powerpoint/2010/main" val="221636598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141288" y="152400"/>
            <a:ext cx="8859837" cy="377825"/>
          </a:xfrm>
        </p:spPr>
        <p:txBody>
          <a:bodyPr/>
          <a:lstStyle/>
          <a:p>
            <a:pPr eaLnBrk="1" hangingPunct="1"/>
            <a:r>
              <a:rPr lang="en-US" dirty="0" smtClean="0"/>
              <a:t>Appendix 2:  Debt Analysis</a:t>
            </a:r>
          </a:p>
        </p:txBody>
      </p:sp>
      <p:sp>
        <p:nvSpPr>
          <p:cNvPr id="30725" name="Rectangle 7"/>
          <p:cNvSpPr>
            <a:spLocks noChangeArrowheads="1"/>
          </p:cNvSpPr>
          <p:nvPr/>
        </p:nvSpPr>
        <p:spPr bwMode="gray">
          <a:xfrm>
            <a:off x="66675" y="838200"/>
            <a:ext cx="92154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a:spcBef>
                <a:spcPct val="75000"/>
              </a:spcBef>
              <a:buClr>
                <a:srgbClr val="C1A577"/>
              </a:buClr>
              <a:buFont typeface="Wingdings 2" pitchFamily="18" charset="2"/>
              <a:buNone/>
            </a:pPr>
            <a:endParaRPr lang="en-GB" sz="1600"/>
          </a:p>
        </p:txBody>
      </p:sp>
      <p:sp>
        <p:nvSpPr>
          <p:cNvPr id="30726" name="Rectangle 3"/>
          <p:cNvSpPr>
            <a:spLocks noChangeArrowheads="1"/>
          </p:cNvSpPr>
          <p:nvPr/>
        </p:nvSpPr>
        <p:spPr bwMode="auto">
          <a:xfrm>
            <a:off x="485868" y="2796123"/>
            <a:ext cx="1622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dirty="0">
                <a:solidFill>
                  <a:schemeClr val="accent1"/>
                </a:solidFill>
              </a:rPr>
              <a:t>Debt as of </a:t>
            </a:r>
            <a:r>
              <a:rPr lang="en-US" sz="1200" b="1" dirty="0" smtClean="0">
                <a:solidFill>
                  <a:schemeClr val="accent1"/>
                </a:solidFill>
              </a:rPr>
              <a:t>March 2014</a:t>
            </a:r>
            <a:endParaRPr lang="en-GB" sz="1200" b="1" dirty="0">
              <a:solidFill>
                <a:schemeClr val="accent1"/>
              </a:solidFill>
            </a:endParaRPr>
          </a:p>
        </p:txBody>
      </p:sp>
      <p:graphicFrame>
        <p:nvGraphicFramePr>
          <p:cNvPr id="234861" name="Group 365"/>
          <p:cNvGraphicFramePr>
            <a:graphicFrameLocks noGrp="1"/>
          </p:cNvGraphicFramePr>
          <p:nvPr>
            <p:extLst>
              <p:ext uri="{D42A27DB-BD31-4B8C-83A1-F6EECF244321}">
                <p14:modId xmlns:p14="http://schemas.microsoft.com/office/powerpoint/2010/main" val="509892227"/>
              </p:ext>
            </p:extLst>
          </p:nvPr>
        </p:nvGraphicFramePr>
        <p:xfrm>
          <a:off x="152400" y="685800"/>
          <a:ext cx="8811907" cy="1476055"/>
        </p:xfrm>
        <a:graphic>
          <a:graphicData uri="http://schemas.openxmlformats.org/drawingml/2006/table">
            <a:tbl>
              <a:tblPr/>
              <a:tblGrid>
                <a:gridCol w="1665127"/>
                <a:gridCol w="1191130"/>
                <a:gridCol w="1191130"/>
                <a:gridCol w="1191130"/>
                <a:gridCol w="1191130"/>
                <a:gridCol w="1191130"/>
                <a:gridCol w="1191130"/>
              </a:tblGrid>
              <a:tr h="382587">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 Ratios (%)</a:t>
                      </a:r>
                    </a:p>
                  </a:txBody>
                  <a:tcPr marL="0" marR="18288" marT="45700" marB="45700"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2008/09</a:t>
                      </a:r>
                    </a:p>
                  </a:txBody>
                  <a:tcPr marL="18288" marR="18288" marT="45700" marB="4570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2009/10</a:t>
                      </a:r>
                    </a:p>
                  </a:txBody>
                  <a:tcPr marL="18288" marR="18288" marT="45700" marB="4570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2010/11</a:t>
                      </a:r>
                    </a:p>
                  </a:txBody>
                  <a:tcPr marL="18288" marR="18288" marT="45700" marB="4570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2011/12</a:t>
                      </a:r>
                    </a:p>
                  </a:txBody>
                  <a:tcPr marL="18288" marR="18288" marT="45700" marB="4570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2012/13</a:t>
                      </a:r>
                    </a:p>
                  </a:txBody>
                  <a:tcPr marL="18288" marR="18288" marT="45700" marB="4570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0" lang="en-US" sz="1000" b="0" i="0" u="none" strike="noStrike" kern="1200" cap="none" normalizeH="0" baseline="0" dirty="0" smtClean="0">
                          <a:ln>
                            <a:noFill/>
                          </a:ln>
                          <a:solidFill>
                            <a:schemeClr val="hlink"/>
                          </a:solidFill>
                          <a:effectLst/>
                          <a:latin typeface="Arial" pitchFamily="34" charset="0"/>
                          <a:ea typeface="ヒラギノ角ゴ Pro W3" pitchFamily="124" charset="-128"/>
                          <a:cs typeface="Geneva" pitchFamily="34" charset="0"/>
                        </a:rPr>
                        <a:t>2013/14</a:t>
                      </a:r>
                    </a:p>
                  </a:txBody>
                  <a:tcPr marL="18288" marR="18288" marT="45700" marB="4570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noFill/>
                  </a:tcPr>
                </a:tc>
              </a:tr>
              <a:tr h="273367">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1" lang="en-US" sz="1000" b="0" i="0" u="none" strike="noStrike" cap="none" normalizeH="0" baseline="0" dirty="0" smtClean="0">
                          <a:ln>
                            <a:noFill/>
                          </a:ln>
                          <a:solidFill>
                            <a:schemeClr val="accent1"/>
                          </a:solidFill>
                          <a:effectLst/>
                          <a:latin typeface="Arial" pitchFamily="34" charset="0"/>
                        </a:rPr>
                        <a:t>Public Debt/GDP</a:t>
                      </a:r>
                      <a:r>
                        <a:rPr kumimoji="1" lang="en-US" sz="1000" b="0" i="0" u="none" strike="noStrike" cap="none" normalizeH="0" baseline="30000" dirty="0" smtClean="0">
                          <a:ln>
                            <a:noFill/>
                          </a:ln>
                          <a:solidFill>
                            <a:schemeClr val="accent1"/>
                          </a:solidFill>
                          <a:effectLst/>
                          <a:latin typeface="Arial" pitchFamily="34" charset="0"/>
                        </a:rPr>
                        <a:t>1</a:t>
                      </a:r>
                    </a:p>
                  </a:txBody>
                  <a:tcPr marL="18288" marR="18288" marT="45700" marB="45700" anchor="ctr" horzOverflow="overflow">
                    <a:lnL w="12700" cap="flat" cmpd="sng" algn="ctr">
                      <a:no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118.6</a:t>
                      </a:r>
                    </a:p>
                  </a:txBody>
                  <a:tcPr marL="18288" marR="18288" marT="45700" marB="457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131.6</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133.9</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7063"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131.9</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7063"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135.6</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a:ln>
                            <a:noFill/>
                          </a:ln>
                          <a:solidFill>
                            <a:schemeClr val="tx1"/>
                          </a:solidFill>
                          <a:effectLst/>
                          <a:latin typeface="Arial" pitchFamily="34" charset="0"/>
                          <a:ea typeface="+mn-ea"/>
                          <a:cs typeface="+mn-cs"/>
                        </a:rPr>
                        <a:t>131.9</a:t>
                      </a:r>
                    </a:p>
                  </a:txBody>
                  <a:tcPr marL="9525" marR="9525" marT="9525"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6350" cap="flat" cmpd="sng" algn="ctr">
                      <a:solidFill>
                        <a:schemeClr val="accent4"/>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r>
              <a:tr h="273367">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1" lang="en-US" sz="1000" b="0" i="0" u="none" strike="noStrike" cap="none" normalizeH="0" baseline="0" dirty="0" smtClean="0">
                          <a:ln>
                            <a:noFill/>
                          </a:ln>
                          <a:solidFill>
                            <a:schemeClr val="accent1"/>
                          </a:solidFill>
                          <a:effectLst/>
                          <a:latin typeface="Arial" pitchFamily="34" charset="0"/>
                        </a:rPr>
                        <a:t>Interest/Expenditure</a:t>
                      </a:r>
                    </a:p>
                  </a:txBody>
                  <a:tcPr marL="18288" marR="18288" marT="45700" marB="45700" anchor="ctr" horzOverflow="overflow">
                    <a:lnL w="12700" cap="flat" cmpd="sng" algn="ctr">
                      <a:no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35.6</a:t>
                      </a:r>
                    </a:p>
                  </a:txBody>
                  <a:tcPr marL="18288" marR="18288" marT="45700" marB="457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44.8</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33.0</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7063"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29.9</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7063"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31.8</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27.4</a:t>
                      </a:r>
                      <a:endParaRPr kumimoji="1" lang="en-US" sz="1000" b="0" i="0" u="none" strike="noStrike" kern="1200" cap="none" normalizeH="0" baseline="0" dirty="0">
                        <a:ln>
                          <a:noFill/>
                        </a:ln>
                        <a:solidFill>
                          <a:schemeClr val="tx1"/>
                        </a:solidFill>
                        <a:effectLst/>
                        <a:latin typeface="Arial" pitchFamily="34" charset="0"/>
                        <a:ea typeface="+mn-ea"/>
                        <a:cs typeface="+mn-cs"/>
                      </a:endParaRPr>
                    </a:p>
                  </a:txBody>
                  <a:tcPr marL="9525" marR="9525" marT="9525"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solidFill>
                      <a:schemeClr val="accent3">
                        <a:lumMod val="20000"/>
                        <a:lumOff val="80000"/>
                      </a:schemeClr>
                    </a:solidFill>
                  </a:tcPr>
                </a:tc>
              </a:tr>
              <a:tr h="273367">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pPr>
                      <a:r>
                        <a:rPr kumimoji="1" lang="en-US" sz="1000" b="0" i="0" u="none" strike="noStrike" cap="none" normalizeH="0" baseline="0" dirty="0" smtClean="0">
                          <a:ln>
                            <a:noFill/>
                          </a:ln>
                          <a:solidFill>
                            <a:schemeClr val="accent1"/>
                          </a:solidFill>
                          <a:effectLst/>
                          <a:latin typeface="Arial" pitchFamily="34" charset="0"/>
                        </a:rPr>
                        <a:t>Debt Service /Tax Revenue</a:t>
                      </a:r>
                    </a:p>
                  </a:txBody>
                  <a:tcPr marL="18288" marR="18288" marT="45700" marB="45700" anchor="ctr" horzOverflow="overflow">
                    <a:lnL w="12700" cap="flat" cmpd="sng" algn="ctr">
                      <a:no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111.3</a:t>
                      </a:r>
                    </a:p>
                  </a:txBody>
                  <a:tcPr marL="18288" marR="18288" marT="45700" marB="457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134.7</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82.4</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85.9</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67.3</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63.0</a:t>
                      </a:r>
                      <a:endParaRPr kumimoji="1" lang="en-US" sz="1000" b="0" i="0" u="none" strike="noStrike" kern="1200" cap="none" normalizeH="0" baseline="0" dirty="0">
                        <a:ln>
                          <a:noFill/>
                        </a:ln>
                        <a:solidFill>
                          <a:schemeClr val="tx1"/>
                        </a:solidFill>
                        <a:effectLst/>
                        <a:latin typeface="Arial" pitchFamily="34" charset="0"/>
                        <a:ea typeface="+mn-ea"/>
                        <a:cs typeface="+mn-cs"/>
                      </a:endParaRPr>
                    </a:p>
                  </a:txBody>
                  <a:tcPr marL="9525" marR="9525" marT="9525"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r>
              <a:tr h="273367">
                <a:tc>
                  <a:txBody>
                    <a:bodyPr/>
                    <a:lstStyle/>
                    <a:p>
                      <a:pPr marL="0" marR="0" lvl="0" indent="0" algn="l" defTabSz="914400" rtl="0" eaLnBrk="0" fontAlgn="base" latinLnBrk="0" hangingPunct="0">
                        <a:lnSpc>
                          <a:spcPct val="100000"/>
                        </a:lnSpc>
                        <a:spcBef>
                          <a:spcPct val="25000"/>
                        </a:spcBef>
                        <a:spcAft>
                          <a:spcPct val="0"/>
                        </a:spcAft>
                        <a:buClr>
                          <a:srgbClr val="4D4D4D"/>
                        </a:buClr>
                        <a:buSzTx/>
                        <a:buFont typeface="Wingdings" pitchFamily="2" charset="2"/>
                        <a:buNone/>
                        <a:tabLst/>
                      </a:pPr>
                      <a:r>
                        <a:rPr kumimoji="1" lang="en-US" sz="1000" b="0" i="0" u="none" strike="noStrike" kern="1200" cap="none" normalizeH="0" baseline="0" dirty="0" smtClean="0">
                          <a:ln>
                            <a:noFill/>
                          </a:ln>
                          <a:solidFill>
                            <a:schemeClr val="accent1"/>
                          </a:solidFill>
                          <a:effectLst/>
                          <a:latin typeface="Arial" pitchFamily="34" charset="0"/>
                          <a:ea typeface="+mn-ea"/>
                          <a:cs typeface="+mn-cs"/>
                        </a:rPr>
                        <a:t>Ext. Debt Service/XGST </a:t>
                      </a:r>
                    </a:p>
                  </a:txBody>
                  <a:tcPr marL="18288" marR="18288" marT="45700" marB="45700" anchor="ctr" horzOverflow="overflow">
                    <a:lnL w="12700" cap="flat" cmpd="sng" algn="ctr">
                      <a:no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14.8</a:t>
                      </a:r>
                    </a:p>
                  </a:txBody>
                  <a:tcPr marL="18288" marR="18288" marT="45700" marB="457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12.6</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12.2</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18.5</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smtClean="0">
                          <a:ln>
                            <a:noFill/>
                          </a:ln>
                          <a:solidFill>
                            <a:schemeClr val="tx1"/>
                          </a:solidFill>
                          <a:effectLst/>
                          <a:latin typeface="Arial" pitchFamily="34" charset="0"/>
                          <a:ea typeface="+mn-ea"/>
                          <a:cs typeface="+mn-cs"/>
                        </a:rPr>
                        <a:t>	15.4</a:t>
                      </a:r>
                    </a:p>
                  </a:txBody>
                  <a:tcPr marL="18288" marR="18288" marT="45700" marB="45700"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4D4D4D"/>
                        </a:buClr>
                        <a:buSzTx/>
                        <a:buFont typeface="Wingdings" pitchFamily="2" charset="2"/>
                        <a:buNone/>
                        <a:tabLst>
                          <a:tab pos="623888" algn="dec"/>
                        </a:tabLst>
                      </a:pPr>
                      <a:r>
                        <a:rPr kumimoji="1" lang="en-US" sz="1000" b="0" i="0" u="none" strike="noStrike" kern="1200" cap="none" normalizeH="0" baseline="0" dirty="0">
                          <a:ln>
                            <a:noFill/>
                          </a:ln>
                          <a:solidFill>
                            <a:schemeClr val="tx1"/>
                          </a:solidFill>
                          <a:effectLst/>
                          <a:latin typeface="Arial" pitchFamily="34" charset="0"/>
                          <a:ea typeface="+mn-ea"/>
                          <a:cs typeface="+mn-cs"/>
                        </a:rPr>
                        <a:t>16.3</a:t>
                      </a:r>
                    </a:p>
                  </a:txBody>
                  <a:tcPr marL="9525" marR="9525" marT="9525" marB="0" anchor="ctr">
                    <a:lnL w="9525"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30777" name="Rectangle 3"/>
          <p:cNvSpPr>
            <a:spLocks noChangeArrowheads="1"/>
          </p:cNvSpPr>
          <p:nvPr/>
        </p:nvSpPr>
        <p:spPr bwMode="auto">
          <a:xfrm>
            <a:off x="3339072" y="2796123"/>
            <a:ext cx="22023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dirty="0">
                <a:solidFill>
                  <a:schemeClr val="accent1"/>
                </a:solidFill>
              </a:rPr>
              <a:t>Type of Debt as of </a:t>
            </a:r>
            <a:r>
              <a:rPr lang="en-US" sz="1200" b="1" dirty="0" smtClean="0">
                <a:solidFill>
                  <a:schemeClr val="accent1"/>
                </a:solidFill>
              </a:rPr>
              <a:t>March 2014</a:t>
            </a:r>
            <a:endParaRPr lang="en-GB" sz="1200" b="1" dirty="0">
              <a:solidFill>
                <a:schemeClr val="accent1"/>
              </a:solidFill>
            </a:endParaRPr>
          </a:p>
        </p:txBody>
      </p:sp>
      <p:sp>
        <p:nvSpPr>
          <p:cNvPr id="30778" name="Rectangle 3"/>
          <p:cNvSpPr>
            <a:spLocks noChangeArrowheads="1"/>
          </p:cNvSpPr>
          <p:nvPr/>
        </p:nvSpPr>
        <p:spPr bwMode="auto">
          <a:xfrm>
            <a:off x="152400" y="6172200"/>
            <a:ext cx="1981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9875" indent="-269875">
              <a:spcAft>
                <a:spcPct val="40000"/>
              </a:spcAft>
            </a:pPr>
            <a:r>
              <a:rPr lang="en-GB" sz="800" dirty="0"/>
              <a:t>Source: Ministry of Finance and Planning</a:t>
            </a:r>
          </a:p>
        </p:txBody>
      </p:sp>
      <p:sp>
        <p:nvSpPr>
          <p:cNvPr id="30779" name="Rectangle 3"/>
          <p:cNvSpPr>
            <a:spLocks noChangeArrowheads="1"/>
          </p:cNvSpPr>
          <p:nvPr/>
        </p:nvSpPr>
        <p:spPr bwMode="auto">
          <a:xfrm>
            <a:off x="6781800" y="2795588"/>
            <a:ext cx="16906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a:solidFill>
                  <a:schemeClr val="accent1"/>
                </a:solidFill>
              </a:rPr>
              <a:t>Domestic Debt Holders</a:t>
            </a:r>
            <a:endParaRPr lang="en-GB" sz="1200" b="1">
              <a:solidFill>
                <a:schemeClr val="accent1"/>
              </a:solidFill>
            </a:endParaRPr>
          </a:p>
        </p:txBody>
      </p:sp>
      <p:cxnSp>
        <p:nvCxnSpPr>
          <p:cNvPr id="30780" name="Straight Connector 2"/>
          <p:cNvCxnSpPr>
            <a:cxnSpLocks noChangeShapeType="1"/>
          </p:cNvCxnSpPr>
          <p:nvPr/>
        </p:nvCxnSpPr>
        <p:spPr bwMode="auto">
          <a:xfrm>
            <a:off x="152400" y="2520950"/>
            <a:ext cx="8837613" cy="0"/>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1" name="Straight Connector 16"/>
          <p:cNvCxnSpPr>
            <a:cxnSpLocks noChangeShapeType="1"/>
          </p:cNvCxnSpPr>
          <p:nvPr/>
        </p:nvCxnSpPr>
        <p:spPr bwMode="auto">
          <a:xfrm>
            <a:off x="2916238" y="2795588"/>
            <a:ext cx="0" cy="3376612"/>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2" name="Straight Connector 17"/>
          <p:cNvCxnSpPr>
            <a:cxnSpLocks noChangeShapeType="1"/>
          </p:cNvCxnSpPr>
          <p:nvPr/>
        </p:nvCxnSpPr>
        <p:spPr bwMode="auto">
          <a:xfrm>
            <a:off x="6080125" y="2795588"/>
            <a:ext cx="0" cy="3376612"/>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DONUT-6818325926"/>
          <p:cNvGraphicFramePr>
            <a:graphicFrameLocks/>
          </p:cNvGraphicFramePr>
          <p:nvPr>
            <p:extLst>
              <p:ext uri="{D42A27DB-BD31-4B8C-83A1-F6EECF244321}">
                <p14:modId xmlns:p14="http://schemas.microsoft.com/office/powerpoint/2010/main" val="602026161"/>
              </p:ext>
            </p:extLst>
          </p:nvPr>
        </p:nvGraphicFramePr>
        <p:xfrm>
          <a:off x="-1509" y="2965990"/>
          <a:ext cx="3200400" cy="30358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ONUT-6818325926"/>
          <p:cNvGraphicFramePr>
            <a:graphicFrameLocks/>
          </p:cNvGraphicFramePr>
          <p:nvPr>
            <p:extLst>
              <p:ext uri="{D42A27DB-BD31-4B8C-83A1-F6EECF244321}">
                <p14:modId xmlns:p14="http://schemas.microsoft.com/office/powerpoint/2010/main" val="2646898000"/>
              </p:ext>
            </p:extLst>
          </p:nvPr>
        </p:nvGraphicFramePr>
        <p:xfrm>
          <a:off x="2939626" y="3145823"/>
          <a:ext cx="3200400" cy="30358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DONUT-6818325926"/>
          <p:cNvGraphicFramePr>
            <a:graphicFrameLocks/>
          </p:cNvGraphicFramePr>
          <p:nvPr>
            <p:extLst>
              <p:ext uri="{D42A27DB-BD31-4B8C-83A1-F6EECF244321}">
                <p14:modId xmlns:p14="http://schemas.microsoft.com/office/powerpoint/2010/main" val="597701652"/>
              </p:ext>
            </p:extLst>
          </p:nvPr>
        </p:nvGraphicFramePr>
        <p:xfrm>
          <a:off x="5469045" y="3124200"/>
          <a:ext cx="4933950" cy="3895725"/>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3"/>
          <p:cNvSpPr>
            <a:spLocks noChangeArrowheads="1"/>
          </p:cNvSpPr>
          <p:nvPr/>
        </p:nvSpPr>
        <p:spPr bwMode="auto">
          <a:xfrm>
            <a:off x="152400" y="2209800"/>
            <a:ext cx="6248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9875" indent="-269875" algn="l">
              <a:spcAft>
                <a:spcPct val="40000"/>
              </a:spcAft>
            </a:pPr>
            <a:r>
              <a:rPr lang="en-GB" sz="800" baseline="30000" dirty="0" smtClean="0"/>
              <a:t>1</a:t>
            </a:r>
            <a:r>
              <a:rPr lang="en-GB" sz="800" dirty="0" smtClean="0"/>
              <a:t> Public Debt includes Bank of Jamaica, Central Government and External Guaranteed Debt</a:t>
            </a:r>
            <a:endParaRPr lang="en-GB" sz="800" dirty="0"/>
          </a:p>
        </p:txBody>
      </p:sp>
      <p:sp>
        <p:nvSpPr>
          <p:cNvPr id="18" name="Slide Number Placeholder 4"/>
          <p:cNvSpPr>
            <a:spLocks noGrp="1"/>
          </p:cNvSpPr>
          <p:nvPr>
            <p:ph type="sldNum" sz="quarter" idx="4294967295"/>
          </p:nvPr>
        </p:nvSpPr>
        <p:spPr>
          <a:xfrm>
            <a:off x="26988" y="6629400"/>
            <a:ext cx="2133600" cy="200595"/>
          </a:xfrm>
          <a:prstGeom prst="rect">
            <a:avLst/>
          </a:prstGeom>
        </p:spPr>
        <p:txBody>
          <a:bodyPr vert="horz" lIns="91440" tIns="45720" rIns="91440" bIns="45720" rtlCol="0" anchor="ctr"/>
          <a:lstStyle/>
          <a:p>
            <a:pPr algn="l"/>
            <a:r>
              <a:rPr lang="en-US" sz="800" dirty="0" smtClean="0">
                <a:solidFill>
                  <a:schemeClr val="accent1"/>
                </a:solidFill>
              </a:rPr>
              <a:t>17</a:t>
            </a:r>
            <a:endParaRPr lang="en-US" sz="800" dirty="0">
              <a:solidFill>
                <a:schemeClr val="accent1"/>
              </a:solidFill>
            </a:endParaRPr>
          </a:p>
        </p:txBody>
      </p:sp>
    </p:spTree>
    <p:custDataLst>
      <p:tags r:id="rId1"/>
    </p:custDataLst>
    <p:extLst>
      <p:ext uri="{BB962C8B-B14F-4D97-AF65-F5344CB8AC3E}">
        <p14:creationId xmlns:p14="http://schemas.microsoft.com/office/powerpoint/2010/main" val="370558372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141288" y="155575"/>
            <a:ext cx="7789862" cy="377825"/>
          </a:xfrm>
        </p:spPr>
        <p:txBody>
          <a:bodyPr>
            <a:normAutofit/>
          </a:bodyPr>
          <a:lstStyle/>
          <a:p>
            <a:pPr eaLnBrk="1" hangingPunct="1"/>
            <a:r>
              <a:rPr lang="en-US" dirty="0" smtClean="0"/>
              <a:t>Appendix 3: Monetary Policy and Financial System</a:t>
            </a:r>
          </a:p>
        </p:txBody>
      </p:sp>
      <p:sp>
        <p:nvSpPr>
          <p:cNvPr id="28676" name="Rectangle 3"/>
          <p:cNvSpPr>
            <a:spLocks noChangeArrowheads="1"/>
          </p:cNvSpPr>
          <p:nvPr/>
        </p:nvSpPr>
        <p:spPr bwMode="auto">
          <a:xfrm>
            <a:off x="4733925" y="3711575"/>
            <a:ext cx="2913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dirty="0">
                <a:solidFill>
                  <a:schemeClr val="accent1"/>
                </a:solidFill>
              </a:rPr>
              <a:t>Net International Reserves and F/X Rate</a:t>
            </a:r>
            <a:endParaRPr lang="en-GB" sz="1200" b="1" dirty="0">
              <a:solidFill>
                <a:schemeClr val="accent1"/>
              </a:solidFill>
            </a:endParaRPr>
          </a:p>
        </p:txBody>
      </p:sp>
      <p:sp>
        <p:nvSpPr>
          <p:cNvPr id="28677" name="Rectangle 3"/>
          <p:cNvSpPr>
            <a:spLocks noChangeArrowheads="1"/>
          </p:cNvSpPr>
          <p:nvPr/>
        </p:nvSpPr>
        <p:spPr bwMode="auto">
          <a:xfrm>
            <a:off x="152400" y="3711575"/>
            <a:ext cx="36972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a:solidFill>
                  <a:schemeClr val="accent1"/>
                </a:solidFill>
              </a:rPr>
              <a:t>Gross Reserves Coverage of Imports and Services</a:t>
            </a:r>
            <a:endParaRPr lang="en-GB" sz="1200" b="1">
              <a:solidFill>
                <a:schemeClr val="accent1"/>
              </a:solidFill>
            </a:endParaRPr>
          </a:p>
        </p:txBody>
      </p:sp>
      <p:sp>
        <p:nvSpPr>
          <p:cNvPr id="28679" name="Rectangle 3"/>
          <p:cNvSpPr>
            <a:spLocks noChangeArrowheads="1"/>
          </p:cNvSpPr>
          <p:nvPr/>
        </p:nvSpPr>
        <p:spPr bwMode="auto">
          <a:xfrm>
            <a:off x="152400" y="838200"/>
            <a:ext cx="912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a:solidFill>
                  <a:schemeClr val="accent1"/>
                </a:solidFill>
              </a:rPr>
              <a:t>Remittances</a:t>
            </a:r>
            <a:endParaRPr lang="en-GB" sz="1200" b="1">
              <a:solidFill>
                <a:schemeClr val="accent1"/>
              </a:solidFill>
            </a:endParaRPr>
          </a:p>
        </p:txBody>
      </p:sp>
      <p:sp>
        <p:nvSpPr>
          <p:cNvPr id="30731" name="Rectangle 3"/>
          <p:cNvSpPr>
            <a:spLocks noChangeArrowheads="1"/>
          </p:cNvSpPr>
          <p:nvPr/>
        </p:nvSpPr>
        <p:spPr bwMode="auto">
          <a:xfrm>
            <a:off x="152400" y="6324600"/>
            <a:ext cx="1981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9875" indent="-269875">
              <a:spcAft>
                <a:spcPct val="40000"/>
              </a:spcAft>
              <a:defRPr/>
            </a:pPr>
            <a:r>
              <a:rPr lang="en-GB" sz="800" dirty="0">
                <a:latin typeface="+mn-lt"/>
                <a:ea typeface="ヒラギノ角ゴ Pro W3" pitchFamily="124" charset="-128"/>
                <a:cs typeface="+mn-cs"/>
              </a:rPr>
              <a:t>Source: Bank of Jamaica</a:t>
            </a:r>
          </a:p>
        </p:txBody>
      </p:sp>
      <p:cxnSp>
        <p:nvCxnSpPr>
          <p:cNvPr id="28687" name="Straight Connector 19"/>
          <p:cNvCxnSpPr>
            <a:cxnSpLocks noChangeShapeType="1"/>
          </p:cNvCxnSpPr>
          <p:nvPr/>
        </p:nvCxnSpPr>
        <p:spPr bwMode="auto">
          <a:xfrm>
            <a:off x="4573588" y="660400"/>
            <a:ext cx="0" cy="2728913"/>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8" name="Straight Connector 20"/>
          <p:cNvCxnSpPr>
            <a:cxnSpLocks noChangeShapeType="1"/>
          </p:cNvCxnSpPr>
          <p:nvPr/>
        </p:nvCxnSpPr>
        <p:spPr bwMode="auto">
          <a:xfrm>
            <a:off x="4710113" y="3525838"/>
            <a:ext cx="4281487" cy="0"/>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9" name="Straight Connector 23"/>
          <p:cNvCxnSpPr>
            <a:cxnSpLocks noChangeShapeType="1"/>
          </p:cNvCxnSpPr>
          <p:nvPr/>
        </p:nvCxnSpPr>
        <p:spPr bwMode="auto">
          <a:xfrm>
            <a:off x="138113" y="3525838"/>
            <a:ext cx="4281487" cy="0"/>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Straight Connector 25"/>
          <p:cNvCxnSpPr>
            <a:cxnSpLocks noChangeShapeType="1"/>
          </p:cNvCxnSpPr>
          <p:nvPr/>
        </p:nvCxnSpPr>
        <p:spPr bwMode="auto">
          <a:xfrm>
            <a:off x="4573588" y="3711575"/>
            <a:ext cx="0" cy="2454275"/>
          </a:xfrm>
          <a:prstGeom prst="line">
            <a:avLst/>
          </a:prstGeom>
          <a:noFill/>
          <a:ln w="9525" algn="ctr">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2" name="Chart 21"/>
          <p:cNvGraphicFramePr>
            <a:graphicFrameLocks/>
          </p:cNvGraphicFramePr>
          <p:nvPr>
            <p:extLst>
              <p:ext uri="{D42A27DB-BD31-4B8C-83A1-F6EECF244321}">
                <p14:modId xmlns:p14="http://schemas.microsoft.com/office/powerpoint/2010/main" val="1653589389"/>
              </p:ext>
            </p:extLst>
          </p:nvPr>
        </p:nvGraphicFramePr>
        <p:xfrm>
          <a:off x="152400" y="1108101"/>
          <a:ext cx="4114799" cy="2251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2768263730"/>
              </p:ext>
            </p:extLst>
          </p:nvPr>
        </p:nvGraphicFramePr>
        <p:xfrm>
          <a:off x="4773899" y="3930015"/>
          <a:ext cx="4153913" cy="2636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3555597513"/>
              </p:ext>
            </p:extLst>
          </p:nvPr>
        </p:nvGraphicFramePr>
        <p:xfrm>
          <a:off x="0" y="3895725"/>
          <a:ext cx="4600172" cy="2328982"/>
        </p:xfrm>
        <a:graphic>
          <a:graphicData uri="http://schemas.openxmlformats.org/drawingml/2006/chart">
            <c:chart xmlns:c="http://schemas.openxmlformats.org/drawingml/2006/chart" xmlns:r="http://schemas.openxmlformats.org/officeDocument/2006/relationships" r:id="rId6"/>
          </a:graphicData>
        </a:graphic>
      </p:graphicFrame>
      <p:sp>
        <p:nvSpPr>
          <p:cNvPr id="17" name="Slide Number Placeholder 4"/>
          <p:cNvSpPr>
            <a:spLocks noGrp="1"/>
          </p:cNvSpPr>
          <p:nvPr>
            <p:ph type="sldNum" sz="quarter" idx="4294967295"/>
          </p:nvPr>
        </p:nvSpPr>
        <p:spPr>
          <a:xfrm>
            <a:off x="26988" y="6629400"/>
            <a:ext cx="2133600" cy="200595"/>
          </a:xfrm>
          <a:prstGeom prst="rect">
            <a:avLst/>
          </a:prstGeom>
        </p:spPr>
        <p:txBody>
          <a:bodyPr vert="horz" lIns="91440" tIns="45720" rIns="91440" bIns="45720" rtlCol="0" anchor="ctr"/>
          <a:lstStyle/>
          <a:p>
            <a:pPr algn="l"/>
            <a:r>
              <a:rPr lang="en-US" dirty="0" smtClean="0"/>
              <a:t>18</a:t>
            </a:r>
            <a:endParaRPr lang="en-US" sz="800" dirty="0">
              <a:solidFill>
                <a:schemeClr val="accent1"/>
              </a:solidFill>
            </a:endParaRPr>
          </a:p>
        </p:txBody>
      </p:sp>
      <p:graphicFrame>
        <p:nvGraphicFramePr>
          <p:cNvPr id="2" name="Chart 1"/>
          <p:cNvGraphicFramePr/>
          <p:nvPr>
            <p:extLst>
              <p:ext uri="{D42A27DB-BD31-4B8C-83A1-F6EECF244321}">
                <p14:modId xmlns:p14="http://schemas.microsoft.com/office/powerpoint/2010/main" val="1164544775"/>
              </p:ext>
            </p:extLst>
          </p:nvPr>
        </p:nvGraphicFramePr>
        <p:xfrm>
          <a:off x="4733924" y="1152525"/>
          <a:ext cx="4257675" cy="2236788"/>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3"/>
          <p:cNvSpPr>
            <a:spLocks noChangeArrowheads="1"/>
          </p:cNvSpPr>
          <p:nvPr/>
        </p:nvSpPr>
        <p:spPr bwMode="auto">
          <a:xfrm>
            <a:off x="4733925" y="837942"/>
            <a:ext cx="34904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p>
            <a:r>
              <a:rPr lang="en-US" sz="1200" b="1" dirty="0" smtClean="0">
                <a:solidFill>
                  <a:schemeClr val="accent1"/>
                </a:solidFill>
              </a:rPr>
              <a:t>Current Account Deficit as a percentage of GDP</a:t>
            </a:r>
            <a:endParaRPr lang="en-GB" sz="1200" b="1" dirty="0">
              <a:solidFill>
                <a:schemeClr val="accent1"/>
              </a:solidFill>
            </a:endParaRPr>
          </a:p>
        </p:txBody>
      </p:sp>
    </p:spTree>
    <p:custDataLst>
      <p:tags r:id="rId1"/>
    </p:custDataLst>
    <p:extLst>
      <p:ext uri="{BB962C8B-B14F-4D97-AF65-F5344CB8AC3E}">
        <p14:creationId xmlns:p14="http://schemas.microsoft.com/office/powerpoint/2010/main" val="366363838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141288" y="155575"/>
            <a:ext cx="8859837"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US" dirty="0" smtClean="0">
                <a:cs typeface="STKaiti"/>
              </a:rPr>
              <a:t>Appendix 4:  Logistics </a:t>
            </a:r>
            <a:r>
              <a:rPr lang="en-US" dirty="0">
                <a:cs typeface="STKaiti"/>
              </a:rPr>
              <a:t>Hub Initiative </a:t>
            </a:r>
            <a:r>
              <a:rPr lang="en-US" dirty="0" smtClean="0">
                <a:cs typeface="STKaiti"/>
              </a:rPr>
              <a:t>(LHI</a:t>
            </a:r>
            <a:r>
              <a:rPr lang="en-US" dirty="0">
                <a:cs typeface="STKaiti"/>
              </a:rPr>
              <a:t>)</a:t>
            </a:r>
            <a:endParaRPr lang="en-US" kern="0" dirty="0">
              <a:cs typeface="STKaiti"/>
            </a:endParaRPr>
          </a:p>
        </p:txBody>
      </p:sp>
      <p:sp>
        <p:nvSpPr>
          <p:cNvPr id="10" name="Content Placeholder 1"/>
          <p:cNvSpPr>
            <a:spLocks noGrp="1"/>
          </p:cNvSpPr>
          <p:nvPr>
            <p:ph idx="1"/>
          </p:nvPr>
        </p:nvSpPr>
        <p:spPr>
          <a:xfrm>
            <a:off x="76200" y="762000"/>
            <a:ext cx="5485284" cy="5486400"/>
          </a:xfrm>
        </p:spPr>
        <p:txBody>
          <a:bodyPr/>
          <a:lstStyle/>
          <a:p>
            <a:pPr marL="114300" lvl="1" indent="0">
              <a:spcBef>
                <a:spcPts val="300"/>
              </a:spcBef>
              <a:spcAft>
                <a:spcPts val="300"/>
              </a:spcAft>
              <a:buNone/>
              <a:defRPr/>
            </a:pPr>
            <a:r>
              <a:rPr lang="en-US" sz="1200" b="1" dirty="0" smtClean="0"/>
              <a:t>Overview</a:t>
            </a:r>
          </a:p>
          <a:p>
            <a:pPr marL="292100" lvl="1" indent="-177800">
              <a:spcBef>
                <a:spcPts val="300"/>
              </a:spcBef>
              <a:spcAft>
                <a:spcPts val="300"/>
              </a:spcAft>
              <a:buFont typeface="Wingdings" pitchFamily="2" charset="2"/>
              <a:buChar char="§"/>
              <a:defRPr/>
            </a:pPr>
            <a:r>
              <a:rPr lang="en-US" sz="1200" dirty="0" smtClean="0"/>
              <a:t>Position Jamaica as </a:t>
            </a:r>
            <a:r>
              <a:rPr lang="en-US" sz="1200" dirty="0"/>
              <a:t>a </a:t>
            </a:r>
            <a:r>
              <a:rPr lang="en-US" sz="1200" dirty="0" smtClean="0"/>
              <a:t>global logistics hub - </a:t>
            </a:r>
            <a:r>
              <a:rPr lang="en-US" sz="1200" dirty="0" err="1" smtClean="0"/>
              <a:t>capitalise</a:t>
            </a:r>
            <a:r>
              <a:rPr lang="en-US" sz="1200" dirty="0" smtClean="0"/>
              <a:t> </a:t>
            </a:r>
            <a:r>
              <a:rPr lang="en-US" sz="1200" dirty="0"/>
              <a:t>on the expansion of the Panama </a:t>
            </a:r>
            <a:r>
              <a:rPr lang="en-US" sz="1200" dirty="0" smtClean="0"/>
              <a:t>Canal</a:t>
            </a:r>
            <a:endParaRPr lang="en-US" sz="1200" dirty="0"/>
          </a:p>
          <a:p>
            <a:pPr marL="292100" lvl="1" indent="-177800">
              <a:spcBef>
                <a:spcPts val="300"/>
              </a:spcBef>
              <a:spcAft>
                <a:spcPts val="300"/>
              </a:spcAft>
              <a:buFont typeface="Wingdings" pitchFamily="2" charset="2"/>
              <a:buChar char="§"/>
              <a:defRPr/>
            </a:pPr>
            <a:r>
              <a:rPr lang="en-US" sz="1200" dirty="0"/>
              <a:t>Strategic location and perfectly positioned to receive Post-</a:t>
            </a:r>
            <a:r>
              <a:rPr lang="en-US" sz="1200" dirty="0" err="1"/>
              <a:t>Panamax</a:t>
            </a:r>
            <a:r>
              <a:rPr lang="en-US" sz="1200" dirty="0"/>
              <a:t> </a:t>
            </a:r>
            <a:r>
              <a:rPr lang="en-US" sz="1200" dirty="0" smtClean="0"/>
              <a:t>ships</a:t>
            </a:r>
          </a:p>
          <a:p>
            <a:pPr marL="292100" lvl="1" indent="-177800">
              <a:spcBef>
                <a:spcPts val="300"/>
              </a:spcBef>
              <a:spcAft>
                <a:spcPts val="300"/>
              </a:spcAft>
              <a:buFont typeface="Wingdings" pitchFamily="2" charset="2"/>
              <a:buChar char="§"/>
              <a:defRPr/>
            </a:pPr>
            <a:r>
              <a:rPr lang="en-US" sz="1200" dirty="0" smtClean="0"/>
              <a:t>The </a:t>
            </a:r>
            <a:r>
              <a:rPr lang="en-US" sz="1200" dirty="0"/>
              <a:t>Kingston </a:t>
            </a:r>
            <a:r>
              <a:rPr lang="en-US" sz="1200" dirty="0" err="1"/>
              <a:t>Harbour</a:t>
            </a:r>
            <a:r>
              <a:rPr lang="en-US" sz="1200" dirty="0"/>
              <a:t> is the seventh largest natural </a:t>
            </a:r>
            <a:r>
              <a:rPr lang="en-US" sz="1200" dirty="0" err="1"/>
              <a:t>harbour</a:t>
            </a:r>
            <a:r>
              <a:rPr lang="en-US" sz="1200" dirty="0"/>
              <a:t> in the </a:t>
            </a:r>
            <a:r>
              <a:rPr lang="en-US" sz="1200" dirty="0" smtClean="0"/>
              <a:t>world</a:t>
            </a:r>
          </a:p>
          <a:p>
            <a:pPr marL="292100" lvl="1" indent="-177800">
              <a:spcBef>
                <a:spcPts val="300"/>
              </a:spcBef>
              <a:spcAft>
                <a:spcPts val="300"/>
              </a:spcAft>
              <a:buFont typeface="Wingdings" pitchFamily="2" charset="2"/>
              <a:buChar char="§"/>
              <a:defRPr/>
            </a:pPr>
            <a:r>
              <a:rPr lang="en-US" sz="1200" dirty="0" smtClean="0"/>
              <a:t>Planned </a:t>
            </a:r>
            <a:r>
              <a:rPr lang="en-US" sz="1200" dirty="0"/>
              <a:t>investments in dredging </a:t>
            </a:r>
            <a:r>
              <a:rPr lang="en-US" sz="1200" dirty="0" smtClean="0"/>
              <a:t>of the </a:t>
            </a:r>
            <a:r>
              <a:rPr lang="en-US" sz="1200" dirty="0" err="1" smtClean="0"/>
              <a:t>harbour</a:t>
            </a:r>
            <a:endParaRPr lang="en-US" sz="1200" dirty="0"/>
          </a:p>
          <a:p>
            <a:pPr marL="114300" lvl="1" indent="0">
              <a:spcBef>
                <a:spcPts val="300"/>
              </a:spcBef>
              <a:spcAft>
                <a:spcPts val="300"/>
              </a:spcAft>
              <a:buNone/>
              <a:defRPr/>
            </a:pPr>
            <a:r>
              <a:rPr lang="en-US" sz="1200" b="1" dirty="0" smtClean="0"/>
              <a:t>Achievements</a:t>
            </a:r>
            <a:endParaRPr lang="en-US" sz="1200" b="1" dirty="0"/>
          </a:p>
          <a:p>
            <a:pPr marL="292100" lvl="1" indent="-177800">
              <a:spcBef>
                <a:spcPts val="300"/>
              </a:spcBef>
              <a:spcAft>
                <a:spcPts val="300"/>
              </a:spcAft>
              <a:buFont typeface="Wingdings" pitchFamily="2" charset="2"/>
              <a:buChar char="§"/>
              <a:defRPr/>
            </a:pPr>
            <a:r>
              <a:rPr lang="en-US" sz="1200" dirty="0"/>
              <a:t>Divestment of Kingston Container Terminal </a:t>
            </a:r>
            <a:r>
              <a:rPr lang="en-US" sz="1200" dirty="0" smtClean="0"/>
              <a:t>(one of the region’s leading container transshipment ports) – </a:t>
            </a:r>
            <a:r>
              <a:rPr lang="en-US" sz="1200" dirty="0"/>
              <a:t>well advanced in bid process, 3 bidding companies: Singapore (PSA), Dubai World, and Consortium CMA/CGM, completion anticipated </a:t>
            </a:r>
            <a:r>
              <a:rPr lang="en-US" sz="1200" dirty="0" smtClean="0"/>
              <a:t>presently</a:t>
            </a:r>
            <a:endParaRPr lang="en-US" sz="1200" dirty="0"/>
          </a:p>
          <a:p>
            <a:pPr marL="292100" lvl="1" indent="-177800">
              <a:spcBef>
                <a:spcPts val="300"/>
              </a:spcBef>
              <a:spcAft>
                <a:spcPts val="300"/>
              </a:spcAft>
              <a:buFont typeface="Wingdings" pitchFamily="2" charset="2"/>
              <a:buChar char="§"/>
              <a:defRPr/>
            </a:pPr>
            <a:r>
              <a:rPr lang="en-US" sz="1200" dirty="0"/>
              <a:t>Portland Bight – a non-binding framework </a:t>
            </a:r>
            <a:r>
              <a:rPr lang="en-US" sz="1200" dirty="0" smtClean="0"/>
              <a:t>agreement with </a:t>
            </a:r>
            <a:r>
              <a:rPr lang="en-US" sz="1200" dirty="0"/>
              <a:t>China </a:t>
            </a:r>
            <a:r>
              <a:rPr lang="en-US" sz="1200" dirty="0" err="1"/>
              <a:t>Harbour</a:t>
            </a:r>
            <a:r>
              <a:rPr lang="en-US" sz="1200" dirty="0"/>
              <a:t> and Engineering Company (CHEC) </a:t>
            </a:r>
            <a:r>
              <a:rPr lang="en-US" sz="1200" dirty="0" smtClean="0"/>
              <a:t>signed </a:t>
            </a:r>
            <a:r>
              <a:rPr lang="en-US" sz="1200" dirty="0"/>
              <a:t>for the development of a transshipment port and industrial and commercial </a:t>
            </a:r>
            <a:r>
              <a:rPr lang="en-US" sz="1200" dirty="0" smtClean="0"/>
              <a:t>zone; Project valued </a:t>
            </a:r>
            <a:r>
              <a:rPr lang="en-US" sz="1200" dirty="0"/>
              <a:t>at </a:t>
            </a:r>
            <a:r>
              <a:rPr lang="en-US" sz="1200" dirty="0" smtClean="0"/>
              <a:t>US$1.5bn</a:t>
            </a:r>
            <a:endParaRPr lang="en-US" sz="1200" dirty="0"/>
          </a:p>
          <a:p>
            <a:pPr marL="292100" lvl="1" indent="-177800">
              <a:spcBef>
                <a:spcPts val="300"/>
              </a:spcBef>
              <a:spcAft>
                <a:spcPts val="300"/>
              </a:spcAft>
              <a:buFont typeface="Wingdings" pitchFamily="2" charset="2"/>
              <a:buChar char="§"/>
              <a:defRPr/>
            </a:pPr>
            <a:r>
              <a:rPr lang="en-US" sz="1200" dirty="0"/>
              <a:t>Special Economic Zones (SEZ) – </a:t>
            </a:r>
            <a:r>
              <a:rPr lang="en-US" sz="1200" dirty="0" smtClean="0"/>
              <a:t>Green paper now developed to facilitate public engagement. New SEZ legislation by yearend</a:t>
            </a:r>
            <a:endParaRPr lang="en-US" sz="1200" dirty="0"/>
          </a:p>
          <a:p>
            <a:pPr marL="292100" lvl="1" indent="-177800">
              <a:spcBef>
                <a:spcPts val="300"/>
              </a:spcBef>
              <a:spcAft>
                <a:spcPts val="300"/>
              </a:spcAft>
              <a:buFont typeface="Wingdings" pitchFamily="2" charset="2"/>
              <a:buChar char="§"/>
              <a:defRPr/>
            </a:pPr>
            <a:r>
              <a:rPr lang="en-US" sz="1200" dirty="0" smtClean="0"/>
              <a:t>Divestment of Norman </a:t>
            </a:r>
            <a:r>
              <a:rPr lang="en-US" sz="1200" dirty="0"/>
              <a:t>Manley International Airport and </a:t>
            </a:r>
            <a:r>
              <a:rPr lang="en-US" sz="1200" dirty="0" smtClean="0"/>
              <a:t>Aerodromes </a:t>
            </a:r>
            <a:r>
              <a:rPr lang="en-US" sz="1200" dirty="0"/>
              <a:t>– </a:t>
            </a:r>
            <a:r>
              <a:rPr lang="en-US" sz="1200" dirty="0" smtClean="0"/>
              <a:t>Cabinet </a:t>
            </a:r>
            <a:r>
              <a:rPr lang="en-US" sz="1200" dirty="0"/>
              <a:t>has approved the transaction structure and an enterprise team is overseeing the </a:t>
            </a:r>
            <a:r>
              <a:rPr lang="en-US" sz="1200" dirty="0" smtClean="0"/>
              <a:t>divestment</a:t>
            </a:r>
            <a:endParaRPr lang="en-US" sz="1200" dirty="0"/>
          </a:p>
          <a:p>
            <a:pPr marL="292100" lvl="1" indent="-177800">
              <a:spcBef>
                <a:spcPts val="300"/>
              </a:spcBef>
              <a:spcAft>
                <a:spcPts val="300"/>
              </a:spcAft>
              <a:buFont typeface="Wingdings" pitchFamily="2" charset="2"/>
              <a:buChar char="§"/>
              <a:defRPr/>
            </a:pPr>
            <a:endParaRPr lang="en-US" sz="13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819" y="3505200"/>
            <a:ext cx="3093181"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684" y="914400"/>
            <a:ext cx="3214951"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4"/>
          <p:cNvSpPr>
            <a:spLocks noGrp="1"/>
          </p:cNvSpPr>
          <p:nvPr>
            <p:ph type="sldNum" sz="quarter" idx="4"/>
          </p:nvPr>
        </p:nvSpPr>
        <p:spPr>
          <a:xfrm>
            <a:off x="26988" y="6629400"/>
            <a:ext cx="2133600" cy="200595"/>
          </a:xfrm>
        </p:spPr>
        <p:txBody>
          <a:bodyPr/>
          <a:lstStyle/>
          <a:p>
            <a:r>
              <a:rPr lang="en-US" dirty="0" smtClean="0"/>
              <a:t>19</a:t>
            </a:r>
            <a:endParaRPr lang="en-US" dirty="0"/>
          </a:p>
        </p:txBody>
      </p:sp>
    </p:spTree>
    <p:custDataLst>
      <p:tags r:id="rId1"/>
    </p:custDataLst>
    <p:extLst>
      <p:ext uri="{BB962C8B-B14F-4D97-AF65-F5344CB8AC3E}">
        <p14:creationId xmlns:p14="http://schemas.microsoft.com/office/powerpoint/2010/main" val="540247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2"/>
          <p:cNvSpPr>
            <a:spLocks noGrp="1" noChangeArrowheads="1"/>
          </p:cNvSpPr>
          <p:nvPr>
            <p:ph type="title"/>
          </p:nvPr>
        </p:nvSpPr>
        <p:spPr>
          <a:xfrm>
            <a:off x="141288" y="155575"/>
            <a:ext cx="8859837" cy="377825"/>
          </a:xfrm>
        </p:spPr>
        <p:txBody>
          <a:bodyPr/>
          <a:lstStyle/>
          <a:p>
            <a:r>
              <a:rPr lang="en-US" dirty="0" smtClean="0"/>
              <a:t>Jamaica Fact Sheet</a:t>
            </a:r>
          </a:p>
        </p:txBody>
      </p:sp>
      <p:graphicFrame>
        <p:nvGraphicFramePr>
          <p:cNvPr id="18" name="Group 3"/>
          <p:cNvGraphicFramePr>
            <a:graphicFrameLocks/>
          </p:cNvGraphicFramePr>
          <p:nvPr>
            <p:extLst>
              <p:ext uri="{D42A27DB-BD31-4B8C-83A1-F6EECF244321}">
                <p14:modId xmlns:p14="http://schemas.microsoft.com/office/powerpoint/2010/main" val="4110259435"/>
              </p:ext>
            </p:extLst>
          </p:nvPr>
        </p:nvGraphicFramePr>
        <p:xfrm>
          <a:off x="4800600" y="1219200"/>
          <a:ext cx="4016972" cy="2133600"/>
        </p:xfrm>
        <a:graphic>
          <a:graphicData uri="http://schemas.openxmlformats.org/drawingml/2006/table">
            <a:tbl>
              <a:tblPr/>
              <a:tblGrid>
                <a:gridCol w="1593503"/>
                <a:gridCol w="2423469"/>
              </a:tblGrid>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cap="none" normalizeH="0" baseline="0" dirty="0" smtClean="0">
                          <a:ln>
                            <a:noFill/>
                          </a:ln>
                          <a:solidFill>
                            <a:schemeClr val="bg2"/>
                          </a:solidFill>
                          <a:effectLst/>
                          <a:latin typeface="Arial" pitchFamily="34" charset="0"/>
                          <a:ea typeface="ヒラギノ角ゴ Pro W3" pitchFamily="124" charset="-128"/>
                          <a:cs typeface="Geneva" pitchFamily="34" charset="0"/>
                        </a:rPr>
                        <a:t>Population</a:t>
                      </a:r>
                    </a:p>
                  </a:txBody>
                  <a:tcPr marL="45722" marR="45722" horzOverflow="overflow">
                    <a:lnL>
                      <a:noFill/>
                    </a:lnL>
                    <a:lnR w="63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bg1"/>
                    </a:solid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chemeClr val="bg2"/>
                          </a:solidFill>
                          <a:effectLst/>
                          <a:latin typeface="Arial" pitchFamily="34" charset="0"/>
                          <a:ea typeface="ヒラギノ角ゴ Pro W3" pitchFamily="124" charset="-128"/>
                          <a:cs typeface="Geneva" pitchFamily="34" charset="0"/>
                        </a:rPr>
                        <a:t>2.7 mn (2010)</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a:noFill/>
                    </a:lnTlToBr>
                    <a:lnBlToTr>
                      <a:noFill/>
                    </a:lnBlToTr>
                    <a:solidFill>
                      <a:schemeClr val="bg1"/>
                    </a:solidFill>
                  </a:tcPr>
                </a:tc>
              </a:tr>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cap="none" normalizeH="0" baseline="0" dirty="0" smtClean="0">
                          <a:ln>
                            <a:noFill/>
                          </a:ln>
                          <a:solidFill>
                            <a:schemeClr val="bg2"/>
                          </a:solidFill>
                          <a:effectLst/>
                          <a:latin typeface="Arial" pitchFamily="34" charset="0"/>
                          <a:ea typeface="ヒラギノ角ゴ Pro W3" pitchFamily="124" charset="-128"/>
                          <a:cs typeface="Geneva" pitchFamily="34" charset="0"/>
                        </a:rPr>
                        <a:t>Territory</a:t>
                      </a:r>
                    </a:p>
                  </a:txBody>
                  <a:tcPr marL="45722" marR="4572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10000"/>
                        <a:lumOff val="90000"/>
                      </a:schemeClr>
                    </a:solid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chemeClr val="bg2"/>
                          </a:solidFill>
                          <a:effectLst/>
                          <a:latin typeface="Arial" pitchFamily="34" charset="0"/>
                          <a:ea typeface="ヒラギノ角ゴ Pro W3" pitchFamily="124" charset="-128"/>
                          <a:cs typeface="Geneva" pitchFamily="34" charset="0"/>
                        </a:rPr>
                        <a:t>10,991 km</a:t>
                      </a:r>
                      <a:r>
                        <a:rPr kumimoji="0" lang="en-US" sz="1000" b="0" i="0" u="none" strike="noStrike" kern="1200" cap="none" normalizeH="0" baseline="30000" dirty="0" smtClean="0">
                          <a:ln>
                            <a:noFill/>
                          </a:ln>
                          <a:solidFill>
                            <a:schemeClr val="bg2"/>
                          </a:solidFill>
                          <a:effectLst/>
                          <a:latin typeface="Arial" pitchFamily="34" charset="0"/>
                          <a:ea typeface="ヒラギノ角ゴ Pro W3" pitchFamily="124" charset="-128"/>
                          <a:cs typeface="Geneva" pitchFamily="34" charset="0"/>
                        </a:rPr>
                        <a:t>2</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1">
                        <a:lumMod val="10000"/>
                        <a:lumOff val="90000"/>
                      </a:schemeClr>
                    </a:solidFill>
                  </a:tcPr>
                </a:tc>
              </a:tr>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cap="none" normalizeH="0" baseline="0" dirty="0" smtClean="0">
                          <a:ln>
                            <a:noFill/>
                          </a:ln>
                          <a:solidFill>
                            <a:srgbClr val="53565A"/>
                          </a:solidFill>
                          <a:effectLst/>
                          <a:latin typeface="Arial" pitchFamily="34" charset="0"/>
                          <a:ea typeface="ヒラギノ角ゴ Pro W3" pitchFamily="124" charset="-128"/>
                          <a:cs typeface="Geneva" pitchFamily="34" charset="0"/>
                        </a:rPr>
                        <a:t>GDP per Capita</a:t>
                      </a:r>
                    </a:p>
                  </a:txBody>
                  <a:tcPr marL="45722" marR="4572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US$5,464.44 (2013)</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FX Rate (EOP)</a:t>
                      </a:r>
                    </a:p>
                  </a:txBody>
                  <a:tcPr marL="45722" marR="4572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10000"/>
                        <a:lumOff val="90000"/>
                      </a:schemeClr>
                    </a:solid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J$115.32/US$1 (January 2015)</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1">
                        <a:lumMod val="10000"/>
                        <a:lumOff val="90000"/>
                      </a:schemeClr>
                    </a:solidFill>
                  </a:tcPr>
                </a:tc>
              </a:tr>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cap="none" normalizeH="0" baseline="0" dirty="0" smtClean="0">
                          <a:ln>
                            <a:noFill/>
                          </a:ln>
                          <a:solidFill>
                            <a:srgbClr val="53565A"/>
                          </a:solidFill>
                          <a:effectLst/>
                          <a:latin typeface="Arial" pitchFamily="34" charset="0"/>
                          <a:ea typeface="ヒラギノ角ゴ Pro W3" pitchFamily="124" charset="-128"/>
                          <a:cs typeface="Geneva" pitchFamily="34" charset="0"/>
                        </a:rPr>
                        <a:t>Annual Inflation</a:t>
                      </a:r>
                    </a:p>
                  </a:txBody>
                  <a:tcPr marL="45722" marR="4572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6.4% (CY 2014)</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cap="none" normalizeH="0" baseline="0" dirty="0" smtClean="0">
                          <a:ln>
                            <a:noFill/>
                          </a:ln>
                          <a:solidFill>
                            <a:srgbClr val="53565A"/>
                          </a:solidFill>
                          <a:effectLst/>
                          <a:latin typeface="Arial" pitchFamily="34" charset="0"/>
                          <a:ea typeface="ヒラギノ角ゴ Pro W3" pitchFamily="124" charset="-128"/>
                          <a:cs typeface="Geneva" pitchFamily="34" charset="0"/>
                        </a:rPr>
                        <a:t>6 month T-Bill Rate</a:t>
                      </a:r>
                    </a:p>
                  </a:txBody>
                  <a:tcPr marL="45722" marR="4572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1">
                        <a:lumMod val="10000"/>
                        <a:lumOff val="90000"/>
                      </a:schemeClr>
                    </a:solid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7.14 (December 2014) </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accent1">
                        <a:lumMod val="10000"/>
                        <a:lumOff val="90000"/>
                      </a:schemeClr>
                    </a:solidFill>
                  </a:tcPr>
                </a:tc>
              </a:tr>
              <a:tr h="266700">
                <a:tc>
                  <a:txBody>
                    <a:bodyPr/>
                    <a:lstStyle/>
                    <a:p>
                      <a:pPr marL="0" marR="0" lvl="0" indent="0" algn="l" defTabSz="1838325" rtl="0" eaLnBrk="1" fontAlgn="base" latinLnBrk="0" hangingPunct="1">
                        <a:lnSpc>
                          <a:spcPct val="100000"/>
                        </a:lnSpc>
                        <a:spcBef>
                          <a:spcPct val="75000"/>
                        </a:spcBef>
                        <a:spcAft>
                          <a:spcPct val="0"/>
                        </a:spcAft>
                        <a:buClr>
                          <a:schemeClr val="tx2"/>
                        </a:buClr>
                        <a:buSzTx/>
                        <a:buFont typeface="Symbol" pitchFamily="18" charset="2"/>
                        <a:buNone/>
                        <a:tabLst/>
                      </a:pPr>
                      <a:r>
                        <a:rPr kumimoji="0" lang="en-US" sz="1000" b="0" i="0" u="none" strike="noStrike" cap="none" normalizeH="0" baseline="0" dirty="0" smtClean="0">
                          <a:ln>
                            <a:noFill/>
                          </a:ln>
                          <a:solidFill>
                            <a:srgbClr val="53565A"/>
                          </a:solidFill>
                          <a:effectLst/>
                          <a:latin typeface="Arial" pitchFamily="34" charset="0"/>
                          <a:ea typeface="ヒラギノ角ゴ Pro W3" pitchFamily="124" charset="-128"/>
                          <a:cs typeface="Geneva" pitchFamily="34" charset="0"/>
                        </a:rPr>
                        <a:t>Net Int’l Reserves</a:t>
                      </a:r>
                    </a:p>
                  </a:txBody>
                  <a:tcPr marL="45722" marR="4572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US$2,001.1 million (December 2014)</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266700">
                <a:tc>
                  <a:txBody>
                    <a:bodyPr/>
                    <a:lstStyle/>
                    <a:p>
                      <a:pPr marL="0" marR="0" lvl="0" indent="0" algn="l" defTabSz="1838325" rtl="0" eaLnBrk="1" fontAlgn="base" latinLnBrk="0" hangingPunct="1">
                        <a:lnSpc>
                          <a:spcPct val="100000"/>
                        </a:lnSpc>
                        <a:spcBef>
                          <a:spcPct val="75000"/>
                        </a:spcBef>
                        <a:spcAft>
                          <a:spcPct val="0"/>
                        </a:spcAft>
                        <a:buClr>
                          <a:srgbClr val="97999B"/>
                        </a:buClr>
                        <a:buSzPct val="100000"/>
                        <a:buFont typeface="Symbol"/>
                        <a:buNone/>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Sovereign rating</a:t>
                      </a:r>
                    </a:p>
                  </a:txBody>
                  <a:tcPr marL="45722" marR="45722" horzOverflow="overflow">
                    <a:lnL>
                      <a:noFill/>
                    </a:lnL>
                    <a:lnR w="635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lumMod val="10000"/>
                        <a:lumOff val="90000"/>
                      </a:schemeClr>
                    </a:solidFill>
                  </a:tcPr>
                </a:tc>
                <a:tc>
                  <a:txBody>
                    <a:bodyPr/>
                    <a:lstStyle/>
                    <a:p>
                      <a:pPr marL="171450" marR="0" lvl="0" indent="-171450" algn="l" defTabSz="1838325" rtl="0" eaLnBrk="1" fontAlgn="base" latinLnBrk="0" hangingPunct="1">
                        <a:lnSpc>
                          <a:spcPct val="100000"/>
                        </a:lnSpc>
                        <a:spcBef>
                          <a:spcPct val="75000"/>
                        </a:spcBef>
                        <a:spcAft>
                          <a:spcPct val="0"/>
                        </a:spcAft>
                        <a:buClr>
                          <a:srgbClr val="97999B"/>
                        </a:buClr>
                        <a:buSzPct val="100000"/>
                        <a:buFont typeface="Symbol"/>
                        <a:buChar char="·"/>
                        <a:tabLst>
                          <a:tab pos="969963" algn="dec"/>
                        </a:tabLst>
                      </a:pPr>
                      <a:r>
                        <a:rPr kumimoji="0" lang="en-US" sz="1000" b="0" i="0" u="none" strike="noStrike" kern="1200" cap="none" normalizeH="0" baseline="0" dirty="0" smtClean="0">
                          <a:ln>
                            <a:noFill/>
                          </a:ln>
                          <a:solidFill>
                            <a:srgbClr val="53565A"/>
                          </a:solidFill>
                          <a:effectLst/>
                          <a:latin typeface="Arial" pitchFamily="34" charset="0"/>
                          <a:ea typeface="ヒラギノ角ゴ Pro W3" pitchFamily="124" charset="-128"/>
                          <a:cs typeface="Geneva" pitchFamily="34" charset="0"/>
                        </a:rPr>
                        <a:t>Caa3 / B- / B-  (Moody's/S&amp;P/ Fitch)</a:t>
                      </a:r>
                    </a:p>
                  </a:txBody>
                  <a:tcPr marL="45722" marR="45722"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lumMod val="10000"/>
                        <a:lumOff val="90000"/>
                      </a:schemeClr>
                    </a:solidFill>
                  </a:tcPr>
                </a:tc>
              </a:tr>
            </a:tbl>
          </a:graphicData>
        </a:graphic>
      </p:graphicFrame>
      <p:sp>
        <p:nvSpPr>
          <p:cNvPr id="21" name="Rectangle 37"/>
          <p:cNvSpPr txBox="1">
            <a:spLocks noChangeArrowheads="1"/>
          </p:cNvSpPr>
          <p:nvPr/>
        </p:nvSpPr>
        <p:spPr bwMode="gray">
          <a:xfrm>
            <a:off x="4343400" y="3887724"/>
            <a:ext cx="4495800" cy="2385268"/>
          </a:xfrm>
          <a:prstGeom prst="rect">
            <a:avLst/>
          </a:prstGeom>
          <a:noFill/>
        </p:spPr>
        <p:txBody>
          <a:bodyPr wrap="square" lIns="0" tIns="0" rIns="0" bIns="0">
            <a:spAutoFit/>
          </a:bodyPr>
          <a:lstStyle>
            <a:lvl1pPr marL="171450" indent="-171450" algn="l" defTabSz="1838325" rtl="0" eaLnBrk="0" fontAlgn="base" hangingPunct="0">
              <a:spcBef>
                <a:spcPct val="75000"/>
              </a:spcBef>
              <a:spcAft>
                <a:spcPct val="0"/>
              </a:spcAft>
              <a:buClr>
                <a:schemeClr val="tx2"/>
              </a:buClr>
              <a:buFont typeface="Symbol" pitchFamily="18" charset="2"/>
              <a:buChar char="·"/>
              <a:defRPr sz="1400">
                <a:solidFill>
                  <a:srgbClr val="53565A"/>
                </a:solidFill>
                <a:latin typeface="+mn-lt"/>
                <a:ea typeface="+mn-ea"/>
                <a:cs typeface="+mn-cs"/>
              </a:defRPr>
            </a:lvl1pPr>
            <a:lvl2pPr marL="344488" indent="-171450" algn="l" defTabSz="1838325" rtl="0" eaLnBrk="0" fontAlgn="base" hangingPunct="0">
              <a:spcBef>
                <a:spcPct val="25000"/>
              </a:spcBef>
              <a:spcAft>
                <a:spcPct val="0"/>
              </a:spcAft>
              <a:buClr>
                <a:schemeClr val="tx2"/>
              </a:buClr>
              <a:buFont typeface="Arial" pitchFamily="34" charset="0"/>
              <a:buChar char="–"/>
              <a:defRPr sz="1400">
                <a:solidFill>
                  <a:srgbClr val="53565A"/>
                </a:solidFill>
                <a:latin typeface="+mn-lt"/>
                <a:ea typeface="+mn-ea"/>
                <a:cs typeface="+mn-cs"/>
              </a:defRPr>
            </a:lvl2pPr>
            <a:lvl3pPr marL="517525" indent="-17145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3pPr>
            <a:lvl4pPr marL="685800" indent="-166688" algn="l" defTabSz="1838325" rtl="0" eaLnBrk="0" fontAlgn="base" hangingPunct="0">
              <a:spcBef>
                <a:spcPct val="25000"/>
              </a:spcBef>
              <a:spcAft>
                <a:spcPct val="0"/>
              </a:spcAft>
              <a:buClr>
                <a:schemeClr val="tx2"/>
              </a:buClr>
              <a:buFont typeface="Arial" pitchFamily="34" charset="0"/>
              <a:buChar char="–"/>
              <a:defRPr sz="1400">
                <a:solidFill>
                  <a:srgbClr val="53565A"/>
                </a:solidFill>
                <a:latin typeface="+mn-lt"/>
                <a:ea typeface="+mn-ea"/>
                <a:cs typeface="+mn-cs"/>
              </a:defRPr>
            </a:lvl4pPr>
            <a:lvl5pPr marL="8524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a:lstStyle>
          <a:p>
            <a:pPr marL="457200" indent="-228600">
              <a:spcBef>
                <a:spcPts val="600"/>
              </a:spcBef>
              <a:buClrTx/>
              <a:buFont typeface="Wingdings" pitchFamily="2" charset="2"/>
              <a:buChar char="§"/>
              <a:defRPr/>
            </a:pPr>
            <a:r>
              <a:rPr lang="en-US" sz="1000" dirty="0" smtClean="0"/>
              <a:t>Economic </a:t>
            </a:r>
            <a:r>
              <a:rPr lang="en-US" sz="1000" dirty="0" err="1" smtClean="0"/>
              <a:t>programme</a:t>
            </a:r>
            <a:r>
              <a:rPr lang="en-US" sz="1000" dirty="0" smtClean="0"/>
              <a:t> on track: successfully passed all seven </a:t>
            </a:r>
            <a:r>
              <a:rPr lang="en-US" sz="1000" dirty="0"/>
              <a:t>IMF reviews </a:t>
            </a:r>
            <a:r>
              <a:rPr lang="en-US" sz="1000" dirty="0" smtClean="0"/>
              <a:t>of the </a:t>
            </a:r>
            <a:r>
              <a:rPr lang="en-US" sz="1000" dirty="0" err="1" smtClean="0"/>
              <a:t>programme</a:t>
            </a:r>
            <a:r>
              <a:rPr lang="en-US" sz="1000" dirty="0" smtClean="0"/>
              <a:t> to date</a:t>
            </a:r>
          </a:p>
          <a:p>
            <a:pPr marL="457200" indent="-228600">
              <a:spcBef>
                <a:spcPts val="600"/>
              </a:spcBef>
              <a:buClrTx/>
              <a:buFont typeface="Wingdings" pitchFamily="2" charset="2"/>
              <a:buChar char="§"/>
              <a:defRPr/>
            </a:pPr>
            <a:r>
              <a:rPr lang="en-US" sz="1000" dirty="0" smtClean="0"/>
              <a:t>Major legislative achievements in tax, fiscal and other reform measures</a:t>
            </a:r>
          </a:p>
          <a:p>
            <a:pPr marL="457200" indent="-228600">
              <a:spcBef>
                <a:spcPts val="600"/>
              </a:spcBef>
              <a:buClrTx/>
              <a:buFont typeface="Wingdings" pitchFamily="2" charset="2"/>
              <a:buChar char="§"/>
              <a:defRPr/>
            </a:pPr>
            <a:r>
              <a:rPr lang="en-JM" sz="1000" dirty="0"/>
              <a:t>For the period April–December 2014 central government operations generated a fiscal deficit of $26 013.5 million and a primary surplus of $66 825.8 million. The fiscal deficit was $7 856.3 million (23.2 per cent) lower than budgeted</a:t>
            </a:r>
            <a:r>
              <a:rPr lang="en-JM" sz="1000" dirty="0" smtClean="0"/>
              <a:t>.</a:t>
            </a:r>
          </a:p>
          <a:p>
            <a:pPr marL="457200" indent="-228600">
              <a:spcBef>
                <a:spcPts val="600"/>
              </a:spcBef>
              <a:buClrTx/>
              <a:buFont typeface="Wingdings" pitchFamily="2" charset="2"/>
              <a:buChar char="§"/>
              <a:defRPr/>
            </a:pPr>
            <a:r>
              <a:rPr lang="en-US" sz="1000" dirty="0" smtClean="0"/>
              <a:t>Debt to GDP reduced </a:t>
            </a:r>
            <a:r>
              <a:rPr lang="en-US" sz="1000" dirty="0"/>
              <a:t>f</a:t>
            </a:r>
            <a:r>
              <a:rPr lang="en-US" sz="1000" dirty="0" smtClean="0"/>
              <a:t>rom 145.3% at end FY2012/13 to 135.2% at end FY2013/14</a:t>
            </a:r>
          </a:p>
          <a:p>
            <a:pPr marL="457200" indent="-228600">
              <a:spcBef>
                <a:spcPts val="600"/>
              </a:spcBef>
              <a:buClrTx/>
              <a:buFont typeface="Wingdings" pitchFamily="2" charset="2"/>
              <a:buChar char="§"/>
              <a:defRPr/>
            </a:pPr>
            <a:r>
              <a:rPr lang="en-US" sz="1000" dirty="0" smtClean="0"/>
              <a:t>Reduction in balance </a:t>
            </a:r>
            <a:r>
              <a:rPr lang="en-US" sz="1000" dirty="0"/>
              <a:t>of </a:t>
            </a:r>
            <a:r>
              <a:rPr lang="en-US" sz="1000" dirty="0" smtClean="0"/>
              <a:t>payments </a:t>
            </a:r>
            <a:r>
              <a:rPr lang="en-US" sz="1000" dirty="0"/>
              <a:t>deficit </a:t>
            </a:r>
            <a:r>
              <a:rPr lang="en-US" sz="1000" dirty="0" smtClean="0"/>
              <a:t>from </a:t>
            </a:r>
            <a:r>
              <a:rPr lang="en-US" sz="1000" dirty="0"/>
              <a:t>11.5% of GDP </a:t>
            </a:r>
            <a:r>
              <a:rPr lang="en-US" sz="1000" dirty="0" smtClean="0"/>
              <a:t>in </a:t>
            </a:r>
            <a:r>
              <a:rPr lang="en-US" sz="1000" dirty="0"/>
              <a:t>FY2012/13  to 9.5% in </a:t>
            </a:r>
            <a:r>
              <a:rPr lang="en-US" sz="1000" dirty="0" smtClean="0"/>
              <a:t>FY2013/14</a:t>
            </a:r>
            <a:endParaRPr lang="en-US" sz="1000" dirty="0"/>
          </a:p>
          <a:p>
            <a:pPr marL="457200" indent="-228600">
              <a:spcBef>
                <a:spcPts val="600"/>
              </a:spcBef>
              <a:buClrTx/>
              <a:buFont typeface="Wingdings" pitchFamily="2" charset="2"/>
              <a:buChar char="§"/>
              <a:defRPr/>
            </a:pPr>
            <a:r>
              <a:rPr lang="en-US" sz="1000" dirty="0"/>
              <a:t>Gross </a:t>
            </a:r>
            <a:r>
              <a:rPr lang="en-US" sz="1000" dirty="0" smtClean="0"/>
              <a:t>foreign direct investment </a:t>
            </a:r>
            <a:r>
              <a:rPr lang="en-US" sz="1000" dirty="0"/>
              <a:t>(FDI) in </a:t>
            </a:r>
            <a:r>
              <a:rPr lang="en-US" sz="1000" dirty="0" smtClean="0"/>
              <a:t>CY2013 was US$567 </a:t>
            </a:r>
            <a:r>
              <a:rPr lang="en-US" sz="1000" dirty="0" err="1" smtClean="0"/>
              <a:t>mn</a:t>
            </a:r>
            <a:r>
              <a:rPr lang="en-US" sz="1000" dirty="0" smtClean="0"/>
              <a:t> up from US$380 </a:t>
            </a:r>
            <a:r>
              <a:rPr lang="en-US" sz="1000" dirty="0" err="1" smtClean="0"/>
              <a:t>mn</a:t>
            </a:r>
            <a:r>
              <a:rPr lang="en-US" sz="1000" dirty="0" smtClean="0"/>
              <a:t> in CY2012</a:t>
            </a:r>
          </a:p>
        </p:txBody>
      </p:sp>
      <p:sp>
        <p:nvSpPr>
          <p:cNvPr id="29" name="Rectangle 28"/>
          <p:cNvSpPr>
            <a:spLocks noGrp="1" noChangeArrowheads="1"/>
          </p:cNvSpPr>
          <p:nvPr/>
        </p:nvSpPr>
        <p:spPr bwMode="gray">
          <a:xfrm>
            <a:off x="152400" y="814125"/>
            <a:ext cx="4038600" cy="3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rgbClr val="53565A"/>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rgbClr val="53565A"/>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rgbClr val="53565A"/>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rgbClr val="53565A"/>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rgbClr val="53565A"/>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a:lstStyle>
          <a:p>
            <a:pPr>
              <a:buNone/>
            </a:pPr>
            <a:r>
              <a:rPr lang="en-GB" b="1" dirty="0" smtClean="0">
                <a:solidFill>
                  <a:schemeClr val="accent1"/>
                </a:solidFill>
              </a:rPr>
              <a:t>Strategic Geographic Location</a:t>
            </a:r>
            <a:endParaRPr lang="en-GB" dirty="0" smtClean="0"/>
          </a:p>
        </p:txBody>
      </p:sp>
      <p:sp>
        <p:nvSpPr>
          <p:cNvPr id="30" name="Line 12"/>
          <p:cNvSpPr>
            <a:spLocks noChangeShapeType="1"/>
          </p:cNvSpPr>
          <p:nvPr/>
        </p:nvSpPr>
        <p:spPr bwMode="gray">
          <a:xfrm flipH="1">
            <a:off x="4592040" y="1271325"/>
            <a:ext cx="1587" cy="2287524"/>
          </a:xfrm>
          <a:prstGeom prst="line">
            <a:avLst/>
          </a:prstGeom>
          <a:noFill/>
          <a:ln w="9525" cap="rnd">
            <a:solidFill>
              <a:schemeClr val="tx2"/>
            </a:solidFill>
            <a:prstDash val="sysDot"/>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a:lstStyle>
          <a:p>
            <a:endParaRPr lang="en-GB" dirty="0"/>
          </a:p>
        </p:txBody>
      </p:sp>
      <p:sp>
        <p:nvSpPr>
          <p:cNvPr id="32" name="Rectangle 31"/>
          <p:cNvSpPr/>
          <p:nvPr/>
        </p:nvSpPr>
        <p:spPr bwMode="gray">
          <a:xfrm>
            <a:off x="1828800" y="2277812"/>
            <a:ext cx="457200" cy="217049"/>
          </a:xfrm>
          <a:prstGeom prst="rect">
            <a:avLst/>
          </a:prstGeom>
          <a:noFill/>
          <a:ln w="6350" cap="flat" cmpd="sng" algn="ctr">
            <a:solidFill>
              <a:schemeClr val="accent3"/>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ea typeface="+mj-ea"/>
            </a:endParaRPr>
          </a:p>
        </p:txBody>
      </p:sp>
      <p:pic>
        <p:nvPicPr>
          <p:cNvPr id="1030" name="Picture 6" descr="Maps_of_Jamaica_from_Western_Hemisphere.png (2000×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23261"/>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bwMode="auto">
          <a:xfrm>
            <a:off x="454025" y="3105985"/>
            <a:ext cx="3765550" cy="931926"/>
          </a:xfrm>
          <a:prstGeom prst="triangle">
            <a:avLst>
              <a:gd name="adj" fmla="val 58455"/>
            </a:avLst>
          </a:prstGeom>
          <a:solidFill>
            <a:srgbClr val="92E7AA">
              <a:alpha val="36863"/>
            </a:srgbClr>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ヒラギノ角ゴ Pro W3" pitchFamily="124" charset="-128"/>
            </a:endParaRPr>
          </a:p>
        </p:txBody>
      </p:sp>
      <p:pic>
        <p:nvPicPr>
          <p:cNvPr id="1032" name="Picture 8" descr="http://upload.wikimedia.org/wikipedia/commons/d/dd/Jm-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18861"/>
            <a:ext cx="3765550" cy="1924739"/>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p:cNvSpPr>
            <a:spLocks noGrp="1" noChangeArrowheads="1"/>
          </p:cNvSpPr>
          <p:nvPr/>
        </p:nvSpPr>
        <p:spPr bwMode="gray">
          <a:xfrm>
            <a:off x="4724400" y="838200"/>
            <a:ext cx="4038600" cy="3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rgbClr val="53565A"/>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rgbClr val="53565A"/>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rgbClr val="53565A"/>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rgbClr val="53565A"/>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rgbClr val="53565A"/>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a:lstStyle>
          <a:p>
            <a:pPr>
              <a:buNone/>
            </a:pPr>
            <a:r>
              <a:rPr lang="en-GB" b="1" dirty="0" smtClean="0">
                <a:solidFill>
                  <a:schemeClr val="accent1"/>
                </a:solidFill>
              </a:rPr>
              <a:t>Overview</a:t>
            </a:r>
            <a:endParaRPr lang="en-GB" dirty="0" smtClean="0"/>
          </a:p>
        </p:txBody>
      </p:sp>
      <p:sp>
        <p:nvSpPr>
          <p:cNvPr id="106" name="Rectangle 105"/>
          <p:cNvSpPr>
            <a:spLocks noGrp="1" noChangeArrowheads="1"/>
          </p:cNvSpPr>
          <p:nvPr/>
        </p:nvSpPr>
        <p:spPr bwMode="gray">
          <a:xfrm>
            <a:off x="4724400" y="3558849"/>
            <a:ext cx="4038600" cy="3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1838325" rtl="0" eaLnBrk="0" fontAlgn="base" hangingPunct="0">
              <a:spcBef>
                <a:spcPct val="75000"/>
              </a:spcBef>
              <a:spcAft>
                <a:spcPct val="0"/>
              </a:spcAft>
              <a:buClr>
                <a:schemeClr val="accent1"/>
              </a:buClr>
              <a:buFont typeface="Symbol" pitchFamily="18" charset="2"/>
              <a:buChar char="·"/>
              <a:defRPr sz="1400">
                <a:solidFill>
                  <a:srgbClr val="53565A"/>
                </a:solidFill>
                <a:latin typeface="+mn-lt"/>
                <a:ea typeface="+mn-ea"/>
                <a:cs typeface="+mn-cs"/>
              </a:defRPr>
            </a:lvl1pPr>
            <a:lvl2pPr marL="344488" indent="-171450" algn="l" defTabSz="1838325" rtl="0" eaLnBrk="0" fontAlgn="base" hangingPunct="0">
              <a:spcBef>
                <a:spcPct val="25000"/>
              </a:spcBef>
              <a:spcAft>
                <a:spcPct val="0"/>
              </a:spcAft>
              <a:buClr>
                <a:schemeClr val="accent1"/>
              </a:buClr>
              <a:buFont typeface="Arial" pitchFamily="34" charset="0"/>
              <a:buChar char="–"/>
              <a:defRPr sz="1400">
                <a:solidFill>
                  <a:srgbClr val="53565A"/>
                </a:solidFill>
                <a:latin typeface="+mn-lt"/>
                <a:ea typeface="+mn-ea"/>
                <a:cs typeface="+mn-cs"/>
              </a:defRPr>
            </a:lvl2pPr>
            <a:lvl3pPr marL="517525" indent="-171450" algn="l" defTabSz="1838325" rtl="0" eaLnBrk="0" fontAlgn="base" hangingPunct="0">
              <a:spcBef>
                <a:spcPct val="25000"/>
              </a:spcBef>
              <a:spcAft>
                <a:spcPct val="0"/>
              </a:spcAft>
              <a:buClr>
                <a:schemeClr val="accent1"/>
              </a:buClr>
              <a:buFont typeface="Symbol" pitchFamily="18" charset="2"/>
              <a:buChar char="·"/>
              <a:defRPr sz="1400">
                <a:solidFill>
                  <a:srgbClr val="53565A"/>
                </a:solidFill>
                <a:latin typeface="+mn-lt"/>
                <a:ea typeface="+mn-ea"/>
                <a:cs typeface="+mn-cs"/>
              </a:defRPr>
            </a:lvl3pPr>
            <a:lvl4pPr marL="685800" indent="-166688" algn="l" defTabSz="1838325" rtl="0" eaLnBrk="0" fontAlgn="base" hangingPunct="0">
              <a:spcBef>
                <a:spcPct val="25000"/>
              </a:spcBef>
              <a:spcAft>
                <a:spcPct val="0"/>
              </a:spcAft>
              <a:buClr>
                <a:schemeClr val="accent1"/>
              </a:buClr>
              <a:buFont typeface="Arial" pitchFamily="34" charset="0"/>
              <a:buChar char="–"/>
              <a:defRPr sz="1400">
                <a:solidFill>
                  <a:srgbClr val="53565A"/>
                </a:solidFill>
                <a:latin typeface="+mn-lt"/>
                <a:ea typeface="+mn-ea"/>
                <a:cs typeface="+mn-cs"/>
              </a:defRPr>
            </a:lvl4pPr>
            <a:lvl5pPr marL="852488" indent="-165100" algn="l" defTabSz="1838325" rtl="0" eaLnBrk="0" fontAlgn="base" hangingPunct="0">
              <a:spcBef>
                <a:spcPct val="25000"/>
              </a:spcBef>
              <a:spcAft>
                <a:spcPct val="0"/>
              </a:spcAft>
              <a:buClr>
                <a:schemeClr val="accent1"/>
              </a:buClr>
              <a:buFont typeface="Symbol" pitchFamily="18" charset="2"/>
              <a:buChar char="·"/>
              <a:defRPr sz="1400">
                <a:solidFill>
                  <a:srgbClr val="53565A"/>
                </a:solidFill>
                <a:latin typeface="+mn-lt"/>
                <a:ea typeface="+mn-ea"/>
                <a:cs typeface="+mn-cs"/>
              </a:defRPr>
            </a:lvl5pPr>
            <a:lvl6pPr marL="13096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6pPr>
            <a:lvl7pPr marL="17668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7pPr>
            <a:lvl8pPr marL="22240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8pPr>
            <a:lvl9pPr marL="2681288" indent="-165100" algn="l" defTabSz="1838325" rtl="0" eaLnBrk="0" fontAlgn="base" hangingPunct="0">
              <a:spcBef>
                <a:spcPct val="25000"/>
              </a:spcBef>
              <a:spcAft>
                <a:spcPct val="0"/>
              </a:spcAft>
              <a:buClr>
                <a:schemeClr val="tx2"/>
              </a:buClr>
              <a:buFont typeface="Symbol" pitchFamily="18" charset="2"/>
              <a:buChar char="·"/>
              <a:defRPr sz="1400">
                <a:solidFill>
                  <a:srgbClr val="53565A"/>
                </a:solidFill>
                <a:latin typeface="+mn-lt"/>
                <a:ea typeface="+mn-ea"/>
                <a:cs typeface="+mn-cs"/>
              </a:defRPr>
            </a:lvl9pPr>
          </a:lstStyle>
          <a:p>
            <a:pPr>
              <a:buNone/>
            </a:pPr>
            <a:r>
              <a:rPr lang="en-GB" b="1" dirty="0" smtClean="0">
                <a:solidFill>
                  <a:schemeClr val="accent1"/>
                </a:solidFill>
              </a:rPr>
              <a:t>Key Highlights</a:t>
            </a:r>
            <a:endParaRPr lang="en-GB" dirty="0" smtClean="0"/>
          </a:p>
        </p:txBody>
      </p:sp>
      <p:sp>
        <p:nvSpPr>
          <p:cNvPr id="16" name="Slide Number Placeholder 4"/>
          <p:cNvSpPr>
            <a:spLocks noGrp="1"/>
          </p:cNvSpPr>
          <p:nvPr>
            <p:ph type="sldNum" sz="quarter" idx="4"/>
          </p:nvPr>
        </p:nvSpPr>
        <p:spPr>
          <a:xfrm>
            <a:off x="26988" y="6629400"/>
            <a:ext cx="2133600" cy="200595"/>
          </a:xfrm>
        </p:spPr>
        <p:txBody>
          <a:bodyPr/>
          <a:lstStyle/>
          <a:p>
            <a:r>
              <a:rPr lang="en-US" dirty="0"/>
              <a:t>2</a:t>
            </a:r>
          </a:p>
        </p:txBody>
      </p:sp>
    </p:spTree>
    <p:custDataLst>
      <p:tags r:id="rId1"/>
    </p:custDataLst>
    <p:extLst>
      <p:ext uri="{BB962C8B-B14F-4D97-AF65-F5344CB8AC3E}">
        <p14:creationId xmlns:p14="http://schemas.microsoft.com/office/powerpoint/2010/main" val="1319338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76200" y="762000"/>
            <a:ext cx="5638800" cy="5486400"/>
          </a:xfrm>
        </p:spPr>
        <p:txBody>
          <a:bodyPr/>
          <a:lstStyle/>
          <a:p>
            <a:pPr marL="114300" lvl="1" indent="0">
              <a:spcBef>
                <a:spcPts val="300"/>
              </a:spcBef>
              <a:spcAft>
                <a:spcPts val="300"/>
              </a:spcAft>
              <a:buNone/>
              <a:defRPr/>
            </a:pPr>
            <a:r>
              <a:rPr lang="en-US" sz="1200" b="1" dirty="0" smtClean="0"/>
              <a:t>Overview</a:t>
            </a:r>
          </a:p>
          <a:p>
            <a:pPr marL="292100" lvl="1" indent="-177800">
              <a:spcBef>
                <a:spcPts val="300"/>
              </a:spcBef>
              <a:spcAft>
                <a:spcPts val="300"/>
              </a:spcAft>
              <a:buFont typeface="Wingdings" pitchFamily="2" charset="2"/>
              <a:buChar char="§"/>
              <a:defRPr/>
            </a:pPr>
            <a:r>
              <a:rPr lang="en-US" sz="1200" dirty="0" smtClean="0"/>
              <a:t>Agriculture sector is significant to the economy in terms of employment, foreign exchange earnings, food security and rural development</a:t>
            </a:r>
          </a:p>
          <a:p>
            <a:pPr marL="292100" lvl="1" indent="-177800">
              <a:spcBef>
                <a:spcPts val="300"/>
              </a:spcBef>
              <a:spcAft>
                <a:spcPts val="300"/>
              </a:spcAft>
              <a:buFont typeface="Wingdings" pitchFamily="2" charset="2"/>
              <a:buChar char="§"/>
              <a:defRPr/>
            </a:pPr>
            <a:r>
              <a:rPr lang="en-US" sz="1200" dirty="0" smtClean="0"/>
              <a:t>Fastest growing sector over the past two quarters </a:t>
            </a:r>
            <a:endParaRPr lang="en-US" sz="1200" dirty="0"/>
          </a:p>
          <a:p>
            <a:pPr marL="292100" lvl="1" indent="-177800">
              <a:spcBef>
                <a:spcPts val="300"/>
              </a:spcBef>
              <a:spcAft>
                <a:spcPts val="300"/>
              </a:spcAft>
              <a:buFont typeface="Wingdings" pitchFamily="2" charset="2"/>
              <a:buChar char="§"/>
              <a:defRPr/>
            </a:pPr>
            <a:r>
              <a:rPr lang="en-US" sz="1200" dirty="0" smtClean="0"/>
              <a:t>Aim is to stimulate food exports and accelerate the pace of import substitution through change in processes and scale of operations</a:t>
            </a:r>
          </a:p>
          <a:p>
            <a:pPr marL="114300" lvl="1" indent="0">
              <a:spcBef>
                <a:spcPts val="300"/>
              </a:spcBef>
              <a:spcAft>
                <a:spcPts val="300"/>
              </a:spcAft>
              <a:buNone/>
              <a:defRPr/>
            </a:pPr>
            <a:endParaRPr lang="en-US" sz="1200" dirty="0" smtClean="0"/>
          </a:p>
          <a:p>
            <a:pPr marL="114300" lvl="1" indent="0">
              <a:spcBef>
                <a:spcPts val="300"/>
              </a:spcBef>
              <a:spcAft>
                <a:spcPts val="300"/>
              </a:spcAft>
              <a:buNone/>
              <a:defRPr/>
            </a:pPr>
            <a:r>
              <a:rPr lang="en-US" sz="1200" b="1" dirty="0"/>
              <a:t>Ongoing Agricultural Development Projects and Achievements</a:t>
            </a:r>
          </a:p>
          <a:p>
            <a:pPr marL="292100" lvl="1" indent="-177800">
              <a:spcBef>
                <a:spcPts val="300"/>
              </a:spcBef>
              <a:spcAft>
                <a:spcPts val="300"/>
              </a:spcAft>
              <a:buFont typeface="Wingdings" pitchFamily="2" charset="2"/>
              <a:buChar char="§"/>
              <a:defRPr/>
            </a:pPr>
            <a:r>
              <a:rPr lang="en-US" sz="1200" dirty="0" smtClean="0"/>
              <a:t>Promote expansion of Agro-Parks </a:t>
            </a:r>
            <a:r>
              <a:rPr lang="en-US" sz="1200" dirty="0"/>
              <a:t>(7 </a:t>
            </a:r>
            <a:r>
              <a:rPr lang="en-US" sz="1200" dirty="0" smtClean="0"/>
              <a:t>Agro-Parks currently in operation; 2 more to be commissioned in 2015)</a:t>
            </a:r>
          </a:p>
          <a:p>
            <a:pPr marL="292100" lvl="1" indent="-177800">
              <a:spcBef>
                <a:spcPts val="300"/>
              </a:spcBef>
              <a:spcAft>
                <a:spcPts val="300"/>
              </a:spcAft>
              <a:buFont typeface="Wingdings" pitchFamily="2" charset="2"/>
              <a:buChar char="§"/>
              <a:defRPr/>
            </a:pPr>
            <a:r>
              <a:rPr lang="en-US" sz="1200" dirty="0" smtClean="0"/>
              <a:t>COMPLANT has commenced investment of US$100 </a:t>
            </a:r>
            <a:r>
              <a:rPr lang="en-US" sz="1200" dirty="0" err="1" smtClean="0"/>
              <a:t>mn</a:t>
            </a:r>
            <a:r>
              <a:rPr lang="en-US" sz="1200" dirty="0" smtClean="0"/>
              <a:t> to expand sugar cane planting and refurbish sugar factories in two locations</a:t>
            </a:r>
          </a:p>
          <a:p>
            <a:pPr marL="292100" lvl="1" indent="-177800">
              <a:spcBef>
                <a:spcPts val="300"/>
              </a:spcBef>
              <a:spcAft>
                <a:spcPts val="300"/>
              </a:spcAft>
              <a:buFont typeface="Wingdings" pitchFamily="2" charset="2"/>
              <a:buChar char="§"/>
              <a:defRPr/>
            </a:pPr>
            <a:endParaRPr lang="en-US" sz="1200" dirty="0" smtClean="0"/>
          </a:p>
          <a:p>
            <a:pPr marL="114300" lvl="1" indent="0">
              <a:spcBef>
                <a:spcPts val="300"/>
              </a:spcBef>
              <a:spcAft>
                <a:spcPts val="300"/>
              </a:spcAft>
              <a:buNone/>
              <a:defRPr/>
            </a:pPr>
            <a:endParaRPr lang="en-US" sz="1200" dirty="0" smtClean="0"/>
          </a:p>
        </p:txBody>
      </p:sp>
      <p:sp>
        <p:nvSpPr>
          <p:cNvPr id="3" name="Title 2"/>
          <p:cNvSpPr>
            <a:spLocks noGrp="1"/>
          </p:cNvSpPr>
          <p:nvPr>
            <p:ph type="title"/>
          </p:nvPr>
        </p:nvSpPr>
        <p:spPr>
          <a:xfrm>
            <a:off x="141288" y="155575"/>
            <a:ext cx="8859837" cy="369332"/>
          </a:xfrm>
        </p:spPr>
        <p:txBody>
          <a:bodyPr/>
          <a:lstStyle/>
          <a:p>
            <a:r>
              <a:rPr lang="en-US" dirty="0" smtClean="0">
                <a:cs typeface="STKaiti"/>
              </a:rPr>
              <a:t>Appendix 5: Agriculture</a:t>
            </a:r>
            <a:endParaRPr lang="en-US" dirty="0">
              <a:cs typeface="STKaiti"/>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648" y="838200"/>
            <a:ext cx="322315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2" descr="IMG_05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196" y="2971800"/>
            <a:ext cx="3176604" cy="238283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a:spLocks noGrp="1"/>
          </p:cNvSpPr>
          <p:nvPr>
            <p:ph type="sldNum" sz="quarter" idx="4"/>
          </p:nvPr>
        </p:nvSpPr>
        <p:spPr>
          <a:xfrm>
            <a:off x="26988" y="6629400"/>
            <a:ext cx="2133600" cy="200595"/>
          </a:xfrm>
        </p:spPr>
        <p:txBody>
          <a:bodyPr/>
          <a:lstStyle/>
          <a:p>
            <a:r>
              <a:rPr lang="en-US" dirty="0" smtClean="0"/>
              <a:t>20</a:t>
            </a:r>
            <a:endParaRPr lang="en-US" dirty="0"/>
          </a:p>
        </p:txBody>
      </p:sp>
    </p:spTree>
    <p:custDataLst>
      <p:tags r:id="rId1"/>
    </p:custDataLst>
    <p:extLst>
      <p:ext uri="{BB962C8B-B14F-4D97-AF65-F5344CB8AC3E}">
        <p14:creationId xmlns:p14="http://schemas.microsoft.com/office/powerpoint/2010/main" val="415974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52250" y="762000"/>
            <a:ext cx="5738950" cy="5486400"/>
          </a:xfrm>
        </p:spPr>
        <p:txBody>
          <a:bodyPr/>
          <a:lstStyle/>
          <a:p>
            <a:pPr marL="292100" lvl="1" indent="-177800">
              <a:spcBef>
                <a:spcPts val="300"/>
              </a:spcBef>
              <a:spcAft>
                <a:spcPts val="300"/>
              </a:spcAft>
              <a:buFont typeface="Wingdings" pitchFamily="2" charset="2"/>
              <a:buChar char="§"/>
              <a:defRPr/>
            </a:pPr>
            <a:r>
              <a:rPr lang="en-US" sz="2000" dirty="0" smtClean="0"/>
              <a:t>Jamaica </a:t>
            </a:r>
            <a:r>
              <a:rPr lang="en-US" sz="2000" dirty="0"/>
              <a:t>offers a mix of attractions and activities across the island for both visitors and cruise ship </a:t>
            </a:r>
            <a:r>
              <a:rPr lang="en-US" sz="2000" dirty="0" smtClean="0"/>
              <a:t>passengers</a:t>
            </a:r>
          </a:p>
          <a:p>
            <a:pPr marL="292100" lvl="1" indent="-177800">
              <a:spcBef>
                <a:spcPts val="300"/>
              </a:spcBef>
              <a:spcAft>
                <a:spcPts val="300"/>
              </a:spcAft>
              <a:buFont typeface="Wingdings" pitchFamily="2" charset="2"/>
              <a:buChar char="§"/>
              <a:defRPr/>
            </a:pPr>
            <a:r>
              <a:rPr lang="en-US" sz="2000" dirty="0" smtClean="0"/>
              <a:t>Tourism </a:t>
            </a:r>
            <a:r>
              <a:rPr lang="en-US" sz="2000" dirty="0"/>
              <a:t>is </a:t>
            </a:r>
            <a:r>
              <a:rPr lang="en-US" sz="2000" dirty="0" smtClean="0"/>
              <a:t>a key economic sector for Jamaica:</a:t>
            </a:r>
            <a:endParaRPr lang="en-US" sz="2000" dirty="0"/>
          </a:p>
          <a:p>
            <a:pPr marL="465137" lvl="2" indent="-177800">
              <a:spcBef>
                <a:spcPts val="300"/>
              </a:spcBef>
              <a:spcAft>
                <a:spcPts val="300"/>
              </a:spcAft>
              <a:buFont typeface="Wingdings" pitchFamily="2" charset="2"/>
              <a:buChar char="§"/>
              <a:defRPr/>
            </a:pPr>
            <a:r>
              <a:rPr lang="en-US" sz="2000" dirty="0" smtClean="0"/>
              <a:t>Visitor </a:t>
            </a:r>
            <a:r>
              <a:rPr lang="en-US" sz="2000" dirty="0"/>
              <a:t>expenditure totaled </a:t>
            </a:r>
            <a:r>
              <a:rPr lang="en-US" sz="2000" dirty="0" smtClean="0"/>
              <a:t>approximately US$2.1 B </a:t>
            </a:r>
            <a:r>
              <a:rPr lang="en-US" sz="2000" dirty="0"/>
              <a:t>in </a:t>
            </a:r>
            <a:r>
              <a:rPr lang="en-US" sz="2000" dirty="0" smtClean="0"/>
              <a:t>2013</a:t>
            </a:r>
            <a:endParaRPr lang="en-US" sz="2000" dirty="0">
              <a:solidFill>
                <a:srgbClr val="FF0000"/>
              </a:solidFill>
            </a:endParaRPr>
          </a:p>
          <a:p>
            <a:pPr marL="465137" lvl="2" indent="-177800">
              <a:spcBef>
                <a:spcPts val="300"/>
              </a:spcBef>
              <a:spcAft>
                <a:spcPts val="300"/>
              </a:spcAft>
              <a:buFont typeface="Wingdings" pitchFamily="2" charset="2"/>
              <a:buChar char="§"/>
              <a:defRPr/>
            </a:pPr>
            <a:r>
              <a:rPr lang="en-US" sz="2000" dirty="0" smtClean="0"/>
              <a:t>Tourism is a primary source of employment</a:t>
            </a:r>
            <a:endParaRPr lang="en-US" sz="2000" b="1" dirty="0" smtClean="0"/>
          </a:p>
          <a:p>
            <a:pPr marL="114300" lvl="1" indent="0">
              <a:spcBef>
                <a:spcPts val="300"/>
              </a:spcBef>
              <a:spcAft>
                <a:spcPts val="300"/>
              </a:spcAft>
              <a:buNone/>
              <a:defRPr/>
            </a:pPr>
            <a:r>
              <a:rPr lang="en-US" sz="2000" b="1" dirty="0" smtClean="0"/>
              <a:t>Recent developments</a:t>
            </a:r>
          </a:p>
          <a:p>
            <a:pPr marL="292100" lvl="1" indent="-177800">
              <a:spcBef>
                <a:spcPts val="300"/>
              </a:spcBef>
              <a:spcAft>
                <a:spcPts val="300"/>
              </a:spcAft>
              <a:buFont typeface="Wingdings" pitchFamily="2" charset="2"/>
              <a:buChar char="§"/>
              <a:defRPr/>
            </a:pPr>
            <a:r>
              <a:rPr lang="en-US" sz="2000" dirty="0" smtClean="0"/>
              <a:t>Integrated Resorts Development (casino gaming / hotels) – minimum of 2,000 rooms </a:t>
            </a:r>
          </a:p>
          <a:p>
            <a:pPr marL="292100" lvl="1" indent="-177800">
              <a:spcBef>
                <a:spcPts val="300"/>
              </a:spcBef>
              <a:spcAft>
                <a:spcPts val="300"/>
              </a:spcAft>
              <a:buFont typeface="Wingdings" pitchFamily="2" charset="2"/>
              <a:buChar char="§"/>
              <a:defRPr/>
            </a:pPr>
            <a:r>
              <a:rPr lang="en-US" sz="2000" dirty="0" smtClean="0"/>
              <a:t>Significant boost in the tourism product from the completion of a phase of the North/South Coast Highway</a:t>
            </a:r>
          </a:p>
          <a:p>
            <a:pPr marL="292100" lvl="1" indent="-177800">
              <a:spcBef>
                <a:spcPts val="300"/>
              </a:spcBef>
              <a:spcAft>
                <a:spcPts val="300"/>
              </a:spcAft>
              <a:buFont typeface="Wingdings" pitchFamily="2" charset="2"/>
              <a:buChar char="§"/>
              <a:defRPr/>
            </a:pPr>
            <a:r>
              <a:rPr lang="en-US" sz="2000" dirty="0" smtClean="0"/>
              <a:t>10 </a:t>
            </a:r>
            <a:r>
              <a:rPr lang="en-US" sz="2000" dirty="0"/>
              <a:t>hotels (approximately 2,300 hotel rooms) </a:t>
            </a:r>
            <a:r>
              <a:rPr lang="en-US" sz="2000" dirty="0" smtClean="0"/>
              <a:t>amounting to US$700 </a:t>
            </a:r>
            <a:r>
              <a:rPr lang="en-US" sz="2000" dirty="0" err="1"/>
              <a:t>mn</a:t>
            </a:r>
            <a:r>
              <a:rPr lang="en-US" sz="2000" dirty="0"/>
              <a:t> will be refurbished or constructed by end </a:t>
            </a:r>
            <a:r>
              <a:rPr lang="en-US" sz="2000" dirty="0" smtClean="0"/>
              <a:t>2015</a:t>
            </a:r>
          </a:p>
          <a:p>
            <a:pPr marL="292100" lvl="1" indent="-177800">
              <a:spcBef>
                <a:spcPts val="300"/>
              </a:spcBef>
              <a:spcAft>
                <a:spcPts val="300"/>
              </a:spcAft>
              <a:buFont typeface="Wingdings" pitchFamily="2" charset="2"/>
              <a:buChar char="§"/>
              <a:defRPr/>
            </a:pPr>
            <a:endParaRPr lang="en-US" sz="1100" dirty="0"/>
          </a:p>
          <a:p>
            <a:pPr marL="292100" lvl="1" indent="-177800">
              <a:spcBef>
                <a:spcPts val="300"/>
              </a:spcBef>
              <a:spcAft>
                <a:spcPts val="300"/>
              </a:spcAft>
              <a:buFont typeface="Wingdings" pitchFamily="2" charset="2"/>
              <a:buChar char="§"/>
              <a:defRPr/>
            </a:pPr>
            <a:endParaRPr lang="en-US" sz="1100" dirty="0"/>
          </a:p>
          <a:p>
            <a:pPr marL="292100" lvl="1" indent="-177800">
              <a:spcBef>
                <a:spcPts val="300"/>
              </a:spcBef>
              <a:spcAft>
                <a:spcPts val="300"/>
              </a:spcAft>
              <a:buFont typeface="Wingdings" pitchFamily="2" charset="2"/>
              <a:buChar char="§"/>
              <a:defRPr/>
            </a:pPr>
            <a:endParaRPr lang="en-US" sz="1100" dirty="0" smtClean="0"/>
          </a:p>
        </p:txBody>
      </p:sp>
      <p:sp>
        <p:nvSpPr>
          <p:cNvPr id="3" name="Title 2"/>
          <p:cNvSpPr>
            <a:spLocks noGrp="1"/>
          </p:cNvSpPr>
          <p:nvPr>
            <p:ph type="title"/>
          </p:nvPr>
        </p:nvSpPr>
        <p:spPr>
          <a:xfrm>
            <a:off x="141288" y="155575"/>
            <a:ext cx="8859837" cy="369332"/>
          </a:xfrm>
        </p:spPr>
        <p:txBody>
          <a:bodyPr/>
          <a:lstStyle/>
          <a:p>
            <a:r>
              <a:rPr lang="en-US" dirty="0" smtClean="0">
                <a:cs typeface="STKaiti"/>
              </a:rPr>
              <a:t>Appendix 6: Tourism</a:t>
            </a:r>
            <a:endParaRPr lang="en-US" dirty="0">
              <a:cs typeface="STKaiti"/>
            </a:endParaRPr>
          </a:p>
        </p:txBody>
      </p:sp>
      <p:pic>
        <p:nvPicPr>
          <p:cNvPr id="1026" name="Picture 2" descr="Things to Do - Adven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24200"/>
            <a:ext cx="3043616" cy="2207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ings to Do - Off the beaten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840398"/>
            <a:ext cx="3043616" cy="2207602"/>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a:spLocks noGrp="1"/>
          </p:cNvSpPr>
          <p:nvPr>
            <p:ph type="sldNum" sz="quarter" idx="4"/>
          </p:nvPr>
        </p:nvSpPr>
        <p:spPr>
          <a:xfrm>
            <a:off x="26988" y="6629400"/>
            <a:ext cx="2133600" cy="200595"/>
          </a:xfrm>
        </p:spPr>
        <p:txBody>
          <a:bodyPr/>
          <a:lstStyle/>
          <a:p>
            <a:r>
              <a:rPr lang="en-US" dirty="0" smtClean="0"/>
              <a:t>21</a:t>
            </a:r>
            <a:endParaRPr lang="en-US" dirty="0"/>
          </a:p>
        </p:txBody>
      </p:sp>
    </p:spTree>
    <p:custDataLst>
      <p:tags r:id="rId1"/>
    </p:custDataLst>
    <p:extLst>
      <p:ext uri="{BB962C8B-B14F-4D97-AF65-F5344CB8AC3E}">
        <p14:creationId xmlns:p14="http://schemas.microsoft.com/office/powerpoint/2010/main" val="2275032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76199" y="762000"/>
            <a:ext cx="5981701" cy="5486400"/>
          </a:xfrm>
        </p:spPr>
        <p:txBody>
          <a:bodyPr/>
          <a:lstStyle/>
          <a:p>
            <a:pPr marL="114300" lvl="1" indent="0">
              <a:spcBef>
                <a:spcPts val="300"/>
              </a:spcBef>
              <a:spcAft>
                <a:spcPts val="300"/>
              </a:spcAft>
              <a:buNone/>
              <a:defRPr/>
            </a:pPr>
            <a:r>
              <a:rPr lang="en-US" sz="1200" b="1" dirty="0" smtClean="0"/>
              <a:t>Overview - Competitive </a:t>
            </a:r>
            <a:r>
              <a:rPr lang="en-US" sz="1200" b="1" dirty="0"/>
              <a:t>Advantages in </a:t>
            </a:r>
            <a:r>
              <a:rPr lang="en-US" sz="1200" b="1" dirty="0" smtClean="0"/>
              <a:t>ICT / BPO </a:t>
            </a:r>
            <a:endParaRPr lang="en-US" sz="1200" b="1" dirty="0"/>
          </a:p>
          <a:p>
            <a:pPr marL="292100" lvl="1" indent="-177800">
              <a:spcBef>
                <a:spcPts val="300"/>
              </a:spcBef>
              <a:spcAft>
                <a:spcPts val="300"/>
              </a:spcAft>
              <a:buFont typeface="Wingdings" pitchFamily="2" charset="2"/>
              <a:buChar char="§"/>
              <a:defRPr/>
            </a:pPr>
            <a:r>
              <a:rPr lang="en-US" sz="1200" dirty="0"/>
              <a:t>Ideal time-zone and proximity to the US, the world’s biggest originator of outsourcing</a:t>
            </a:r>
          </a:p>
          <a:p>
            <a:pPr marL="292100" lvl="1" indent="-177800">
              <a:spcBef>
                <a:spcPts val="300"/>
              </a:spcBef>
              <a:spcAft>
                <a:spcPts val="300"/>
              </a:spcAft>
              <a:buFont typeface="Wingdings" pitchFamily="2" charset="2"/>
              <a:buChar char="§"/>
              <a:defRPr/>
            </a:pPr>
            <a:r>
              <a:rPr lang="en-US" sz="1200" dirty="0"/>
              <a:t>Large, educated English speaking workforce with low attrition rates </a:t>
            </a:r>
          </a:p>
          <a:p>
            <a:pPr marL="292100" lvl="1" indent="-177800">
              <a:spcBef>
                <a:spcPts val="300"/>
              </a:spcBef>
              <a:spcAft>
                <a:spcPts val="300"/>
              </a:spcAft>
              <a:buFont typeface="Wingdings" pitchFamily="2" charset="2"/>
              <a:buChar char="§"/>
              <a:defRPr/>
            </a:pPr>
            <a:r>
              <a:rPr lang="en-US" sz="1200" dirty="0"/>
              <a:t>Sophisticated telecommunications infrastructure</a:t>
            </a:r>
          </a:p>
          <a:p>
            <a:pPr marL="292100" lvl="1" indent="-177800">
              <a:spcBef>
                <a:spcPts val="300"/>
              </a:spcBef>
              <a:spcAft>
                <a:spcPts val="300"/>
              </a:spcAft>
              <a:buFont typeface="Wingdings" pitchFamily="2" charset="2"/>
              <a:buChar char="§"/>
              <a:defRPr/>
            </a:pPr>
            <a:r>
              <a:rPr lang="en-US" sz="1200" dirty="0"/>
              <a:t>Competitive business costs</a:t>
            </a:r>
          </a:p>
          <a:p>
            <a:pPr marL="292100" lvl="1" indent="-177800">
              <a:spcBef>
                <a:spcPts val="300"/>
              </a:spcBef>
              <a:spcAft>
                <a:spcPts val="300"/>
              </a:spcAft>
              <a:buFont typeface="Wingdings" pitchFamily="2" charset="2"/>
              <a:buChar char="§"/>
              <a:defRPr/>
            </a:pPr>
            <a:r>
              <a:rPr lang="en-US" sz="1200" dirty="0" smtClean="0"/>
              <a:t>Jamaica: </a:t>
            </a:r>
          </a:p>
          <a:p>
            <a:pPr marL="465137" lvl="2" indent="-177800">
              <a:spcBef>
                <a:spcPts val="300"/>
              </a:spcBef>
              <a:spcAft>
                <a:spcPts val="300"/>
              </a:spcAft>
              <a:buFont typeface="Wingdings" pitchFamily="2" charset="2"/>
              <a:buChar char="§"/>
              <a:defRPr/>
            </a:pPr>
            <a:r>
              <a:rPr lang="en-US" sz="1200" dirty="0"/>
              <a:t>H</a:t>
            </a:r>
            <a:r>
              <a:rPr lang="en-US" sz="1200" dirty="0" smtClean="0"/>
              <a:t>as established </a:t>
            </a:r>
            <a:r>
              <a:rPr lang="en-US" sz="1200" dirty="0"/>
              <a:t>track record in ICT / </a:t>
            </a:r>
            <a:r>
              <a:rPr lang="en-US" sz="1200" dirty="0" smtClean="0"/>
              <a:t>BPO</a:t>
            </a:r>
          </a:p>
          <a:p>
            <a:pPr marL="465137" lvl="2" indent="-177800">
              <a:spcBef>
                <a:spcPts val="300"/>
              </a:spcBef>
              <a:spcAft>
                <a:spcPts val="300"/>
              </a:spcAft>
              <a:buFont typeface="Wingdings" pitchFamily="2" charset="2"/>
              <a:buChar char="§"/>
              <a:defRPr/>
            </a:pPr>
            <a:r>
              <a:rPr lang="en-US" sz="1200" dirty="0"/>
              <a:t>R</a:t>
            </a:r>
            <a:r>
              <a:rPr lang="en-US" sz="1200" dirty="0" smtClean="0"/>
              <a:t>anks </a:t>
            </a:r>
            <a:r>
              <a:rPr lang="en-US" sz="1200" dirty="0"/>
              <a:t>3</a:t>
            </a:r>
            <a:r>
              <a:rPr lang="en-US" sz="1200" baseline="30000" dirty="0"/>
              <a:t>rd</a:t>
            </a:r>
            <a:r>
              <a:rPr lang="en-US" sz="1200" dirty="0"/>
              <a:t> in the Caribbean and Central America destination for outsourcing</a:t>
            </a:r>
          </a:p>
          <a:p>
            <a:pPr marL="465137" lvl="2" indent="-177800">
              <a:spcBef>
                <a:spcPts val="300"/>
              </a:spcBef>
              <a:spcAft>
                <a:spcPts val="300"/>
              </a:spcAft>
              <a:buFont typeface="Wingdings" pitchFamily="2" charset="2"/>
              <a:buChar char="§"/>
              <a:defRPr/>
            </a:pPr>
            <a:r>
              <a:rPr lang="en-US" sz="1200" dirty="0" smtClean="0"/>
              <a:t>In 2012, was ranked </a:t>
            </a:r>
            <a:r>
              <a:rPr lang="en-US" sz="1200" dirty="0"/>
              <a:t>4</a:t>
            </a:r>
            <a:r>
              <a:rPr lang="en-US" sz="1200" baseline="30000" dirty="0"/>
              <a:t>th</a:t>
            </a:r>
            <a:r>
              <a:rPr lang="en-US" sz="1200" dirty="0"/>
              <a:t> </a:t>
            </a:r>
            <a:r>
              <a:rPr lang="en-US" sz="1200" dirty="0" smtClean="0"/>
              <a:t>in terms of investment in ICT/BPO </a:t>
            </a:r>
            <a:r>
              <a:rPr lang="en-US" sz="1200" dirty="0"/>
              <a:t>by a recent global </a:t>
            </a:r>
            <a:r>
              <a:rPr lang="en-US" sz="1200" dirty="0" smtClean="0"/>
              <a:t>survey</a:t>
            </a:r>
            <a:endParaRPr lang="en-US" sz="1200" b="1" dirty="0"/>
          </a:p>
          <a:p>
            <a:pPr marL="114300" lvl="1" indent="0">
              <a:spcBef>
                <a:spcPts val="300"/>
              </a:spcBef>
              <a:spcAft>
                <a:spcPts val="300"/>
              </a:spcAft>
              <a:buNone/>
              <a:defRPr/>
            </a:pPr>
            <a:r>
              <a:rPr lang="en-US" sz="1200" b="1" dirty="0" smtClean="0"/>
              <a:t>Recent Developments</a:t>
            </a:r>
          </a:p>
          <a:p>
            <a:pPr marL="292100" lvl="1" indent="-177800">
              <a:spcBef>
                <a:spcPts val="300"/>
              </a:spcBef>
              <a:spcAft>
                <a:spcPts val="300"/>
              </a:spcAft>
              <a:buFont typeface="Wingdings" pitchFamily="2" charset="2"/>
              <a:buChar char="§"/>
              <a:defRPr/>
            </a:pPr>
            <a:r>
              <a:rPr lang="en-US" sz="1200" dirty="0"/>
              <a:t>C</a:t>
            </a:r>
            <a:r>
              <a:rPr lang="en-US" sz="1200" dirty="0" smtClean="0"/>
              <a:t>urrently 30 ICT/BPO firms operating in Jamaica, employing ~14,000 workers full-time</a:t>
            </a:r>
          </a:p>
          <a:p>
            <a:pPr marL="292100" lvl="1" indent="-177800">
              <a:spcBef>
                <a:spcPts val="300"/>
              </a:spcBef>
              <a:spcAft>
                <a:spcPts val="300"/>
              </a:spcAft>
              <a:buFont typeface="Wingdings" pitchFamily="2" charset="2"/>
              <a:buChar char="§"/>
              <a:defRPr/>
            </a:pPr>
            <a:r>
              <a:rPr lang="en-US" sz="1200" dirty="0" smtClean="0"/>
              <a:t>JAMPRO </a:t>
            </a:r>
            <a:r>
              <a:rPr lang="en-US" sz="1200" dirty="0"/>
              <a:t>facilitated five new entrants to the Jamaican market </a:t>
            </a:r>
            <a:r>
              <a:rPr lang="en-US" sz="1200" dirty="0" smtClean="0"/>
              <a:t>in 2013 – </a:t>
            </a:r>
            <a:r>
              <a:rPr lang="en-US" sz="1200" dirty="0"/>
              <a:t>two software development firms and three outsourcing </a:t>
            </a:r>
            <a:r>
              <a:rPr lang="en-US" sz="1200" dirty="0" smtClean="0"/>
              <a:t>companies</a:t>
            </a:r>
          </a:p>
          <a:p>
            <a:pPr marL="292100" lvl="1" indent="-177800">
              <a:spcBef>
                <a:spcPts val="300"/>
              </a:spcBef>
              <a:spcAft>
                <a:spcPts val="300"/>
              </a:spcAft>
              <a:buFont typeface="Wingdings" pitchFamily="2" charset="2"/>
              <a:buChar char="§"/>
              <a:defRPr/>
            </a:pPr>
            <a:r>
              <a:rPr lang="en-US" sz="1200" dirty="0" smtClean="0"/>
              <a:t>Barnett Tech Park –when </a:t>
            </a:r>
            <a:r>
              <a:rPr lang="en-US" sz="1200" dirty="0"/>
              <a:t>fully developed will provide approximately 30,000 jobs.</a:t>
            </a:r>
            <a:endParaRPr lang="en-US" sz="1200" dirty="0" smtClean="0"/>
          </a:p>
          <a:p>
            <a:pPr marL="292100" lvl="1" indent="-177800">
              <a:spcBef>
                <a:spcPts val="300"/>
              </a:spcBef>
              <a:spcAft>
                <a:spcPts val="300"/>
              </a:spcAft>
              <a:buFont typeface="Wingdings" pitchFamily="2" charset="2"/>
              <a:buChar char="§"/>
              <a:defRPr/>
            </a:pPr>
            <a:r>
              <a:rPr lang="en-US" sz="1200" dirty="0" smtClean="0"/>
              <a:t>Development of bi-lingual ICT / BPO facilities (one already operational)</a:t>
            </a:r>
          </a:p>
          <a:p>
            <a:pPr marL="292100" lvl="1" indent="-177800">
              <a:spcBef>
                <a:spcPts val="300"/>
              </a:spcBef>
              <a:spcAft>
                <a:spcPts val="300"/>
              </a:spcAft>
              <a:buFont typeface="Wingdings" pitchFamily="2" charset="2"/>
              <a:buChar char="§"/>
              <a:defRPr/>
            </a:pPr>
            <a:r>
              <a:rPr lang="en-US" sz="1200" dirty="0"/>
              <a:t>The Development Bank of Jamaica has already approved 6 projects </a:t>
            </a:r>
            <a:r>
              <a:rPr lang="en-US" sz="1200" dirty="0" smtClean="0"/>
              <a:t>and is considering 2 additional applications with an estimated investment of US$33 </a:t>
            </a:r>
            <a:r>
              <a:rPr lang="en-US" sz="1200" dirty="0" err="1" smtClean="0"/>
              <a:t>mn</a:t>
            </a:r>
            <a:r>
              <a:rPr lang="en-US" sz="1200" dirty="0" smtClean="0"/>
              <a:t> to </a:t>
            </a:r>
            <a:r>
              <a:rPr lang="en-US" sz="1200" dirty="0"/>
              <a:t>create ~ </a:t>
            </a:r>
            <a:r>
              <a:rPr lang="en-US" sz="1200" dirty="0" smtClean="0"/>
              <a:t>8,000 new jobs</a:t>
            </a:r>
            <a:endParaRPr lang="en-US" sz="1200" dirty="0"/>
          </a:p>
          <a:p>
            <a:pPr marL="292100" lvl="1" indent="-177800">
              <a:spcBef>
                <a:spcPts val="300"/>
              </a:spcBef>
              <a:spcAft>
                <a:spcPts val="300"/>
              </a:spcAft>
              <a:buFont typeface="Wingdings" pitchFamily="2" charset="2"/>
              <a:buChar char="§"/>
              <a:defRPr/>
            </a:pPr>
            <a:r>
              <a:rPr lang="en-US" sz="1200" dirty="0" smtClean="0"/>
              <a:t>Pro-Free </a:t>
            </a:r>
            <a:r>
              <a:rPr lang="en-US" sz="1200" dirty="0"/>
              <a:t>Zone investment initiatives by the </a:t>
            </a:r>
            <a:r>
              <a:rPr lang="en-US" sz="1200" dirty="0" smtClean="0"/>
              <a:t>GOJ include:</a:t>
            </a:r>
          </a:p>
          <a:p>
            <a:pPr marL="633412" lvl="3" indent="-177800">
              <a:spcBef>
                <a:spcPts val="300"/>
              </a:spcBef>
              <a:spcAft>
                <a:spcPts val="300"/>
              </a:spcAft>
              <a:buFont typeface="Wingdings" pitchFamily="2" charset="2"/>
              <a:buChar char="§"/>
              <a:defRPr/>
            </a:pPr>
            <a:r>
              <a:rPr lang="en-US" sz="1200" dirty="0" smtClean="0"/>
              <a:t>Operations in </a:t>
            </a:r>
            <a:r>
              <a:rPr lang="en-US" sz="1200" dirty="0"/>
              <a:t>Economic Free Zones pay 0% tax on profits </a:t>
            </a:r>
          </a:p>
          <a:p>
            <a:pPr marL="633412" lvl="3" indent="-177800">
              <a:spcBef>
                <a:spcPts val="300"/>
              </a:spcBef>
              <a:spcAft>
                <a:spcPts val="300"/>
              </a:spcAft>
              <a:buFont typeface="Wingdings" pitchFamily="2" charset="2"/>
              <a:buChar char="§"/>
              <a:defRPr/>
            </a:pPr>
            <a:r>
              <a:rPr lang="en-US" sz="1200" dirty="0"/>
              <a:t>Qualify for exemption from General Consumption </a:t>
            </a:r>
            <a:r>
              <a:rPr lang="en-US" sz="1200" dirty="0" smtClean="0"/>
              <a:t>Tax and Common External Tariff</a:t>
            </a:r>
          </a:p>
        </p:txBody>
      </p:sp>
      <p:sp>
        <p:nvSpPr>
          <p:cNvPr id="3" name="Title 2"/>
          <p:cNvSpPr>
            <a:spLocks noGrp="1"/>
          </p:cNvSpPr>
          <p:nvPr>
            <p:ph type="title"/>
          </p:nvPr>
        </p:nvSpPr>
        <p:spPr>
          <a:xfrm>
            <a:off x="55563" y="76200"/>
            <a:ext cx="8859837" cy="369332"/>
          </a:xfrm>
        </p:spPr>
        <p:txBody>
          <a:bodyPr/>
          <a:lstStyle/>
          <a:p>
            <a:r>
              <a:rPr lang="en-US" dirty="0" smtClean="0">
                <a:cs typeface="STKaiti"/>
              </a:rPr>
              <a:t>Appendix 7:  Information </a:t>
            </a:r>
            <a:r>
              <a:rPr lang="en-US" dirty="0">
                <a:cs typeface="STKaiti"/>
              </a:rPr>
              <a:t>Communication </a:t>
            </a:r>
            <a:r>
              <a:rPr lang="en-US" dirty="0" smtClean="0">
                <a:cs typeface="STKaiti"/>
              </a:rPr>
              <a:t>Technologies</a:t>
            </a:r>
            <a:endParaRPr lang="en-US" dirty="0">
              <a:cs typeface="STKait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926902"/>
            <a:ext cx="28575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4"/>
          <p:cNvSpPr>
            <a:spLocks noGrp="1"/>
          </p:cNvSpPr>
          <p:nvPr>
            <p:ph type="sldNum" sz="quarter" idx="4"/>
          </p:nvPr>
        </p:nvSpPr>
        <p:spPr>
          <a:xfrm>
            <a:off x="26988" y="6629400"/>
            <a:ext cx="2133600" cy="200595"/>
          </a:xfrm>
        </p:spPr>
        <p:txBody>
          <a:bodyPr/>
          <a:lstStyle/>
          <a:p>
            <a:r>
              <a:rPr lang="en-US" dirty="0" smtClean="0"/>
              <a:t>22</a:t>
            </a:r>
            <a:endParaRPr lang="en-US" dirty="0"/>
          </a:p>
        </p:txBody>
      </p:sp>
    </p:spTree>
    <p:custDataLst>
      <p:tags r:id="rId1"/>
    </p:custDataLst>
    <p:extLst>
      <p:ext uri="{BB962C8B-B14F-4D97-AF65-F5344CB8AC3E}">
        <p14:creationId xmlns:p14="http://schemas.microsoft.com/office/powerpoint/2010/main" val="2808043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741318" y="5600700"/>
            <a:ext cx="8153400" cy="609600"/>
          </a:xfrm>
          <a:prstGeom prst="rect">
            <a:avLst/>
          </a:prstGeom>
          <a:solidFill>
            <a:schemeClr val="accent1">
              <a:lumMod val="90000"/>
              <a:lumOff val="10000"/>
            </a:schemeClr>
          </a:solidFill>
          <a:ln>
            <a:noFill/>
          </a:ln>
          <a:effectLst/>
        </p:spPr>
        <p:txBody>
          <a:bodyPr wrap="none" anchor="ctr"/>
          <a:lstStyle/>
          <a:p>
            <a:pPr marL="1828800" algn="l"/>
            <a:r>
              <a:rPr lang="en-US" sz="2000" dirty="0" smtClean="0">
                <a:solidFill>
                  <a:srgbClr val="FFFFFF"/>
                </a:solidFill>
                <a:ea typeface="ヒラギノ角ゴ Pro W3"/>
              </a:rPr>
              <a:t>Building partnerships </a:t>
            </a:r>
            <a:r>
              <a:rPr lang="en-US" sz="2000" dirty="0">
                <a:solidFill>
                  <a:srgbClr val="FFFFFF"/>
                </a:solidFill>
                <a:ea typeface="ヒラギノ角ゴ Pro W3"/>
              </a:rPr>
              <a:t>between </a:t>
            </a:r>
            <a:r>
              <a:rPr lang="en-US" sz="2000" dirty="0" smtClean="0">
                <a:solidFill>
                  <a:srgbClr val="FFFFFF"/>
                </a:solidFill>
                <a:ea typeface="ヒラギノ角ゴ Pro W3"/>
              </a:rPr>
              <a:t>public &amp; private sector</a:t>
            </a:r>
            <a:endParaRPr lang="en-US" sz="2000" dirty="0">
              <a:solidFill>
                <a:srgbClr val="FFFFFF"/>
              </a:solidFill>
              <a:ea typeface="ヒラギノ角ゴ Pro W3"/>
            </a:endParaRPr>
          </a:p>
          <a:p>
            <a:pPr marL="1828800" algn="l"/>
            <a:endParaRPr lang="en-US" sz="2000" dirty="0">
              <a:solidFill>
                <a:srgbClr val="FFFFFF"/>
              </a:solidFill>
              <a:ea typeface="ヒラギノ角ゴ Pro W3"/>
            </a:endParaRPr>
          </a:p>
        </p:txBody>
      </p:sp>
      <p:sp>
        <p:nvSpPr>
          <p:cNvPr id="3" name="Title 2"/>
          <p:cNvSpPr>
            <a:spLocks noGrp="1"/>
          </p:cNvSpPr>
          <p:nvPr>
            <p:ph type="title"/>
          </p:nvPr>
        </p:nvSpPr>
        <p:spPr>
          <a:xfrm>
            <a:off x="141288" y="155575"/>
            <a:ext cx="8859837" cy="377825"/>
          </a:xfrm>
        </p:spPr>
        <p:txBody>
          <a:bodyPr/>
          <a:lstStyle/>
          <a:p>
            <a:r>
              <a:rPr lang="en-US" dirty="0" smtClean="0"/>
              <a:t>Growth Transformation Strategy in Brief </a:t>
            </a:r>
            <a:endParaRPr lang="en-US" dirty="0"/>
          </a:p>
        </p:txBody>
      </p:sp>
      <p:sp>
        <p:nvSpPr>
          <p:cNvPr id="6" name="Rectangle 3"/>
          <p:cNvSpPr>
            <a:spLocks noChangeArrowheads="1"/>
          </p:cNvSpPr>
          <p:nvPr/>
        </p:nvSpPr>
        <p:spPr bwMode="auto">
          <a:xfrm>
            <a:off x="685800" y="1546678"/>
            <a:ext cx="8153400" cy="609600"/>
          </a:xfrm>
          <a:prstGeom prst="rect">
            <a:avLst/>
          </a:prstGeom>
          <a:solidFill>
            <a:schemeClr val="accent5"/>
          </a:solidFill>
          <a:ln>
            <a:noFill/>
          </a:ln>
          <a:effectLst/>
        </p:spPr>
        <p:txBody>
          <a:bodyPr wrap="none" anchor="ctr"/>
          <a:lstStyle/>
          <a:p>
            <a:pPr marL="1828800" algn="l"/>
            <a:r>
              <a:rPr lang="en-US" sz="2000" dirty="0" smtClean="0">
                <a:solidFill>
                  <a:schemeClr val="accent4">
                    <a:lumMod val="10000"/>
                  </a:schemeClr>
                </a:solidFill>
                <a:ea typeface="ヒラギノ角ゴ Pro W3"/>
              </a:rPr>
              <a:t>Resiliency </a:t>
            </a:r>
            <a:r>
              <a:rPr lang="en-US" sz="2000" dirty="0">
                <a:solidFill>
                  <a:schemeClr val="accent4">
                    <a:lumMod val="10000"/>
                  </a:schemeClr>
                </a:solidFill>
                <a:ea typeface="ヒラギノ角ゴ Pro W3"/>
              </a:rPr>
              <a:t>of the built and natural environment</a:t>
            </a:r>
            <a:endParaRPr lang="en-US" sz="2000" dirty="0" smtClean="0">
              <a:solidFill>
                <a:schemeClr val="accent4">
                  <a:lumMod val="10000"/>
                </a:schemeClr>
              </a:solidFill>
              <a:ea typeface="ヒラギノ角ゴ Pro W3"/>
            </a:endParaRPr>
          </a:p>
        </p:txBody>
      </p:sp>
      <p:sp>
        <p:nvSpPr>
          <p:cNvPr id="7" name="Rectangle 4"/>
          <p:cNvSpPr>
            <a:spLocks noChangeArrowheads="1"/>
          </p:cNvSpPr>
          <p:nvPr/>
        </p:nvSpPr>
        <p:spPr bwMode="auto">
          <a:xfrm>
            <a:off x="685800" y="3168288"/>
            <a:ext cx="8153400" cy="609600"/>
          </a:xfrm>
          <a:prstGeom prst="rect">
            <a:avLst/>
          </a:prstGeom>
          <a:solidFill>
            <a:schemeClr val="accent1">
              <a:lumMod val="90000"/>
              <a:lumOff val="10000"/>
            </a:schemeClr>
          </a:solidFill>
          <a:ln>
            <a:noFill/>
          </a:ln>
          <a:effectLst/>
        </p:spPr>
        <p:txBody>
          <a:bodyPr wrap="none" anchor="ctr"/>
          <a:lstStyle/>
          <a:p>
            <a:pPr marL="1828800" algn="l"/>
            <a:r>
              <a:rPr lang="en-US" sz="2000" dirty="0" smtClean="0">
                <a:solidFill>
                  <a:srgbClr val="FFFFFF"/>
                </a:solidFill>
                <a:ea typeface="ヒラギノ角ゴ Pro W3"/>
              </a:rPr>
              <a:t>Fiscal Consolidation &amp; Public Sector Transformation </a:t>
            </a:r>
          </a:p>
        </p:txBody>
      </p:sp>
      <p:sp>
        <p:nvSpPr>
          <p:cNvPr id="8" name="Rectangle 5"/>
          <p:cNvSpPr>
            <a:spLocks noChangeArrowheads="1"/>
          </p:cNvSpPr>
          <p:nvPr/>
        </p:nvSpPr>
        <p:spPr bwMode="auto">
          <a:xfrm>
            <a:off x="685800" y="2357483"/>
            <a:ext cx="8153400" cy="609600"/>
          </a:xfrm>
          <a:prstGeom prst="rect">
            <a:avLst/>
          </a:prstGeom>
          <a:solidFill>
            <a:schemeClr val="tx1"/>
          </a:solidFill>
          <a:ln>
            <a:noFill/>
          </a:ln>
          <a:effectLst/>
        </p:spPr>
        <p:txBody>
          <a:bodyPr wrap="none" anchor="ctr"/>
          <a:lstStyle/>
          <a:p>
            <a:pPr marL="1828800" algn="l"/>
            <a:r>
              <a:rPr lang="en-US" sz="2000" dirty="0" smtClean="0">
                <a:solidFill>
                  <a:srgbClr val="FFFFFF"/>
                </a:solidFill>
                <a:ea typeface="ヒラギノ角ゴ Pro W3"/>
              </a:rPr>
              <a:t>Modernize </a:t>
            </a:r>
            <a:r>
              <a:rPr lang="en-US" sz="2000" dirty="0">
                <a:solidFill>
                  <a:srgbClr val="FFFFFF"/>
                </a:solidFill>
                <a:ea typeface="ヒラギノ角ゴ Pro W3"/>
              </a:rPr>
              <a:t>business </a:t>
            </a:r>
            <a:r>
              <a:rPr lang="en-US" sz="2000" dirty="0" smtClean="0">
                <a:solidFill>
                  <a:srgbClr val="FFFFFF"/>
                </a:solidFill>
                <a:ea typeface="ヒラギノ角ゴ Pro W3"/>
              </a:rPr>
              <a:t>climate</a:t>
            </a:r>
            <a:endParaRPr lang="en-US" sz="2000" dirty="0">
              <a:solidFill>
                <a:srgbClr val="FFFFFF"/>
              </a:solidFill>
              <a:ea typeface="ヒラギノ角ゴ Pro W3"/>
            </a:endParaRPr>
          </a:p>
        </p:txBody>
      </p:sp>
      <p:sp>
        <p:nvSpPr>
          <p:cNvPr id="9" name="Rectangle 6"/>
          <p:cNvSpPr>
            <a:spLocks noChangeArrowheads="1"/>
          </p:cNvSpPr>
          <p:nvPr/>
        </p:nvSpPr>
        <p:spPr bwMode="auto">
          <a:xfrm>
            <a:off x="684168" y="3979093"/>
            <a:ext cx="8153400" cy="609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28800" algn="l"/>
            <a:r>
              <a:rPr lang="en-US" sz="2000" dirty="0" smtClean="0">
                <a:solidFill>
                  <a:srgbClr val="FFFFFF"/>
                </a:solidFill>
                <a:ea typeface="ヒラギノ角ゴ Pro W3"/>
              </a:rPr>
              <a:t>Human Capital Development  &amp; Social Protection</a:t>
            </a:r>
            <a:endParaRPr lang="en-US" sz="2000" dirty="0">
              <a:solidFill>
                <a:srgbClr val="FFFFFF"/>
              </a:solidFill>
              <a:ea typeface="ヒラギノ角ゴ Pro W3"/>
            </a:endParaRPr>
          </a:p>
        </p:txBody>
      </p:sp>
      <p:sp>
        <p:nvSpPr>
          <p:cNvPr id="11" name="Rectangle 8"/>
          <p:cNvSpPr>
            <a:spLocks noChangeArrowheads="1"/>
          </p:cNvSpPr>
          <p:nvPr/>
        </p:nvSpPr>
        <p:spPr bwMode="auto">
          <a:xfrm>
            <a:off x="685800" y="735873"/>
            <a:ext cx="8153400" cy="609600"/>
          </a:xfrm>
          <a:prstGeom prst="rect">
            <a:avLst/>
          </a:prstGeom>
          <a:solidFill>
            <a:schemeClr val="accent1">
              <a:lumMod val="90000"/>
              <a:lumOff val="10000"/>
            </a:schemeClr>
          </a:solidFill>
          <a:ln>
            <a:noFill/>
          </a:ln>
          <a:effectLst/>
        </p:spPr>
        <p:txBody>
          <a:bodyPr wrap="none" anchor="ctr"/>
          <a:lstStyle/>
          <a:p>
            <a:pPr marL="1828800" algn="l"/>
            <a:r>
              <a:rPr lang="en-US" sz="2000" dirty="0" smtClean="0">
                <a:solidFill>
                  <a:srgbClr val="FFFFFF"/>
                </a:solidFill>
                <a:ea typeface="ヒラギノ角ゴ Pro W3"/>
              </a:rPr>
              <a:t>Unlocking latent  </a:t>
            </a:r>
            <a:r>
              <a:rPr lang="en-US" sz="2000" dirty="0">
                <a:solidFill>
                  <a:srgbClr val="FFFFFF"/>
                </a:solidFill>
                <a:ea typeface="ヒラギノ角ゴ Pro W3"/>
              </a:rPr>
              <a:t>wealth tied up in idle </a:t>
            </a:r>
            <a:r>
              <a:rPr lang="en-US" sz="2000" dirty="0" smtClean="0">
                <a:solidFill>
                  <a:srgbClr val="FFFFFF"/>
                </a:solidFill>
                <a:ea typeface="ヒラギノ角ゴ Pro W3"/>
              </a:rPr>
              <a:t>assets</a:t>
            </a:r>
          </a:p>
        </p:txBody>
      </p:sp>
      <p:sp>
        <p:nvSpPr>
          <p:cNvPr id="12" name="Rectangle 9"/>
          <p:cNvSpPr>
            <a:spLocks noChangeArrowheads="1"/>
          </p:cNvSpPr>
          <p:nvPr/>
        </p:nvSpPr>
        <p:spPr bwMode="auto">
          <a:xfrm>
            <a:off x="712743" y="4789897"/>
            <a:ext cx="8153400" cy="609600"/>
          </a:xfrm>
          <a:prstGeom prst="rect">
            <a:avLst/>
          </a:prstGeom>
          <a:solidFill>
            <a:schemeClr val="accent5"/>
          </a:solidFill>
          <a:ln>
            <a:noFill/>
          </a:ln>
          <a:effectLst/>
        </p:spPr>
        <p:txBody>
          <a:bodyPr wrap="none" anchor="ctr"/>
          <a:lstStyle/>
          <a:p>
            <a:pPr marL="1828800" algn="l"/>
            <a:r>
              <a:rPr lang="en-US" sz="2000" dirty="0">
                <a:ea typeface="ヒラギノ角ゴ Pro W3"/>
              </a:rPr>
              <a:t>Social inclusion through community </a:t>
            </a:r>
            <a:r>
              <a:rPr lang="en-US" sz="2000" dirty="0" smtClean="0">
                <a:ea typeface="ヒラギノ角ゴ Pro W3"/>
              </a:rPr>
              <a:t>renewal</a:t>
            </a:r>
            <a:endParaRPr lang="en-US" sz="2000" dirty="0">
              <a:ea typeface="ヒラギノ角ゴ Pro W3"/>
            </a:endParaRPr>
          </a:p>
        </p:txBody>
      </p:sp>
      <p:pic>
        <p:nvPicPr>
          <p:cNvPr id="13" name="Picture 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150"/>
          <a:stretch>
            <a:fillRect/>
          </a:stretch>
        </p:blipFill>
        <p:spPr bwMode="auto">
          <a:xfrm>
            <a:off x="61119" y="668791"/>
            <a:ext cx="2032000" cy="5608593"/>
          </a:xfrm>
          <a:prstGeom prst="rect">
            <a:avLst/>
          </a:prstGeom>
          <a:noFill/>
          <a:ln>
            <a:noFill/>
          </a:ln>
          <a:effectLst/>
          <a:extLst>
            <a:ext uri="{909E8E84-426E-40DD-AFC4-6F175D3DCCD1}">
              <a14:hiddenFill xmlns:a14="http://schemas.microsoft.com/office/drawing/2010/main">
                <a:solidFill>
                  <a:schemeClr val="accent1">
                    <a:alpha val="749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lide Number Placeholder 4"/>
          <p:cNvSpPr>
            <a:spLocks noGrp="1"/>
          </p:cNvSpPr>
          <p:nvPr>
            <p:ph type="sldNum" sz="quarter" idx="4"/>
          </p:nvPr>
        </p:nvSpPr>
        <p:spPr>
          <a:xfrm>
            <a:off x="61119" y="6553200"/>
            <a:ext cx="2133600" cy="200595"/>
          </a:xfrm>
        </p:spPr>
        <p:txBody>
          <a:bodyPr/>
          <a:lstStyle/>
          <a:p>
            <a:r>
              <a:rPr lang="en-US" dirty="0"/>
              <a:t>3</a:t>
            </a:r>
          </a:p>
        </p:txBody>
      </p:sp>
    </p:spTree>
    <p:custDataLst>
      <p:tags r:id="rId1"/>
    </p:custDataLst>
    <p:extLst>
      <p:ext uri="{BB962C8B-B14F-4D97-AF65-F5344CB8AC3E}">
        <p14:creationId xmlns:p14="http://schemas.microsoft.com/office/powerpoint/2010/main" val="259317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4838" cy="492443"/>
          </a:xfrm>
        </p:spPr>
        <p:txBody>
          <a:bodyPr/>
          <a:lstStyle/>
          <a:p>
            <a:pPr algn="ctr"/>
            <a:r>
              <a:rPr lang="en-US" sz="3200" b="1" kern="1200" dirty="0" smtClean="0">
                <a:latin typeface="Lucida Sans Unicode" pitchFamily="34" charset="0"/>
                <a:ea typeface="Arial Unicode MS" pitchFamily="34" charset="-128"/>
                <a:cs typeface="Arial Unicode MS" pitchFamily="34" charset="-128"/>
              </a:rPr>
              <a:t>Growth Agenda- Key Factors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2733589"/>
              </p:ext>
            </p:extLst>
          </p:nvPr>
        </p:nvGraphicFramePr>
        <p:xfrm>
          <a:off x="228600" y="990601"/>
          <a:ext cx="8686800" cy="5334000"/>
        </p:xfrm>
        <a:graphic>
          <a:graphicData uri="http://schemas.openxmlformats.org/drawingml/2006/table">
            <a:tbl>
              <a:tblPr firstRow="1" bandRow="1">
                <a:tableStyleId>{5C22544A-7EE6-4342-B048-85BDC9FD1C3A}</a:tableStyleId>
              </a:tblPr>
              <a:tblGrid>
                <a:gridCol w="4023996"/>
                <a:gridCol w="4662804"/>
              </a:tblGrid>
              <a:tr h="456597">
                <a:tc>
                  <a:txBody>
                    <a:bodyPr/>
                    <a:lstStyle/>
                    <a:p>
                      <a:pPr algn="ctr"/>
                      <a:r>
                        <a:rPr lang="en-US" sz="2400" dirty="0" smtClean="0"/>
                        <a:t>Component</a:t>
                      </a:r>
                      <a:endParaRPr lang="en-US" sz="2400" dirty="0"/>
                    </a:p>
                  </a:txBody>
                  <a:tcPr>
                    <a:lnB w="38100" cmpd="sng">
                      <a:noFill/>
                    </a:lnB>
                  </a:tcPr>
                </a:tc>
                <a:tc>
                  <a:txBody>
                    <a:bodyPr/>
                    <a:lstStyle/>
                    <a:p>
                      <a:pPr algn="ctr"/>
                      <a:r>
                        <a:rPr lang="en-US" sz="2400" dirty="0" smtClean="0"/>
                        <a:t>Role</a:t>
                      </a:r>
                      <a:endParaRPr lang="en-US" sz="2400" dirty="0"/>
                    </a:p>
                  </a:txBody>
                  <a:tcPr>
                    <a:lnB w="38100" cmpd="sng">
                      <a:noFill/>
                    </a:lnB>
                  </a:tcPr>
                </a:tc>
              </a:tr>
              <a:tr h="426158">
                <a:tc gridSpan="2">
                  <a:txBody>
                    <a:bodyPr/>
                    <a:lstStyle/>
                    <a:p>
                      <a:pPr algn="ctr"/>
                      <a:r>
                        <a:rPr lang="en-US" sz="2200" b="1" dirty="0" smtClean="0"/>
                        <a:t>Core Economic Components</a:t>
                      </a:r>
                      <a:endParaRPr lang="en-US" sz="2200" b="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395718">
                <a:tc>
                  <a:txBody>
                    <a:bodyPr/>
                    <a:lstStyle/>
                    <a:p>
                      <a:pPr marL="225425" indent="-225425" algn="l" defTabSz="914400" rtl="0" eaLnBrk="1" latinLnBrk="0" hangingPunct="1"/>
                      <a:r>
                        <a:rPr lang="en-US" sz="2000" b="1" kern="1200" dirty="0" smtClean="0">
                          <a:solidFill>
                            <a:schemeClr val="dk1"/>
                          </a:solidFill>
                          <a:latin typeface="+mn-lt"/>
                          <a:ea typeface="+mn-ea"/>
                          <a:cs typeface="+mn-cs"/>
                        </a:rPr>
                        <a:t>1. Fiscal Consolidation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smtClean="0"/>
                        <a:t>Provides Macroeconomic Stability</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0116">
                <a:tc>
                  <a:txBody>
                    <a:bodyPr/>
                    <a:lstStyle/>
                    <a:p>
                      <a:pPr marL="225425" indent="-225425"/>
                      <a:r>
                        <a:rPr lang="en-US" sz="2000" b="1" dirty="0" smtClean="0"/>
                        <a:t>2. Structural Reforms</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smtClean="0"/>
                        <a:t>Addresses Constraints in the Business Environment; Improve competitiveness/efficiency</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004515">
                <a:tc>
                  <a:txBody>
                    <a:bodyPr/>
                    <a:lstStyle/>
                    <a:p>
                      <a:pPr marL="225425" indent="-225425" algn="l" defTabSz="914400" rtl="0" eaLnBrk="1" latinLnBrk="0" hangingPunct="1"/>
                      <a:r>
                        <a:rPr lang="en-US" sz="2000" b="1" kern="1200" dirty="0" smtClean="0">
                          <a:solidFill>
                            <a:schemeClr val="dk1"/>
                          </a:solidFill>
                          <a:latin typeface="+mn-lt"/>
                          <a:ea typeface="+mn-ea"/>
                          <a:cs typeface="+mn-cs"/>
                        </a:rPr>
                        <a:t>3. Strategic Investments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smtClean="0"/>
                        <a:t>Provide</a:t>
                      </a:r>
                      <a:r>
                        <a:rPr lang="en-US" sz="2000" b="1" baseline="0" dirty="0" smtClean="0"/>
                        <a:t> Catalytic Capital Investments and Employment; </a:t>
                      </a:r>
                      <a:r>
                        <a:rPr lang="en-US" sz="2000" b="1" dirty="0" smtClean="0"/>
                        <a:t>Improve Business Environment; Disaster mitigation projects</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26158">
                <a:tc gridSpan="2">
                  <a:txBody>
                    <a:bodyPr/>
                    <a:lstStyle/>
                    <a:p>
                      <a:pPr marL="0" algn="ctr" defTabSz="914400" rtl="0" eaLnBrk="1" latinLnBrk="0" hangingPunct="1"/>
                      <a:endParaRPr lang="en-US" sz="2200" b="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700116">
                <a:tc>
                  <a:txBody>
                    <a:bodyPr/>
                    <a:lstStyle/>
                    <a:p>
                      <a:pPr marL="0" indent="0" algn="l" defTabSz="914400" rtl="0" eaLnBrk="1" latinLnBrk="0" hangingPunct="1">
                        <a:buFont typeface="+mj-lt"/>
                        <a:buNone/>
                      </a:pPr>
                      <a:r>
                        <a:rPr lang="en-US" sz="2000" b="1" kern="1200" dirty="0" smtClean="0">
                          <a:solidFill>
                            <a:schemeClr val="dk1"/>
                          </a:solidFill>
                          <a:latin typeface="+mn-lt"/>
                          <a:ea typeface="+mn-ea"/>
                          <a:cs typeface="+mn-cs"/>
                        </a:rPr>
                        <a:t>4. Social Protection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Builds Labour Productivity; Provides</a:t>
                      </a:r>
                      <a:r>
                        <a:rPr lang="en-US" sz="2000" b="1" baseline="0" dirty="0" smtClean="0"/>
                        <a:t> Social Protection; </a:t>
                      </a:r>
                      <a:r>
                        <a:rPr lang="en-US" sz="2000" b="1" kern="1200" dirty="0" smtClean="0">
                          <a:solidFill>
                            <a:schemeClr val="dk1"/>
                          </a:solidFill>
                          <a:latin typeface="+mn-lt"/>
                          <a:ea typeface="+mn-ea"/>
                          <a:cs typeface="+mn-cs"/>
                        </a:rPr>
                        <a:t>Human and Community Security; </a:t>
                      </a:r>
                    </a:p>
                    <a:p>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Slide Number Placeholder 4"/>
          <p:cNvSpPr>
            <a:spLocks noGrp="1"/>
          </p:cNvSpPr>
          <p:nvPr>
            <p:ph type="sldNum" sz="quarter" idx="4"/>
          </p:nvPr>
        </p:nvSpPr>
        <p:spPr>
          <a:xfrm>
            <a:off x="61119" y="6553200"/>
            <a:ext cx="2133600" cy="200595"/>
          </a:xfrm>
        </p:spPr>
        <p:txBody>
          <a:bodyPr/>
          <a:lstStyle/>
          <a:p>
            <a:r>
              <a:rPr lang="en-US" dirty="0"/>
              <a:t>4</a:t>
            </a:r>
          </a:p>
        </p:txBody>
      </p:sp>
    </p:spTree>
    <p:extLst>
      <p:ext uri="{BB962C8B-B14F-4D97-AF65-F5344CB8AC3E}">
        <p14:creationId xmlns:p14="http://schemas.microsoft.com/office/powerpoint/2010/main" val="3101178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4838" cy="430887"/>
          </a:xfrm>
        </p:spPr>
        <p:txBody>
          <a:bodyPr/>
          <a:lstStyle/>
          <a:p>
            <a:pPr algn="ctr"/>
            <a:r>
              <a:rPr lang="en-US" sz="2800" b="1" kern="1200" dirty="0" smtClean="0">
                <a:latin typeface="Lucida Sans Unicode" pitchFamily="34" charset="0"/>
                <a:ea typeface="Arial Unicode MS" pitchFamily="34" charset="-128"/>
                <a:cs typeface="Arial Unicode MS" pitchFamily="34" charset="-128"/>
              </a:rPr>
              <a:t>Growth Strategy – Core Components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7633879"/>
              </p:ext>
            </p:extLst>
          </p:nvPr>
        </p:nvGraphicFramePr>
        <p:xfrm>
          <a:off x="228600" y="1143000"/>
          <a:ext cx="8763000" cy="5830025"/>
        </p:xfrm>
        <a:graphic>
          <a:graphicData uri="http://schemas.openxmlformats.org/drawingml/2006/table">
            <a:tbl>
              <a:tblPr firstRow="1" bandRow="1">
                <a:tableStyleId>{5C22544A-7EE6-4342-B048-85BDC9FD1C3A}</a:tableStyleId>
              </a:tblPr>
              <a:tblGrid>
                <a:gridCol w="2743200"/>
                <a:gridCol w="3200400"/>
                <a:gridCol w="2819400"/>
              </a:tblGrid>
              <a:tr h="983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1. Fiscal Consolidation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2. Business Environment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3. Strategic Investments</a:t>
                      </a:r>
                    </a:p>
                  </a:txBody>
                  <a:tcPr/>
                </a:tc>
              </a:tr>
              <a:tr h="4502695">
                <a:tc>
                  <a:txBody>
                    <a:bodyPr/>
                    <a:lstStyle/>
                    <a:p>
                      <a:pPr marL="463550" lvl="0" indent="-463550">
                        <a:buFont typeface="+mj-lt"/>
                        <a:buAutoNum type="romanLcPeriod"/>
                        <a:tabLst>
                          <a:tab pos="225425" algn="l"/>
                        </a:tabLst>
                      </a:pPr>
                      <a:r>
                        <a:rPr lang="en-US" sz="2400" b="0" dirty="0" smtClean="0"/>
                        <a:t>Deficit Reduction</a:t>
                      </a:r>
                    </a:p>
                    <a:p>
                      <a:pPr marL="463550" lvl="0" indent="-463550">
                        <a:buFont typeface="+mj-lt"/>
                        <a:buAutoNum type="romanLcPeriod"/>
                        <a:tabLst>
                          <a:tab pos="225425" algn="l"/>
                        </a:tabLst>
                      </a:pPr>
                      <a:r>
                        <a:rPr lang="en-US" sz="2400" b="0" dirty="0" smtClean="0"/>
                        <a:t>Debt Management</a:t>
                      </a:r>
                    </a:p>
                    <a:p>
                      <a:pPr marL="463550" lvl="0" indent="-463550">
                        <a:buFont typeface="+mj-lt"/>
                        <a:buAutoNum type="romanLcPeriod"/>
                        <a:tabLst>
                          <a:tab pos="225425" algn="l"/>
                        </a:tabLst>
                      </a:pPr>
                      <a:r>
                        <a:rPr lang="en-US" sz="2400" b="0" dirty="0" smtClean="0"/>
                        <a:t>Tax Reform</a:t>
                      </a:r>
                    </a:p>
                    <a:p>
                      <a:pPr marL="463550" lvl="0" indent="-463550">
                        <a:buFont typeface="+mj-lt"/>
                        <a:buAutoNum type="romanLcPeriod"/>
                        <a:tabLst>
                          <a:tab pos="225425" algn="l"/>
                        </a:tabLst>
                      </a:pPr>
                      <a:r>
                        <a:rPr lang="en-US" sz="2400" b="0" dirty="0" smtClean="0"/>
                        <a:t>Fiscal Accountability</a:t>
                      </a:r>
                    </a:p>
                    <a:p>
                      <a:pPr marL="463550" lvl="0" indent="-463550">
                        <a:buFont typeface="+mj-lt"/>
                        <a:buAutoNum type="romanLcPeriod"/>
                        <a:tabLst>
                          <a:tab pos="225425" algn="l"/>
                        </a:tabLst>
                      </a:pPr>
                      <a:r>
                        <a:rPr lang="en-US" sz="2400" b="0" dirty="0" smtClean="0"/>
                        <a:t>Public Sector Rationalization</a:t>
                      </a:r>
                    </a:p>
                    <a:p>
                      <a:pPr marL="463550" lvl="0" indent="-463550">
                        <a:buFont typeface="+mj-lt"/>
                        <a:buAutoNum type="romanLcPeriod"/>
                        <a:tabLst>
                          <a:tab pos="225425" algn="l"/>
                        </a:tabLst>
                      </a:pPr>
                      <a:r>
                        <a:rPr lang="en-US" sz="2400" b="0" dirty="0" smtClean="0"/>
                        <a:t>Pension Reform</a:t>
                      </a:r>
                    </a:p>
                    <a:p>
                      <a:pPr marL="463550" lvl="0" indent="-463550">
                        <a:buFont typeface="+mj-lt"/>
                        <a:buAutoNum type="romanLcPeriod"/>
                        <a:tabLst>
                          <a:tab pos="225425" algn="l"/>
                        </a:tabLst>
                      </a:pPr>
                      <a:r>
                        <a:rPr lang="en-US" sz="2400" b="0" dirty="0" smtClean="0"/>
                        <a:t> </a:t>
                      </a:r>
                      <a:r>
                        <a:rPr lang="en-GB" sz="2400" b="0" kern="1200" dirty="0" smtClean="0">
                          <a:solidFill>
                            <a:schemeClr val="dk1"/>
                          </a:solidFill>
                          <a:latin typeface="+mn-lt"/>
                          <a:ea typeface="+mn-ea"/>
                          <a:cs typeface="+mn-cs"/>
                        </a:rPr>
                        <a:t>Inflation Control</a:t>
                      </a:r>
                      <a:endParaRPr lang="en-US" sz="2400" b="0" kern="1200" dirty="0" smtClean="0">
                        <a:solidFill>
                          <a:schemeClr val="dk1"/>
                        </a:solidFill>
                        <a:latin typeface="+mn-lt"/>
                        <a:ea typeface="+mn-ea"/>
                        <a:cs typeface="+mn-cs"/>
                      </a:endParaRPr>
                    </a:p>
                  </a:txBody>
                  <a:tcPr/>
                </a:tc>
                <a:tc>
                  <a:txBody>
                    <a:bodyPr/>
                    <a:lstStyle/>
                    <a:p>
                      <a:pPr marL="463550" lvl="0" indent="-463550" algn="l" defTabSz="914400" rtl="0" eaLnBrk="1" latinLnBrk="0" hangingPunct="1">
                        <a:buFont typeface="+mj-lt"/>
                        <a:buAutoNum type="romanLcPeriod"/>
                        <a:tabLst>
                          <a:tab pos="225425" algn="l"/>
                        </a:tabLst>
                      </a:pPr>
                      <a:r>
                        <a:rPr lang="en-JM" sz="2400" b="0" kern="1200" dirty="0" smtClean="0">
                          <a:solidFill>
                            <a:schemeClr val="dk1"/>
                          </a:solidFill>
                          <a:latin typeface="+mn-lt"/>
                          <a:ea typeface="+mn-ea"/>
                          <a:cs typeface="+mn-cs"/>
                        </a:rPr>
                        <a:t>Improved Access to Credit including for MSMEs</a:t>
                      </a:r>
                    </a:p>
                    <a:p>
                      <a:pPr marL="463550" lvl="0" indent="-463550" algn="l" defTabSz="914400" rtl="0" eaLnBrk="1" latinLnBrk="0" hangingPunct="1">
                        <a:buFont typeface="+mj-lt"/>
                        <a:buAutoNum type="romanLcPeriod"/>
                        <a:tabLst>
                          <a:tab pos="225425" algn="l"/>
                        </a:tabLst>
                      </a:pPr>
                      <a:r>
                        <a:rPr lang="en-JM" sz="2400" b="0" kern="1200" dirty="0" smtClean="0">
                          <a:solidFill>
                            <a:schemeClr val="dk1"/>
                          </a:solidFill>
                          <a:latin typeface="+mn-lt"/>
                          <a:ea typeface="+mn-ea"/>
                          <a:cs typeface="+mn-cs"/>
                        </a:rPr>
                        <a:t>Streamlining Approvals and </a:t>
                      </a:r>
                      <a:r>
                        <a:rPr lang="en-US" sz="2400" b="0" kern="1200" dirty="0" smtClean="0">
                          <a:solidFill>
                            <a:schemeClr val="dk1"/>
                          </a:solidFill>
                          <a:latin typeface="+mn-lt"/>
                          <a:ea typeface="+mn-ea"/>
                          <a:cs typeface="+mn-cs"/>
                        </a:rPr>
                        <a:t>Business Registration</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Legal Processes</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Customs Processes</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Energy Sector Reforms</a:t>
                      </a:r>
                    </a:p>
                  </a:txBody>
                  <a:tcPr/>
                </a:tc>
                <a:tc>
                  <a:txBody>
                    <a:bodyPr/>
                    <a:lstStyle/>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Logistics Hub</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Agro Parks</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ICT Parks</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Road Infrastructure Projects</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Hotel Development Projects</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Energy Diversification</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Urban Renewal</a:t>
                      </a:r>
                    </a:p>
                  </a:txBody>
                  <a:tcPr/>
                </a:tc>
              </a:tr>
            </a:tbl>
          </a:graphicData>
        </a:graphic>
      </p:graphicFrame>
    </p:spTree>
    <p:extLst>
      <p:ext uri="{BB962C8B-B14F-4D97-AF65-F5344CB8AC3E}">
        <p14:creationId xmlns:p14="http://schemas.microsoft.com/office/powerpoint/2010/main" val="397488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76200"/>
            <a:ext cx="8224838" cy="430887"/>
          </a:xfrm>
        </p:spPr>
        <p:txBody>
          <a:bodyPr/>
          <a:lstStyle/>
          <a:p>
            <a:pPr algn="ctr"/>
            <a:r>
              <a:rPr lang="en-US" sz="2800" b="1" kern="1200" dirty="0" smtClean="0">
                <a:latin typeface="Lucida Sans Unicode" pitchFamily="34" charset="0"/>
                <a:ea typeface="Arial Unicode MS" pitchFamily="34" charset="-128"/>
                <a:cs typeface="Arial Unicode MS" pitchFamily="34" charset="-128"/>
              </a:rPr>
              <a:t>Growth Agenda – Supporting Components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7646595"/>
              </p:ext>
            </p:extLst>
          </p:nvPr>
        </p:nvGraphicFramePr>
        <p:xfrm>
          <a:off x="1066800" y="1371600"/>
          <a:ext cx="7086600" cy="4176627"/>
        </p:xfrm>
        <a:graphic>
          <a:graphicData uri="http://schemas.openxmlformats.org/drawingml/2006/table">
            <a:tbl>
              <a:tblPr firstRow="1" bandRow="1">
                <a:tableStyleId>{5C22544A-7EE6-4342-B048-85BDC9FD1C3A}</a:tableStyleId>
              </a:tblPr>
              <a:tblGrid>
                <a:gridCol w="7086600"/>
              </a:tblGrid>
              <a:tr h="762000">
                <a:tc>
                  <a:txBody>
                    <a:bodyPr/>
                    <a:lstStyle/>
                    <a:p>
                      <a:pPr lvl="0" algn="ctr"/>
                      <a:r>
                        <a:rPr lang="en-US" sz="2400" dirty="0" smtClean="0"/>
                        <a:t>4</a:t>
                      </a:r>
                      <a:r>
                        <a:rPr lang="en-US" sz="2400" dirty="0" smtClean="0">
                          <a:solidFill>
                            <a:schemeClr val="bg1"/>
                          </a:solidFill>
                        </a:rPr>
                        <a:t>. Human Capital Development and </a:t>
                      </a:r>
                      <a:r>
                        <a:rPr lang="en-US" sz="2400" dirty="0" smtClean="0"/>
                        <a:t>Social Protection</a:t>
                      </a:r>
                      <a:endParaRPr lang="en-US" sz="2400" dirty="0"/>
                    </a:p>
                  </a:txBody>
                  <a:tcPr/>
                </a:tc>
              </a:tr>
              <a:tr h="3353667">
                <a:tc>
                  <a:txBody>
                    <a:bodyPr/>
                    <a:lstStyle/>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Enhanced  Social Protection</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Education &amp; Skills Training</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Primary Health Care</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Youth Employment</a:t>
                      </a:r>
                    </a:p>
                    <a:p>
                      <a:pPr marL="463550" lvl="0" indent="-463550" algn="l" defTabSz="914400" rtl="0" eaLnBrk="1" latinLnBrk="0" hangingPunct="1">
                        <a:buFont typeface="+mj-lt"/>
                        <a:buAutoNum type="romanLcPeriod"/>
                        <a:tabLst>
                          <a:tab pos="225425" algn="l"/>
                        </a:tabLst>
                      </a:pPr>
                      <a:r>
                        <a:rPr lang="en-US" sz="2400" b="0" kern="1200" dirty="0" smtClean="0">
                          <a:solidFill>
                            <a:schemeClr val="dk1"/>
                          </a:solidFill>
                          <a:latin typeface="+mn-lt"/>
                          <a:ea typeface="+mn-ea"/>
                          <a:cs typeface="+mn-cs"/>
                        </a:rPr>
                        <a:t>Citizens Security</a:t>
                      </a:r>
                      <a:r>
                        <a:rPr lang="en-US" sz="2400" b="0" kern="1200" baseline="0" dirty="0" smtClean="0">
                          <a:solidFill>
                            <a:schemeClr val="dk1"/>
                          </a:solidFill>
                          <a:latin typeface="+mn-lt"/>
                          <a:ea typeface="+mn-ea"/>
                          <a:cs typeface="+mn-cs"/>
                        </a:rPr>
                        <a:t> &amp; </a:t>
                      </a:r>
                      <a:r>
                        <a:rPr lang="en-US" sz="2400" b="0" kern="1200" dirty="0" smtClean="0">
                          <a:solidFill>
                            <a:schemeClr val="dk1"/>
                          </a:solidFill>
                          <a:latin typeface="+mn-lt"/>
                          <a:ea typeface="+mn-ea"/>
                          <a:cs typeface="+mn-cs"/>
                        </a:rPr>
                        <a:t>Community Renewal initiatives</a:t>
                      </a:r>
                    </a:p>
                    <a:p>
                      <a:pPr marL="463550" lvl="0" indent="-463550" algn="l" defTabSz="914400" rtl="0" eaLnBrk="1" latinLnBrk="0" hangingPunct="1">
                        <a:buFont typeface="+mj-lt"/>
                        <a:buAutoNum type="romanLcPeriod"/>
                        <a:tabLst>
                          <a:tab pos="225425" algn="l"/>
                        </a:tabLst>
                      </a:pPr>
                      <a:endParaRPr lang="en-US" sz="2400" b="0" kern="1200" dirty="0" smtClean="0">
                        <a:solidFill>
                          <a:schemeClr val="dk1"/>
                        </a:solidFill>
                        <a:latin typeface="+mn-lt"/>
                        <a:ea typeface="+mn-ea"/>
                        <a:cs typeface="+mn-cs"/>
                      </a:endParaRPr>
                    </a:p>
                    <a:p>
                      <a:endParaRPr lang="en-US" dirty="0"/>
                    </a:p>
                  </a:txBody>
                  <a:tcPr/>
                </a:tc>
              </a:tr>
            </a:tbl>
          </a:graphicData>
        </a:graphic>
      </p:graphicFrame>
    </p:spTree>
    <p:extLst>
      <p:ext uri="{BB962C8B-B14F-4D97-AF65-F5344CB8AC3E}">
        <p14:creationId xmlns:p14="http://schemas.microsoft.com/office/powerpoint/2010/main" val="907660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3671392" y="2852738"/>
            <a:ext cx="1728192" cy="1260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400" b="1" dirty="0" smtClean="0">
                <a:solidFill>
                  <a:schemeClr val="bg1"/>
                </a:solidFill>
              </a:rPr>
              <a:t>Key Elements</a:t>
            </a:r>
            <a:endParaRPr lang="en-GB" sz="1400" b="1" dirty="0">
              <a:solidFill>
                <a:schemeClr val="bg1"/>
              </a:solidFill>
            </a:endParaRPr>
          </a:p>
        </p:txBody>
      </p:sp>
      <p:sp>
        <p:nvSpPr>
          <p:cNvPr id="52" name="Oval 51"/>
          <p:cNvSpPr/>
          <p:nvPr/>
        </p:nvSpPr>
        <p:spPr>
          <a:xfrm>
            <a:off x="1583668" y="1700386"/>
            <a:ext cx="5905164" cy="363640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b="1" dirty="0">
              <a:solidFill>
                <a:schemeClr val="bg1"/>
              </a:solidFill>
            </a:endParaRPr>
          </a:p>
        </p:txBody>
      </p:sp>
      <p:sp>
        <p:nvSpPr>
          <p:cNvPr id="36" name="Rectangle 35"/>
          <p:cNvSpPr/>
          <p:nvPr/>
        </p:nvSpPr>
        <p:spPr>
          <a:xfrm>
            <a:off x="3626325" y="1371600"/>
            <a:ext cx="1818326" cy="91761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200" b="1" dirty="0" smtClean="0">
                <a:solidFill>
                  <a:schemeClr val="bg2"/>
                </a:solidFill>
              </a:rPr>
              <a:t>Public Financial Management</a:t>
            </a:r>
            <a:endParaRPr lang="en-GB" sz="1200" b="1" dirty="0" smtClean="0">
              <a:solidFill>
                <a:schemeClr val="bg2"/>
              </a:solidFill>
            </a:endParaRPr>
          </a:p>
        </p:txBody>
      </p:sp>
      <p:sp>
        <p:nvSpPr>
          <p:cNvPr id="39" name="Rectangle 38"/>
          <p:cNvSpPr/>
          <p:nvPr/>
        </p:nvSpPr>
        <p:spPr>
          <a:xfrm>
            <a:off x="6488767" y="2348867"/>
            <a:ext cx="1818326" cy="85153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GB" sz="1200" b="1" dirty="0" smtClean="0">
                <a:solidFill>
                  <a:schemeClr val="bg2"/>
                </a:solidFill>
              </a:rPr>
              <a:t>Tax Reform</a:t>
            </a:r>
            <a:endParaRPr lang="en-GB" sz="1200" b="1" dirty="0">
              <a:solidFill>
                <a:schemeClr val="bg2"/>
              </a:solidFill>
            </a:endParaRPr>
          </a:p>
        </p:txBody>
      </p:sp>
      <p:sp>
        <p:nvSpPr>
          <p:cNvPr id="41" name="Rectangle 40"/>
          <p:cNvSpPr/>
          <p:nvPr/>
        </p:nvSpPr>
        <p:spPr>
          <a:xfrm>
            <a:off x="6400800" y="3932832"/>
            <a:ext cx="1818326" cy="791568"/>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200" b="1" dirty="0" smtClean="0">
                <a:solidFill>
                  <a:schemeClr val="bg2"/>
                </a:solidFill>
              </a:rPr>
              <a:t>Debt Reduction Strategy</a:t>
            </a:r>
            <a:endParaRPr lang="en-US" sz="1200" b="1" dirty="0">
              <a:solidFill>
                <a:schemeClr val="bg2"/>
              </a:solidFill>
            </a:endParaRPr>
          </a:p>
        </p:txBody>
      </p:sp>
      <p:sp>
        <p:nvSpPr>
          <p:cNvPr id="43" name="Rectangle 42"/>
          <p:cNvSpPr/>
          <p:nvPr/>
        </p:nvSpPr>
        <p:spPr>
          <a:xfrm>
            <a:off x="762000" y="2438400"/>
            <a:ext cx="2133600" cy="1080188"/>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200" b="1" dirty="0" smtClean="0">
                <a:solidFill>
                  <a:schemeClr val="bg2"/>
                </a:solidFill>
              </a:rPr>
              <a:t>Financial System</a:t>
            </a:r>
          </a:p>
          <a:p>
            <a:r>
              <a:rPr lang="en-US" sz="1200" b="1" dirty="0" smtClean="0">
                <a:solidFill>
                  <a:schemeClr val="bg2"/>
                </a:solidFill>
              </a:rPr>
              <a:t>Stability</a:t>
            </a:r>
            <a:endParaRPr lang="en-US" sz="1200" b="1" dirty="0">
              <a:solidFill>
                <a:schemeClr val="bg2"/>
              </a:solidFill>
            </a:endParaRPr>
          </a:p>
        </p:txBody>
      </p:sp>
      <p:sp>
        <p:nvSpPr>
          <p:cNvPr id="47" name="Rectangle 46"/>
          <p:cNvSpPr/>
          <p:nvPr/>
        </p:nvSpPr>
        <p:spPr>
          <a:xfrm>
            <a:off x="944151" y="3932832"/>
            <a:ext cx="1818326" cy="943968"/>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GB" sz="1200" b="1" dirty="0" smtClean="0">
                <a:solidFill>
                  <a:schemeClr val="bg2"/>
                </a:solidFill>
              </a:rPr>
              <a:t>Growth and Competitiveness</a:t>
            </a:r>
            <a:endParaRPr lang="en-GB" sz="1200" b="1" dirty="0">
              <a:solidFill>
                <a:schemeClr val="bg2"/>
              </a:solidFill>
            </a:endParaRPr>
          </a:p>
        </p:txBody>
      </p:sp>
      <p:sp>
        <p:nvSpPr>
          <p:cNvPr id="50" name="Rectangle 49"/>
          <p:cNvSpPr/>
          <p:nvPr/>
        </p:nvSpPr>
        <p:spPr>
          <a:xfrm>
            <a:off x="2895600" y="4911563"/>
            <a:ext cx="1818326" cy="850454"/>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200" b="1" dirty="0" smtClean="0">
                <a:solidFill>
                  <a:schemeClr val="bg2"/>
                </a:solidFill>
              </a:rPr>
              <a:t>Ease of Doing </a:t>
            </a:r>
          </a:p>
          <a:p>
            <a:r>
              <a:rPr lang="en-US" sz="1200" b="1" dirty="0" smtClean="0">
                <a:solidFill>
                  <a:schemeClr val="bg2"/>
                </a:solidFill>
              </a:rPr>
              <a:t>Business</a:t>
            </a:r>
            <a:endParaRPr lang="en-US" sz="1200" b="1" dirty="0">
              <a:solidFill>
                <a:schemeClr val="bg2"/>
              </a:solidFill>
            </a:endParaRPr>
          </a:p>
        </p:txBody>
      </p:sp>
      <p:grpSp>
        <p:nvGrpSpPr>
          <p:cNvPr id="13" name="Group 37"/>
          <p:cNvGrpSpPr>
            <a:grpSpLocks/>
          </p:cNvGrpSpPr>
          <p:nvPr/>
        </p:nvGrpSpPr>
        <p:grpSpPr bwMode="auto">
          <a:xfrm>
            <a:off x="76200" y="820737"/>
            <a:ext cx="8928100" cy="398463"/>
            <a:chOff x="88" y="418"/>
            <a:chExt cx="5624" cy="251"/>
          </a:xfrm>
        </p:grpSpPr>
        <p:sp>
          <p:nvSpPr>
            <p:cNvPr id="14" name="MessageBox"/>
            <p:cNvSpPr>
              <a:spLocks noChangeArrowheads="1"/>
            </p:cNvSpPr>
            <p:nvPr>
              <p:custDataLst>
                <p:tags r:id="rId2"/>
              </p:custDataLst>
            </p:nvPr>
          </p:nvSpPr>
          <p:spPr bwMode="auto">
            <a:xfrm>
              <a:off x="129" y="418"/>
              <a:ext cx="55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838325" eaLnBrk="0" hangingPunct="0">
                <a:spcBef>
                  <a:spcPts val="600"/>
                </a:spcBef>
                <a:spcAft>
                  <a:spcPts val="600"/>
                </a:spcAft>
                <a:buClr>
                  <a:srgbClr val="97999B"/>
                </a:buClr>
                <a:buSzPct val="100000"/>
              </a:pPr>
              <a:r>
                <a:rPr lang="en-US" dirty="0" smtClean="0">
                  <a:solidFill>
                    <a:schemeClr val="accent1"/>
                  </a:solidFill>
                  <a:latin typeface="+mn-lt"/>
                  <a:ea typeface="+mn-ea"/>
                </a:rPr>
                <a:t>Key elements of the Economic programme which is far advanced in its execution</a:t>
              </a:r>
              <a:endParaRPr lang="en-US" dirty="0">
                <a:solidFill>
                  <a:schemeClr val="accent1"/>
                </a:solidFill>
                <a:latin typeface="+mn-lt"/>
                <a:ea typeface="+mn-ea"/>
              </a:endParaRPr>
            </a:p>
          </p:txBody>
        </p:sp>
        <p:sp>
          <p:nvSpPr>
            <p:cNvPr id="15" name="MessageLine"/>
            <p:cNvSpPr>
              <a:spLocks noChangeShapeType="1"/>
            </p:cNvSpPr>
            <p:nvPr/>
          </p:nvSpPr>
          <p:spPr bwMode="auto">
            <a:xfrm>
              <a:off x="88" y="669"/>
              <a:ext cx="5584" cy="0"/>
            </a:xfrm>
            <a:prstGeom prst="line">
              <a:avLst/>
            </a:prstGeom>
            <a:noFill/>
            <a:ln w="6350">
              <a:solidFill>
                <a:srgbClr val="979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6" name="Slide Number Placeholder 4"/>
          <p:cNvSpPr>
            <a:spLocks noGrp="1"/>
          </p:cNvSpPr>
          <p:nvPr>
            <p:ph type="sldNum" sz="quarter" idx="4"/>
          </p:nvPr>
        </p:nvSpPr>
        <p:spPr>
          <a:xfrm>
            <a:off x="26988" y="6629400"/>
            <a:ext cx="2133600" cy="200595"/>
          </a:xfrm>
        </p:spPr>
        <p:txBody>
          <a:bodyPr/>
          <a:lstStyle/>
          <a:p>
            <a:r>
              <a:rPr lang="en-US" dirty="0" smtClean="0"/>
              <a:t>7</a:t>
            </a:r>
            <a:endParaRPr lang="en-US" dirty="0"/>
          </a:p>
        </p:txBody>
      </p:sp>
      <p:sp>
        <p:nvSpPr>
          <p:cNvPr id="17" name="Title 1"/>
          <p:cNvSpPr txBox="1">
            <a:spLocks/>
          </p:cNvSpPr>
          <p:nvPr/>
        </p:nvSpPr>
        <p:spPr bwMode="gray">
          <a:xfrm>
            <a:off x="141288" y="155575"/>
            <a:ext cx="8859837" cy="377825"/>
          </a:xfrm>
          <a:prstGeom prst="rect">
            <a:avLst/>
          </a:prstGeom>
          <a:noFill/>
          <a:ln w="12700">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US" kern="0" dirty="0" smtClean="0"/>
              <a:t>Economic </a:t>
            </a:r>
            <a:r>
              <a:rPr lang="en-US" kern="0" dirty="0" err="1" smtClean="0"/>
              <a:t>Programme</a:t>
            </a:r>
            <a:endParaRPr lang="en-US" kern="0" dirty="0"/>
          </a:p>
        </p:txBody>
      </p:sp>
      <p:sp>
        <p:nvSpPr>
          <p:cNvPr id="18" name="Rectangle 17"/>
          <p:cNvSpPr/>
          <p:nvPr/>
        </p:nvSpPr>
        <p:spPr>
          <a:xfrm>
            <a:off x="4894901" y="4911563"/>
            <a:ext cx="1818326" cy="850454"/>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US" sz="1200" b="1" dirty="0" smtClean="0">
                <a:solidFill>
                  <a:schemeClr val="bg2"/>
                </a:solidFill>
              </a:rPr>
              <a:t>Social Protection</a:t>
            </a:r>
            <a:endParaRPr lang="en-US" sz="1200" b="1" dirty="0">
              <a:solidFill>
                <a:schemeClr val="bg2"/>
              </a:solidFill>
            </a:endParaRPr>
          </a:p>
        </p:txBody>
      </p:sp>
    </p:spTree>
    <p:custDataLst>
      <p:tags r:id="rId1"/>
    </p:custDataLst>
    <p:extLst>
      <p:ext uri="{BB962C8B-B14F-4D97-AF65-F5344CB8AC3E}">
        <p14:creationId xmlns:p14="http://schemas.microsoft.com/office/powerpoint/2010/main" val="946322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207962" y="152400"/>
            <a:ext cx="8859838" cy="369888"/>
          </a:xfrm>
        </p:spPr>
        <p:txBody>
          <a:bodyPr/>
          <a:lstStyle/>
          <a:p>
            <a:r>
              <a:rPr lang="en-US" dirty="0"/>
              <a:t>Debt Reduction Strategy</a:t>
            </a:r>
            <a:endParaRPr lang="en-US" dirty="0" smtClean="0"/>
          </a:p>
        </p:txBody>
      </p:sp>
      <p:sp>
        <p:nvSpPr>
          <p:cNvPr id="14339" name="Rectangle 18"/>
          <p:cNvSpPr>
            <a:spLocks noChangeArrowheads="1"/>
          </p:cNvSpPr>
          <p:nvPr/>
        </p:nvSpPr>
        <p:spPr bwMode="auto">
          <a:xfrm>
            <a:off x="76200" y="779413"/>
            <a:ext cx="8950325" cy="60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1"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Public Debt targeted to decline to 96% of GDP by 2020; to decline to sustainable level (60% of GDP) by 2026</a:t>
            </a:r>
            <a:r>
              <a:rPr lang="en-US" sz="2000" dirty="0" smtClean="0">
                <a:solidFill>
                  <a:srgbClr val="53565A"/>
                </a:solidFill>
                <a:ea typeface="STKaiti"/>
                <a:cs typeface="STKaiti"/>
              </a:rPr>
              <a:t> </a:t>
            </a:r>
          </a:p>
          <a:p>
            <a:pPr lvl="1"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Management </a:t>
            </a:r>
            <a:r>
              <a:rPr lang="en-US" sz="2000" b="1" dirty="0">
                <a:solidFill>
                  <a:srgbClr val="53565A"/>
                </a:solidFill>
                <a:ea typeface="STKaiti"/>
                <a:cs typeface="STKaiti"/>
              </a:rPr>
              <a:t>of Contingent </a:t>
            </a:r>
            <a:r>
              <a:rPr lang="en-US" sz="2000" b="1" dirty="0" smtClean="0">
                <a:solidFill>
                  <a:srgbClr val="53565A"/>
                </a:solidFill>
                <a:ea typeface="STKaiti"/>
                <a:cs typeface="STKaiti"/>
              </a:rPr>
              <a:t>Liabilities </a:t>
            </a:r>
            <a:r>
              <a:rPr lang="en-US" sz="2000" dirty="0">
                <a:solidFill>
                  <a:srgbClr val="53565A"/>
                </a:solidFill>
                <a:ea typeface="STKaiti"/>
                <a:cs typeface="STKaiti"/>
              </a:rPr>
              <a:t>as a percentage of GDP as </a:t>
            </a:r>
            <a:r>
              <a:rPr lang="en-US" sz="2000" dirty="0" smtClean="0">
                <a:solidFill>
                  <a:srgbClr val="53565A"/>
                </a:solidFill>
                <a:ea typeface="STKaiti"/>
                <a:cs typeface="STKaiti"/>
              </a:rPr>
              <a:t>guided by the </a:t>
            </a:r>
            <a:r>
              <a:rPr lang="en-US" sz="2000" dirty="0">
                <a:solidFill>
                  <a:srgbClr val="53565A"/>
                </a:solidFill>
                <a:ea typeface="STKaiti"/>
                <a:cs typeface="STKaiti"/>
              </a:rPr>
              <a:t>PDMA; </a:t>
            </a:r>
            <a:r>
              <a:rPr lang="en-US" sz="2000" dirty="0" smtClean="0">
                <a:solidFill>
                  <a:srgbClr val="53565A"/>
                </a:solidFill>
                <a:ea typeface="STKaiti"/>
                <a:cs typeface="STKaiti"/>
              </a:rPr>
              <a:t>12.6</a:t>
            </a:r>
            <a:r>
              <a:rPr lang="en-US" sz="2000" dirty="0">
                <a:solidFill>
                  <a:srgbClr val="53565A"/>
                </a:solidFill>
                <a:ea typeface="STKaiti"/>
                <a:cs typeface="STKaiti"/>
              </a:rPr>
              <a:t>% </a:t>
            </a:r>
            <a:r>
              <a:rPr lang="en-US" sz="2000" dirty="0" smtClean="0">
                <a:solidFill>
                  <a:srgbClr val="53565A"/>
                </a:solidFill>
                <a:ea typeface="STKaiti"/>
                <a:cs typeface="STKaiti"/>
              </a:rPr>
              <a:t>of GDP </a:t>
            </a:r>
            <a:r>
              <a:rPr lang="en-US" sz="2000" dirty="0">
                <a:solidFill>
                  <a:srgbClr val="53565A"/>
                </a:solidFill>
                <a:ea typeface="STKaiti"/>
                <a:cs typeface="STKaiti"/>
              </a:rPr>
              <a:t>in FY2012/13. </a:t>
            </a:r>
            <a:r>
              <a:rPr lang="en-US" sz="2000" dirty="0" smtClean="0">
                <a:solidFill>
                  <a:srgbClr val="53565A"/>
                </a:solidFill>
                <a:ea typeface="STKaiti"/>
                <a:cs typeface="STKaiti"/>
              </a:rPr>
              <a:t>Target: 3.0 </a:t>
            </a:r>
            <a:r>
              <a:rPr lang="en-US" sz="2000" dirty="0">
                <a:solidFill>
                  <a:srgbClr val="53565A"/>
                </a:solidFill>
                <a:ea typeface="STKaiti"/>
                <a:cs typeface="STKaiti"/>
              </a:rPr>
              <a:t>% by FY 2026/27 </a:t>
            </a:r>
            <a:endParaRPr lang="en-US" sz="2000" dirty="0" smtClean="0">
              <a:solidFill>
                <a:srgbClr val="53565A"/>
              </a:solidFill>
              <a:ea typeface="STKaiti"/>
              <a:cs typeface="STKaiti"/>
            </a:endParaRPr>
          </a:p>
          <a:p>
            <a:pPr lvl="1"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Continued </a:t>
            </a:r>
            <a:r>
              <a:rPr lang="en-US" sz="2000" b="1" dirty="0">
                <a:solidFill>
                  <a:srgbClr val="53565A"/>
                </a:solidFill>
                <a:ea typeface="STKaiti"/>
                <a:cs typeface="STKaiti"/>
              </a:rPr>
              <a:t>implementation of structural reforms </a:t>
            </a:r>
            <a:r>
              <a:rPr lang="en-US" sz="2000" dirty="0">
                <a:solidFill>
                  <a:srgbClr val="53565A"/>
                </a:solidFill>
                <a:ea typeface="STKaiti"/>
                <a:cs typeface="STKaiti"/>
              </a:rPr>
              <a:t>to support sustained fiscal performance </a:t>
            </a:r>
          </a:p>
          <a:p>
            <a:pPr lvl="2"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Fiscal </a:t>
            </a:r>
            <a:r>
              <a:rPr lang="en-US" sz="2000" b="1" dirty="0">
                <a:solidFill>
                  <a:srgbClr val="53565A"/>
                </a:solidFill>
                <a:ea typeface="STKaiti"/>
                <a:cs typeface="STKaiti"/>
              </a:rPr>
              <a:t>Rule Legislation</a:t>
            </a:r>
            <a:r>
              <a:rPr lang="en-US" sz="2000" dirty="0">
                <a:solidFill>
                  <a:srgbClr val="53565A"/>
                </a:solidFill>
                <a:ea typeface="STKaiti"/>
                <a:cs typeface="STKaiti"/>
              </a:rPr>
              <a:t> </a:t>
            </a:r>
            <a:r>
              <a:rPr lang="en-US" sz="2000" dirty="0" smtClean="0">
                <a:solidFill>
                  <a:srgbClr val="53565A"/>
                </a:solidFill>
                <a:ea typeface="STKaiti"/>
                <a:cs typeface="STKaiti"/>
              </a:rPr>
              <a:t>enacted </a:t>
            </a:r>
            <a:r>
              <a:rPr lang="en-US" sz="2000" dirty="0">
                <a:solidFill>
                  <a:srgbClr val="53565A"/>
                </a:solidFill>
                <a:ea typeface="STKaiti"/>
                <a:cs typeface="STKaiti"/>
              </a:rPr>
              <a:t>in 2014 by way of </a:t>
            </a:r>
            <a:r>
              <a:rPr lang="en-US" sz="2000" dirty="0" smtClean="0">
                <a:solidFill>
                  <a:srgbClr val="53565A"/>
                </a:solidFill>
                <a:ea typeface="STKaiti"/>
                <a:cs typeface="STKaiti"/>
              </a:rPr>
              <a:t>amendments to several laws geared towards minimizing fiscal </a:t>
            </a:r>
            <a:r>
              <a:rPr lang="en-US" sz="2000" dirty="0">
                <a:solidFill>
                  <a:srgbClr val="53565A"/>
                </a:solidFill>
                <a:ea typeface="STKaiti"/>
                <a:cs typeface="STKaiti"/>
              </a:rPr>
              <a:t>overspending </a:t>
            </a:r>
            <a:r>
              <a:rPr lang="en-US" sz="2000" dirty="0" smtClean="0">
                <a:solidFill>
                  <a:srgbClr val="53565A"/>
                </a:solidFill>
                <a:ea typeface="STKaiti"/>
                <a:cs typeface="STKaiti"/>
              </a:rPr>
              <a:t>while locking-in fiscal </a:t>
            </a:r>
            <a:r>
              <a:rPr lang="en-US" sz="2000" dirty="0">
                <a:solidFill>
                  <a:srgbClr val="53565A"/>
                </a:solidFill>
                <a:ea typeface="STKaiti"/>
                <a:cs typeface="STKaiti"/>
              </a:rPr>
              <a:t>gains </a:t>
            </a:r>
            <a:r>
              <a:rPr lang="en-US" sz="2000" dirty="0" smtClean="0">
                <a:solidFill>
                  <a:srgbClr val="53565A"/>
                </a:solidFill>
                <a:ea typeface="STKaiti"/>
                <a:cs typeface="STKaiti"/>
              </a:rPr>
              <a:t>garnered </a:t>
            </a:r>
            <a:r>
              <a:rPr lang="en-US" sz="2000" dirty="0">
                <a:solidFill>
                  <a:srgbClr val="53565A"/>
                </a:solidFill>
                <a:ea typeface="STKaiti"/>
                <a:cs typeface="STKaiti"/>
              </a:rPr>
              <a:t>thus far </a:t>
            </a:r>
            <a:r>
              <a:rPr lang="en-US" sz="2000" dirty="0" smtClean="0">
                <a:solidFill>
                  <a:srgbClr val="53565A"/>
                </a:solidFill>
                <a:ea typeface="STKaiti"/>
                <a:cs typeface="STKaiti"/>
              </a:rPr>
              <a:t>and expected </a:t>
            </a:r>
          </a:p>
          <a:p>
            <a:pPr lvl="2"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Public </a:t>
            </a:r>
            <a:r>
              <a:rPr lang="en-US" sz="2000" b="1" dirty="0">
                <a:solidFill>
                  <a:srgbClr val="53565A"/>
                </a:solidFill>
                <a:ea typeface="STKaiti"/>
                <a:cs typeface="STKaiti"/>
              </a:rPr>
              <a:t>Debt Management Act (PDMA) </a:t>
            </a:r>
            <a:r>
              <a:rPr lang="en-US" sz="2000" dirty="0">
                <a:solidFill>
                  <a:srgbClr val="53565A"/>
                </a:solidFill>
                <a:ea typeface="STKaiti"/>
                <a:cs typeface="STKaiti"/>
              </a:rPr>
              <a:t>passed in 2012 : -</a:t>
            </a:r>
            <a:r>
              <a:rPr lang="en-US" sz="2000" dirty="0" smtClean="0">
                <a:solidFill>
                  <a:srgbClr val="53565A"/>
                </a:solidFill>
                <a:ea typeface="STKaiti"/>
                <a:cs typeface="STKaiti"/>
              </a:rPr>
              <a:t> increases </a:t>
            </a:r>
            <a:r>
              <a:rPr lang="en-US" sz="2000" dirty="0">
                <a:solidFill>
                  <a:srgbClr val="53565A"/>
                </a:solidFill>
                <a:ea typeface="STKaiti"/>
                <a:cs typeface="STKaiti"/>
              </a:rPr>
              <a:t>oversight of debt </a:t>
            </a:r>
            <a:r>
              <a:rPr lang="en-US" sz="2000" dirty="0" smtClean="0">
                <a:solidFill>
                  <a:srgbClr val="53565A"/>
                </a:solidFill>
                <a:ea typeface="STKaiti"/>
                <a:cs typeface="STKaiti"/>
              </a:rPr>
              <a:t>management and governance.</a:t>
            </a:r>
          </a:p>
          <a:p>
            <a:pPr lvl="1"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Funding from multilaterals</a:t>
            </a:r>
          </a:p>
          <a:p>
            <a:pPr lvl="2" indent="-228600" algn="l" eaLnBrk="0" hangingPunct="0">
              <a:spcBef>
                <a:spcPts val="500"/>
              </a:spcBef>
              <a:spcAft>
                <a:spcPts val="500"/>
              </a:spcAft>
              <a:buClr>
                <a:srgbClr val="97999B"/>
              </a:buClr>
              <a:buFont typeface="Wingdings" pitchFamily="2" charset="2"/>
              <a:buChar char="§"/>
              <a:defRPr/>
            </a:pPr>
            <a:r>
              <a:rPr lang="en-US" sz="2000" dirty="0" smtClean="0">
                <a:solidFill>
                  <a:srgbClr val="53565A"/>
                </a:solidFill>
                <a:ea typeface="STKaiti"/>
                <a:cs typeface="STKaiti"/>
              </a:rPr>
              <a:t>low </a:t>
            </a:r>
            <a:r>
              <a:rPr lang="en-US" sz="2000" dirty="0">
                <a:solidFill>
                  <a:srgbClr val="53565A"/>
                </a:solidFill>
                <a:ea typeface="STKaiti"/>
                <a:cs typeface="STKaiti"/>
              </a:rPr>
              <a:t>cost funding from the IDB/World Bank/CDB. </a:t>
            </a:r>
            <a:endParaRPr lang="en-US" sz="2000" dirty="0" smtClean="0">
              <a:solidFill>
                <a:srgbClr val="53565A"/>
              </a:solidFill>
              <a:ea typeface="STKaiti"/>
              <a:cs typeface="STKaiti"/>
            </a:endParaRPr>
          </a:p>
          <a:p>
            <a:pPr lvl="1" indent="-228600" algn="l" eaLnBrk="0" hangingPunct="0">
              <a:spcBef>
                <a:spcPts val="500"/>
              </a:spcBef>
              <a:spcAft>
                <a:spcPts val="500"/>
              </a:spcAft>
              <a:buClr>
                <a:srgbClr val="97999B"/>
              </a:buClr>
              <a:buFont typeface="Wingdings" pitchFamily="2" charset="2"/>
              <a:buChar char="§"/>
              <a:defRPr/>
            </a:pPr>
            <a:r>
              <a:rPr lang="en-US" sz="2000" b="1" dirty="0" smtClean="0">
                <a:solidFill>
                  <a:srgbClr val="53565A"/>
                </a:solidFill>
                <a:ea typeface="STKaiti"/>
                <a:cs typeface="STKaiti"/>
              </a:rPr>
              <a:t>Active market friendly liability management</a:t>
            </a:r>
          </a:p>
          <a:p>
            <a:pPr lvl="2" indent="-228600" algn="l" eaLnBrk="0" hangingPunct="0">
              <a:spcBef>
                <a:spcPts val="500"/>
              </a:spcBef>
              <a:spcAft>
                <a:spcPts val="500"/>
              </a:spcAft>
              <a:buClr>
                <a:srgbClr val="97999B"/>
              </a:buClr>
              <a:buFont typeface="Wingdings" pitchFamily="2" charset="2"/>
              <a:buChar char="§"/>
              <a:defRPr/>
            </a:pPr>
            <a:r>
              <a:rPr lang="en-US" sz="2000" dirty="0" smtClean="0">
                <a:solidFill>
                  <a:srgbClr val="53565A"/>
                </a:solidFill>
                <a:ea typeface="STKaiti"/>
                <a:cs typeface="STKaiti"/>
              </a:rPr>
              <a:t>US$150 </a:t>
            </a:r>
            <a:r>
              <a:rPr lang="en-US" sz="2000" dirty="0" err="1" smtClean="0">
                <a:solidFill>
                  <a:srgbClr val="53565A"/>
                </a:solidFill>
                <a:ea typeface="STKaiti"/>
                <a:cs typeface="STKaiti"/>
              </a:rPr>
              <a:t>mn</a:t>
            </a:r>
            <a:r>
              <a:rPr lang="en-US" sz="2000" dirty="0" smtClean="0">
                <a:solidFill>
                  <a:srgbClr val="53565A"/>
                </a:solidFill>
                <a:ea typeface="STKaiti"/>
                <a:cs typeface="STKaiti"/>
              </a:rPr>
              <a:t> budgeted </a:t>
            </a:r>
            <a:r>
              <a:rPr lang="en-US" sz="2000" dirty="0">
                <a:solidFill>
                  <a:srgbClr val="53565A"/>
                </a:solidFill>
                <a:ea typeface="STKaiti"/>
                <a:cs typeface="STKaiti"/>
              </a:rPr>
              <a:t>for FY 2014/15 </a:t>
            </a:r>
            <a:r>
              <a:rPr lang="en-US" sz="2000" dirty="0" smtClean="0">
                <a:solidFill>
                  <a:srgbClr val="53565A"/>
                </a:solidFill>
                <a:ea typeface="STKaiti"/>
                <a:cs typeface="STKaiti"/>
              </a:rPr>
              <a:t>to </a:t>
            </a:r>
            <a:r>
              <a:rPr lang="en-US" sz="2000" dirty="0">
                <a:solidFill>
                  <a:srgbClr val="53565A"/>
                </a:solidFill>
                <a:ea typeface="STKaiti"/>
                <a:cs typeface="STKaiti"/>
              </a:rPr>
              <a:t>buy back </a:t>
            </a:r>
            <a:r>
              <a:rPr lang="en-US" sz="2000" dirty="0" smtClean="0">
                <a:solidFill>
                  <a:srgbClr val="53565A"/>
                </a:solidFill>
                <a:ea typeface="STKaiti"/>
                <a:cs typeface="STKaiti"/>
              </a:rPr>
              <a:t>high </a:t>
            </a:r>
            <a:r>
              <a:rPr lang="en-US" sz="2000" dirty="0">
                <a:solidFill>
                  <a:srgbClr val="53565A"/>
                </a:solidFill>
                <a:ea typeface="STKaiti"/>
                <a:cs typeface="STKaiti"/>
              </a:rPr>
              <a:t>yield </a:t>
            </a:r>
            <a:r>
              <a:rPr lang="en-US" sz="2000" dirty="0" smtClean="0">
                <a:solidFill>
                  <a:srgbClr val="53565A"/>
                </a:solidFill>
                <a:ea typeface="STKaiti"/>
                <a:cs typeface="STKaiti"/>
              </a:rPr>
              <a:t>securities</a:t>
            </a:r>
            <a:endParaRPr lang="en-US" sz="2000" dirty="0">
              <a:solidFill>
                <a:srgbClr val="53565A"/>
              </a:solidFill>
              <a:ea typeface="STKaiti"/>
              <a:cs typeface="STKaiti"/>
            </a:endParaRPr>
          </a:p>
          <a:p>
            <a:pPr lvl="1" indent="-228600" algn="l" eaLnBrk="0" hangingPunct="0">
              <a:spcBef>
                <a:spcPts val="500"/>
              </a:spcBef>
              <a:spcAft>
                <a:spcPts val="500"/>
              </a:spcAft>
              <a:buClr>
                <a:srgbClr val="97999B"/>
              </a:buClr>
              <a:buFont typeface="Wingdings" pitchFamily="2" charset="2"/>
              <a:buChar char="§"/>
              <a:defRPr/>
            </a:pPr>
            <a:endParaRPr lang="en-US" sz="2000" dirty="0">
              <a:solidFill>
                <a:srgbClr val="53565A"/>
              </a:solidFill>
              <a:ea typeface="STKaiti"/>
              <a:cs typeface="STKaiti"/>
            </a:endParaRPr>
          </a:p>
        </p:txBody>
      </p:sp>
      <p:sp>
        <p:nvSpPr>
          <p:cNvPr id="8" name="Slide Number Placeholder 4"/>
          <p:cNvSpPr>
            <a:spLocks noGrp="1"/>
          </p:cNvSpPr>
          <p:nvPr>
            <p:ph type="sldNum" sz="quarter" idx="4294967295"/>
          </p:nvPr>
        </p:nvSpPr>
        <p:spPr>
          <a:xfrm>
            <a:off x="26988" y="6629400"/>
            <a:ext cx="2133600" cy="200595"/>
          </a:xfrm>
          <a:prstGeom prst="rect">
            <a:avLst/>
          </a:prstGeom>
        </p:spPr>
        <p:txBody>
          <a:bodyPr vert="horz" lIns="91440" tIns="45720" rIns="91440" bIns="45720" rtlCol="0" anchor="ctr"/>
          <a:lstStyle/>
          <a:p>
            <a:pPr algn="l"/>
            <a:r>
              <a:rPr lang="en-US" dirty="0" smtClean="0"/>
              <a:t>8</a:t>
            </a:r>
            <a:endParaRPr lang="en-US" sz="800" dirty="0">
              <a:solidFill>
                <a:schemeClr val="accent1"/>
              </a:solidFill>
            </a:endParaRPr>
          </a:p>
        </p:txBody>
      </p:sp>
    </p:spTree>
    <p:custDataLst>
      <p:tags r:id="rId1"/>
    </p:custDataLst>
    <p:extLst>
      <p:ext uri="{BB962C8B-B14F-4D97-AF65-F5344CB8AC3E}">
        <p14:creationId xmlns:p14="http://schemas.microsoft.com/office/powerpoint/2010/main" val="22365216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850313" cy="5715000"/>
          </a:xfrm>
        </p:spPr>
        <p:txBody>
          <a:bodyPr/>
          <a:lstStyle/>
          <a:p>
            <a:pPr marL="457200" indent="-228600">
              <a:spcBef>
                <a:spcPts val="600"/>
              </a:spcBef>
              <a:spcAft>
                <a:spcPts val="600"/>
              </a:spcAft>
              <a:buFont typeface="Wingdings" pitchFamily="2" charset="2"/>
              <a:buChar char="§"/>
              <a:defRPr/>
            </a:pPr>
            <a:r>
              <a:rPr lang="en-US" sz="2000" b="1" dirty="0"/>
              <a:t>Maintain </a:t>
            </a:r>
            <a:r>
              <a:rPr lang="en-US" sz="2000" b="1" dirty="0" smtClean="0"/>
              <a:t>Single-digit Inflation </a:t>
            </a:r>
            <a:endParaRPr lang="en-US" sz="2000" b="1" dirty="0"/>
          </a:p>
          <a:p>
            <a:pPr marL="687388" lvl="1" indent="-346075">
              <a:spcBef>
                <a:spcPts val="600"/>
              </a:spcBef>
              <a:spcAft>
                <a:spcPts val="600"/>
              </a:spcAft>
              <a:buFont typeface="Wingdings" pitchFamily="2" charset="2"/>
              <a:buChar char="Ø"/>
              <a:defRPr/>
            </a:pPr>
            <a:r>
              <a:rPr lang="en-US" sz="2000" dirty="0" smtClean="0"/>
              <a:t>Consumer </a:t>
            </a:r>
            <a:r>
              <a:rPr lang="en-US" sz="2000" dirty="0"/>
              <a:t>price inflation to gradually converge towards trading </a:t>
            </a:r>
            <a:r>
              <a:rPr lang="en-US" sz="2000" dirty="0" smtClean="0"/>
              <a:t>partners</a:t>
            </a:r>
          </a:p>
          <a:p>
            <a:pPr marL="687388" lvl="1" indent="-346075">
              <a:spcBef>
                <a:spcPts val="600"/>
              </a:spcBef>
              <a:spcAft>
                <a:spcPts val="600"/>
              </a:spcAft>
              <a:buFont typeface="Wingdings" pitchFamily="2" charset="2"/>
              <a:buChar char="Ø"/>
              <a:defRPr/>
            </a:pPr>
            <a:r>
              <a:rPr lang="en-US" sz="2000" dirty="0" smtClean="0"/>
              <a:t>BOJ </a:t>
            </a:r>
            <a:r>
              <a:rPr lang="en-US" sz="2000" dirty="0"/>
              <a:t>short term rate key market signal to guide inflation towards target</a:t>
            </a:r>
          </a:p>
          <a:p>
            <a:pPr marL="457200" indent="-228600">
              <a:spcBef>
                <a:spcPts val="600"/>
              </a:spcBef>
              <a:spcAft>
                <a:spcPts val="600"/>
              </a:spcAft>
              <a:buFont typeface="Wingdings" pitchFamily="2" charset="2"/>
              <a:buChar char="§"/>
              <a:defRPr/>
            </a:pPr>
            <a:r>
              <a:rPr lang="en-US" sz="2000" b="1" dirty="0" smtClean="0"/>
              <a:t>Maintain Flexible </a:t>
            </a:r>
            <a:r>
              <a:rPr lang="en-US" sz="2000" b="1" dirty="0"/>
              <a:t>Exchange </a:t>
            </a:r>
            <a:r>
              <a:rPr lang="en-US" sz="2000" b="1" dirty="0" smtClean="0"/>
              <a:t>Rate System</a:t>
            </a:r>
            <a:endParaRPr lang="en-US" sz="2000" b="1" dirty="0"/>
          </a:p>
          <a:p>
            <a:pPr marL="687388" lvl="1" indent="-346075">
              <a:spcBef>
                <a:spcPts val="600"/>
              </a:spcBef>
              <a:spcAft>
                <a:spcPts val="600"/>
              </a:spcAft>
              <a:buFont typeface="Wingdings" pitchFamily="2" charset="2"/>
              <a:buChar char="Ø"/>
              <a:defRPr/>
            </a:pPr>
            <a:r>
              <a:rPr lang="en-US" sz="2000" dirty="0" smtClean="0"/>
              <a:t>Important </a:t>
            </a:r>
            <a:r>
              <a:rPr lang="en-US" sz="2000" dirty="0"/>
              <a:t>to maintaining price competitiveness of </a:t>
            </a:r>
            <a:r>
              <a:rPr lang="en-US" sz="2000" dirty="0" smtClean="0"/>
              <a:t>exports</a:t>
            </a:r>
          </a:p>
          <a:p>
            <a:pPr marL="687388" lvl="1" indent="-346075">
              <a:spcBef>
                <a:spcPts val="600"/>
              </a:spcBef>
              <a:spcAft>
                <a:spcPts val="600"/>
              </a:spcAft>
              <a:buFont typeface="Wingdings" pitchFamily="2" charset="2"/>
              <a:buChar char="Ø"/>
              <a:defRPr/>
            </a:pPr>
            <a:r>
              <a:rPr lang="en-US" sz="2000" dirty="0" smtClean="0"/>
              <a:t>Enhance market </a:t>
            </a:r>
            <a:r>
              <a:rPr lang="en-US" sz="2000" dirty="0"/>
              <a:t>information </a:t>
            </a:r>
            <a:r>
              <a:rPr lang="en-US" sz="2000" dirty="0" smtClean="0"/>
              <a:t> </a:t>
            </a:r>
            <a:endParaRPr lang="en-US" sz="2000" dirty="0"/>
          </a:p>
          <a:p>
            <a:pPr marL="457200" indent="-228600">
              <a:spcBef>
                <a:spcPts val="600"/>
              </a:spcBef>
              <a:spcAft>
                <a:spcPts val="600"/>
              </a:spcAft>
              <a:buFont typeface="Wingdings" pitchFamily="2" charset="2"/>
              <a:buChar char="§"/>
              <a:defRPr/>
            </a:pPr>
            <a:r>
              <a:rPr lang="en-US" sz="2000" b="1" dirty="0"/>
              <a:t>Increase Reserves</a:t>
            </a:r>
          </a:p>
          <a:p>
            <a:pPr marL="687388" lvl="1" indent="-346075">
              <a:spcBef>
                <a:spcPts val="600"/>
              </a:spcBef>
              <a:spcAft>
                <a:spcPts val="600"/>
              </a:spcAft>
              <a:buFont typeface="Wingdings" pitchFamily="2" charset="2"/>
              <a:buChar char="Ø"/>
              <a:defRPr/>
            </a:pPr>
            <a:r>
              <a:rPr lang="en-US" sz="2000" dirty="0"/>
              <a:t>Current account deficit set to halve by </a:t>
            </a:r>
            <a:r>
              <a:rPr lang="en-US" sz="2000" dirty="0" smtClean="0"/>
              <a:t>FY 2016/17</a:t>
            </a:r>
          </a:p>
          <a:p>
            <a:pPr marL="687388" lvl="1" indent="-346075">
              <a:spcBef>
                <a:spcPts val="600"/>
              </a:spcBef>
              <a:spcAft>
                <a:spcPts val="600"/>
              </a:spcAft>
              <a:buFont typeface="Wingdings" pitchFamily="2" charset="2"/>
              <a:buChar char="Ø"/>
              <a:defRPr/>
            </a:pPr>
            <a:r>
              <a:rPr lang="en-US" sz="2000" dirty="0" smtClean="0"/>
              <a:t>Import </a:t>
            </a:r>
            <a:r>
              <a:rPr lang="en-US" sz="2000" dirty="0"/>
              <a:t>coverage of gross reserves to rise from 3 months to 4 months </a:t>
            </a:r>
            <a:endParaRPr lang="en-US" sz="2000" dirty="0" smtClean="0"/>
          </a:p>
          <a:p>
            <a:pPr marL="457200" indent="-228600">
              <a:spcBef>
                <a:spcPts val="600"/>
              </a:spcBef>
              <a:spcAft>
                <a:spcPts val="600"/>
              </a:spcAft>
              <a:buFont typeface="Wingdings" pitchFamily="2" charset="2"/>
              <a:buChar char="§"/>
              <a:defRPr/>
            </a:pPr>
            <a:r>
              <a:rPr lang="en-US" sz="2000" b="1" dirty="0" smtClean="0"/>
              <a:t>Strengthen Financial System</a:t>
            </a:r>
          </a:p>
          <a:p>
            <a:pPr marL="684213" indent="-342900">
              <a:spcBef>
                <a:spcPts val="600"/>
              </a:spcBef>
              <a:spcAft>
                <a:spcPts val="600"/>
              </a:spcAft>
              <a:buFont typeface="Wingdings" pitchFamily="2" charset="2"/>
              <a:buChar char="Ø"/>
              <a:defRPr/>
            </a:pPr>
            <a:r>
              <a:rPr lang="en-US" sz="2000" dirty="0" smtClean="0"/>
              <a:t>Increase </a:t>
            </a:r>
            <a:r>
              <a:rPr lang="en-US" sz="2000" dirty="0"/>
              <a:t>BOJ </a:t>
            </a:r>
            <a:r>
              <a:rPr lang="en-US" sz="2000" dirty="0" smtClean="0"/>
              <a:t>regulatory and supervisory powers </a:t>
            </a:r>
            <a:r>
              <a:rPr lang="en-US" sz="2000" dirty="0"/>
              <a:t>and responsibility for financial </a:t>
            </a:r>
            <a:r>
              <a:rPr lang="en-US" sz="2000" dirty="0" smtClean="0"/>
              <a:t>system stability</a:t>
            </a:r>
          </a:p>
          <a:p>
            <a:pPr marL="684213" indent="-342900">
              <a:spcBef>
                <a:spcPts val="600"/>
              </a:spcBef>
              <a:spcAft>
                <a:spcPts val="600"/>
              </a:spcAft>
              <a:buFont typeface="Wingdings" pitchFamily="2" charset="2"/>
              <a:buChar char="Ø"/>
              <a:defRPr/>
            </a:pPr>
            <a:r>
              <a:rPr lang="en-US" sz="2000" dirty="0" smtClean="0"/>
              <a:t>Support growth by providing liquidity to the Financial System</a:t>
            </a:r>
            <a:endParaRPr lang="en-US" sz="2000" dirty="0"/>
          </a:p>
        </p:txBody>
      </p:sp>
      <p:sp>
        <p:nvSpPr>
          <p:cNvPr id="21507" name="Title 2"/>
          <p:cNvSpPr>
            <a:spLocks noGrp="1"/>
          </p:cNvSpPr>
          <p:nvPr>
            <p:ph type="title"/>
          </p:nvPr>
        </p:nvSpPr>
        <p:spPr>
          <a:xfrm>
            <a:off x="141288" y="155575"/>
            <a:ext cx="8859837" cy="377825"/>
          </a:xfrm>
        </p:spPr>
        <p:txBody>
          <a:bodyPr/>
          <a:lstStyle/>
          <a:p>
            <a:r>
              <a:rPr lang="en-US" smtClean="0"/>
              <a:t>Monetary Policy and Financial System </a:t>
            </a:r>
          </a:p>
        </p:txBody>
      </p:sp>
      <p:sp>
        <p:nvSpPr>
          <p:cNvPr id="6" name="Slide Number Placeholder 4"/>
          <p:cNvSpPr>
            <a:spLocks noGrp="1"/>
          </p:cNvSpPr>
          <p:nvPr>
            <p:ph type="sldNum" sz="quarter" idx="4294967295"/>
          </p:nvPr>
        </p:nvSpPr>
        <p:spPr>
          <a:xfrm>
            <a:off x="26988" y="6629400"/>
            <a:ext cx="2133600" cy="200595"/>
          </a:xfrm>
          <a:prstGeom prst="rect">
            <a:avLst/>
          </a:prstGeom>
        </p:spPr>
        <p:txBody>
          <a:bodyPr vert="horz" lIns="91440" tIns="45720" rIns="91440" bIns="45720" rtlCol="0" anchor="ctr"/>
          <a:lstStyle/>
          <a:p>
            <a:pPr algn="l"/>
            <a:r>
              <a:rPr lang="en-US" dirty="0"/>
              <a:t>9</a:t>
            </a:r>
            <a:endParaRPr lang="en-US" sz="800" dirty="0">
              <a:solidFill>
                <a:schemeClr val="accent1"/>
              </a:solidFill>
            </a:endParaRPr>
          </a:p>
        </p:txBody>
      </p:sp>
    </p:spTree>
    <p:custDataLst>
      <p:tags r:id="rId1"/>
    </p:custDataLst>
    <p:extLst>
      <p:ext uri="{BB962C8B-B14F-4D97-AF65-F5344CB8AC3E}">
        <p14:creationId xmlns:p14="http://schemas.microsoft.com/office/powerpoint/2010/main" val="29779084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YOUT" val="ppLayoutTitle"/>
</p:tagLst>
</file>

<file path=ppt/tags/tag1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1.xml><?xml version="1.0" encoding="utf-8"?>
<p:tagLst xmlns:a="http://schemas.openxmlformats.org/drawingml/2006/main" xmlns:r="http://schemas.openxmlformats.org/officeDocument/2006/relationships" xmlns:p="http://schemas.openxmlformats.org/presentationml/2006/main">
  <p:tag name="LAYOUT" val="ppLayoutBlank"/>
</p:tagLst>
</file>

<file path=ppt/tags/tag12.xml><?xml version="1.0" encoding="utf-8"?>
<p:tagLst xmlns:a="http://schemas.openxmlformats.org/drawingml/2006/main" xmlns:r="http://schemas.openxmlformats.org/officeDocument/2006/relationships" xmlns:p="http://schemas.openxmlformats.org/presentationml/2006/main">
  <p:tag name="LAYOUT" val="ppLayoutTitle"/>
</p:tagLst>
</file>

<file path=ppt/tags/tag13.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4.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5.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9.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xml><?xml version="1.0" encoding="utf-8"?>
<p:tagLst xmlns:a="http://schemas.openxmlformats.org/drawingml/2006/main" xmlns:r="http://schemas.openxmlformats.org/officeDocument/2006/relationships" xmlns:p="http://schemas.openxmlformats.org/presentationml/2006/main">
  <p:tag name="LAYOUT" val="ppLayoutObject"/>
</p:tagLst>
</file>

<file path=ppt/tags/tag4.xml><?xml version="1.0" encoding="utf-8"?>
<p:tagLst xmlns:a="http://schemas.openxmlformats.org/drawingml/2006/main" xmlns:r="http://schemas.openxmlformats.org/officeDocument/2006/relationships" xmlns:p="http://schemas.openxmlformats.org/presentationml/2006/main">
  <p:tag name="LAYOUT" val="ppLayoutObject"/>
</p:tagLst>
</file>

<file path=ppt/tags/tag5.xml><?xml version="1.0" encoding="utf-8"?>
<p:tagLst xmlns:a="http://schemas.openxmlformats.org/drawingml/2006/main" xmlns:r="http://schemas.openxmlformats.org/officeDocument/2006/relationships" xmlns:p="http://schemas.openxmlformats.org/presentationml/2006/main">
  <p:tag name="SSB" val="txtPageMessage"/>
</p:tagLst>
</file>

<file path=ppt/tags/tag6.xml><?xml version="1.0" encoding="utf-8"?>
<p:tagLst xmlns:a="http://schemas.openxmlformats.org/drawingml/2006/main" xmlns:r="http://schemas.openxmlformats.org/officeDocument/2006/relationships" xmlns:p="http://schemas.openxmlformats.org/presentationml/2006/main">
  <p:tag name="LAYOUT" val="ppLayoutBlank"/>
</p:tagLst>
</file>

<file path=ppt/tags/tag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9.xml><?xml version="1.0" encoding="utf-8"?>
<p:tagLst xmlns:a="http://schemas.openxmlformats.org/drawingml/2006/main" xmlns:r="http://schemas.openxmlformats.org/officeDocument/2006/relationships" xmlns:p="http://schemas.openxmlformats.org/presentationml/2006/main">
  <p:tag name="LAYOUT" val="ppLayoutObject"/>
</p:tagLst>
</file>

<file path=ppt/theme/theme1.xml><?xml version="1.0" encoding="utf-8"?>
<a:theme xmlns:a="http://schemas.openxmlformats.org/drawingml/2006/main" name="Custom Template">
  <a:themeElements>
    <a:clrScheme name="Custom 94">
      <a:dk1>
        <a:srgbClr val="000000"/>
      </a:dk1>
      <a:lt1>
        <a:srgbClr val="FFFFFF"/>
      </a:lt1>
      <a:dk2>
        <a:srgbClr val="FFFF66"/>
      </a:dk2>
      <a:lt2>
        <a:srgbClr val="4D4D4D"/>
      </a:lt2>
      <a:accent1>
        <a:srgbClr val="115324"/>
      </a:accent1>
      <a:accent2>
        <a:srgbClr val="2CAB50"/>
      </a:accent2>
      <a:accent3>
        <a:srgbClr val="FFFE0C"/>
      </a:accent3>
      <a:accent4>
        <a:srgbClr val="CDCDCD"/>
      </a:accent4>
      <a:accent5>
        <a:srgbClr val="E1B42E"/>
      </a:accent5>
      <a:accent6>
        <a:srgbClr val="BABABA"/>
      </a:accent6>
      <a:hlink>
        <a:srgbClr val="002060"/>
      </a:hlink>
      <a:folHlink>
        <a:srgbClr val="92E7AA"/>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Burnt Orange">
      <a:srgbClr val="CB6015"/>
    </a:custClr>
  </a:custClrLst>
</a:theme>
</file>

<file path=ppt/theme/theme2.xml><?xml version="1.0" encoding="utf-8"?>
<a:theme xmlns:a="http://schemas.openxmlformats.org/drawingml/2006/main" name="1_Custom Template">
  <a:themeElements>
    <a:clrScheme name="Custom 105">
      <a:dk1>
        <a:srgbClr val="000000"/>
      </a:dk1>
      <a:lt1>
        <a:srgbClr val="FFFFFF"/>
      </a:lt1>
      <a:dk2>
        <a:srgbClr val="FFFF66"/>
      </a:dk2>
      <a:lt2>
        <a:srgbClr val="4D4D4D"/>
      </a:lt2>
      <a:accent1>
        <a:srgbClr val="115324"/>
      </a:accent1>
      <a:accent2>
        <a:srgbClr val="D3D3D3"/>
      </a:accent2>
      <a:accent3>
        <a:srgbClr val="F0D844"/>
      </a:accent3>
      <a:accent4>
        <a:srgbClr val="2CAB50"/>
      </a:accent4>
      <a:accent5>
        <a:srgbClr val="DBAA1F"/>
      </a:accent5>
      <a:accent6>
        <a:srgbClr val="B2B2B2"/>
      </a:accent6>
      <a:hlink>
        <a:srgbClr val="002060"/>
      </a:hlink>
      <a:folHlink>
        <a:srgbClr val="92E7AA"/>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Burnt Orange">
      <a:srgbClr val="CB6015"/>
    </a:custClr>
  </a:custClrLst>
</a:theme>
</file>

<file path=ppt/theme/theme3.xml><?xml version="1.0" encoding="utf-8"?>
<a:theme xmlns:a="http://schemas.openxmlformats.org/drawingml/2006/main" name="2_Custom Template">
  <a:themeElements>
    <a:clrScheme name="Custom 105">
      <a:dk1>
        <a:srgbClr val="000000"/>
      </a:dk1>
      <a:lt1>
        <a:srgbClr val="FFFFFF"/>
      </a:lt1>
      <a:dk2>
        <a:srgbClr val="FFFF66"/>
      </a:dk2>
      <a:lt2>
        <a:srgbClr val="4D4D4D"/>
      </a:lt2>
      <a:accent1>
        <a:srgbClr val="115324"/>
      </a:accent1>
      <a:accent2>
        <a:srgbClr val="D3D3D3"/>
      </a:accent2>
      <a:accent3>
        <a:srgbClr val="F0D844"/>
      </a:accent3>
      <a:accent4>
        <a:srgbClr val="2CAB50"/>
      </a:accent4>
      <a:accent5>
        <a:srgbClr val="DBAA1F"/>
      </a:accent5>
      <a:accent6>
        <a:srgbClr val="B2B2B2"/>
      </a:accent6>
      <a:hlink>
        <a:srgbClr val="002060"/>
      </a:hlink>
      <a:folHlink>
        <a:srgbClr val="92E7AA"/>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Burnt Orange">
      <a:srgbClr val="CB6015"/>
    </a:custClr>
  </a:custClrLst>
</a:theme>
</file>

<file path=ppt/theme/theme4.xml><?xml version="1.0" encoding="utf-8"?>
<a:theme xmlns:a="http://schemas.openxmlformats.org/drawingml/2006/main" name="3_Custom Template">
  <a:themeElements>
    <a:clrScheme name="Custom 105">
      <a:dk1>
        <a:srgbClr val="000000"/>
      </a:dk1>
      <a:lt1>
        <a:srgbClr val="FFFFFF"/>
      </a:lt1>
      <a:dk2>
        <a:srgbClr val="FFFF66"/>
      </a:dk2>
      <a:lt2>
        <a:srgbClr val="4D4D4D"/>
      </a:lt2>
      <a:accent1>
        <a:srgbClr val="115324"/>
      </a:accent1>
      <a:accent2>
        <a:srgbClr val="D3D3D3"/>
      </a:accent2>
      <a:accent3>
        <a:srgbClr val="F0D844"/>
      </a:accent3>
      <a:accent4>
        <a:srgbClr val="2CAB50"/>
      </a:accent4>
      <a:accent5>
        <a:srgbClr val="DBAA1F"/>
      </a:accent5>
      <a:accent6>
        <a:srgbClr val="B2B2B2"/>
      </a:accent6>
      <a:hlink>
        <a:srgbClr val="002060"/>
      </a:hlink>
      <a:folHlink>
        <a:srgbClr val="92E7AA"/>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Burnt Orange">
      <a:srgbClr val="CB6015"/>
    </a:custClr>
  </a:custClrLst>
</a:theme>
</file>

<file path=ppt/theme/theme5.xml><?xml version="1.0" encoding="utf-8"?>
<a:theme xmlns:a="http://schemas.openxmlformats.org/drawingml/2006/main" name="4_Custom Template">
  <a:themeElements>
    <a:clrScheme name="Custom 105">
      <a:dk1>
        <a:srgbClr val="000000"/>
      </a:dk1>
      <a:lt1>
        <a:srgbClr val="FFFFFF"/>
      </a:lt1>
      <a:dk2>
        <a:srgbClr val="FFFF66"/>
      </a:dk2>
      <a:lt2>
        <a:srgbClr val="4D4D4D"/>
      </a:lt2>
      <a:accent1>
        <a:srgbClr val="115324"/>
      </a:accent1>
      <a:accent2>
        <a:srgbClr val="D3D3D3"/>
      </a:accent2>
      <a:accent3>
        <a:srgbClr val="F0D844"/>
      </a:accent3>
      <a:accent4>
        <a:srgbClr val="2CAB50"/>
      </a:accent4>
      <a:accent5>
        <a:srgbClr val="DBAA1F"/>
      </a:accent5>
      <a:accent6>
        <a:srgbClr val="B2B2B2"/>
      </a:accent6>
      <a:hlink>
        <a:srgbClr val="002060"/>
      </a:hlink>
      <a:folHlink>
        <a:srgbClr val="92E7AA"/>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Burnt Orange">
      <a:srgbClr val="CB6015"/>
    </a:custClr>
  </a:custClr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9688</TotalTime>
  <Words>2672</Words>
  <Application>Microsoft Office PowerPoint</Application>
  <PresentationFormat>Letter Paper (8.5x11 in)</PresentationFormat>
  <Paragraphs>438</Paragraphs>
  <Slides>22</Slides>
  <Notes>10</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Custom Template</vt:lpstr>
      <vt:lpstr>1_Custom Template</vt:lpstr>
      <vt:lpstr>2_Custom Template</vt:lpstr>
      <vt:lpstr>3_Custom Template</vt:lpstr>
      <vt:lpstr>4_Custom Template</vt:lpstr>
      <vt:lpstr>Policy Reforms for Economic Growth: The Jamaican Experience</vt:lpstr>
      <vt:lpstr>Jamaica Fact Sheet</vt:lpstr>
      <vt:lpstr>Growth Transformation Strategy in Brief </vt:lpstr>
      <vt:lpstr>Growth Agenda- Key Factors</vt:lpstr>
      <vt:lpstr>Growth Strategy – Core Components</vt:lpstr>
      <vt:lpstr>Growth Agenda – Supporting Components</vt:lpstr>
      <vt:lpstr>PowerPoint Presentation</vt:lpstr>
      <vt:lpstr>Debt Reduction Strategy</vt:lpstr>
      <vt:lpstr>Monetary Policy and Financial System </vt:lpstr>
      <vt:lpstr>Significant Achievements under Programme</vt:lpstr>
      <vt:lpstr>Significant Achievements under Programme</vt:lpstr>
      <vt:lpstr>Other Selected Milestones and Developments</vt:lpstr>
      <vt:lpstr>Risk Profile and Sustainability Strategies</vt:lpstr>
      <vt:lpstr>PowerPoint Presentation</vt:lpstr>
      <vt:lpstr> Appendices</vt:lpstr>
      <vt:lpstr>Appendix 1: A Diversified Economy</vt:lpstr>
      <vt:lpstr>Appendix 2:  Debt Analysis</vt:lpstr>
      <vt:lpstr>Appendix 3: Monetary Policy and Financial System</vt:lpstr>
      <vt:lpstr>PowerPoint Presentation</vt:lpstr>
      <vt:lpstr>Appendix 5: Agriculture</vt:lpstr>
      <vt:lpstr>Appendix 6: Tourism</vt:lpstr>
      <vt:lpstr>Appendix 7:  Information Communication Technologies</vt:lpstr>
    </vt:vector>
  </TitlesOfParts>
  <Company>Citi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Agenda Presentation</dc:title>
  <dc:creator>Joseph Cox</dc:creator>
  <cp:lastModifiedBy>Joseph</cp:lastModifiedBy>
  <cp:revision>860</cp:revision>
  <cp:lastPrinted>2014-06-06T20:56:20Z</cp:lastPrinted>
  <dcterms:created xsi:type="dcterms:W3CDTF">2007-05-25T22:38:05Z</dcterms:created>
  <dcterms:modified xsi:type="dcterms:W3CDTF">2015-03-11T17:37:54Z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COpt">
    <vt:lpwstr>0</vt:lpwstr>
  </property>
  <property fmtid="{D5CDD505-2E9C-101B-9397-08002B2CF9AE}" pid="3" name="PNSOpt">
    <vt:lpwstr>1</vt:lpwstr>
  </property>
  <property fmtid="{D5CDD505-2E9C-101B-9397-08002B2CF9AE}" pid="4" name="Pitchbook Compatible">
    <vt:lpwstr>Yes</vt:lpwstr>
  </property>
</Properties>
</file>