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6.xml" ContentType="application/vnd.openxmlformats-officedocument.theme+xml"/>
  <Override PartName="/ppt/slideLayouts/slideLayout15.xml" ContentType="application/vnd.openxmlformats-officedocument.presentationml.slideLayout+xml"/>
  <Override PartName="/ppt/theme/theme7.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9.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10.xml" ContentType="application/vnd.openxmlformats-officedocument.theme+xml"/>
  <Override PartName="/ppt/slideLayouts/slideLayout2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5197" r:id="rId1"/>
    <p:sldMasterId id="2147485308" r:id="rId2"/>
    <p:sldMasterId id="2147485265" r:id="rId3"/>
    <p:sldMasterId id="2147485268" r:id="rId4"/>
    <p:sldMasterId id="2147485273" r:id="rId5"/>
    <p:sldMasterId id="2147485303" r:id="rId6"/>
    <p:sldMasterId id="2147485297" r:id="rId7"/>
    <p:sldMasterId id="2147485288" r:id="rId8"/>
    <p:sldMasterId id="2147485281" r:id="rId9"/>
    <p:sldMasterId id="2147485206" r:id="rId10"/>
    <p:sldMasterId id="2147485242" r:id="rId11"/>
  </p:sldMasterIdLst>
  <p:notesMasterIdLst>
    <p:notesMasterId r:id="rId25"/>
  </p:notesMasterIdLst>
  <p:handoutMasterIdLst>
    <p:handoutMasterId r:id="rId26"/>
  </p:handoutMasterIdLst>
  <p:sldIdLst>
    <p:sldId id="256" r:id="rId12"/>
    <p:sldId id="284" r:id="rId13"/>
    <p:sldId id="356" r:id="rId14"/>
    <p:sldId id="315" r:id="rId15"/>
    <p:sldId id="375" r:id="rId16"/>
    <p:sldId id="377" r:id="rId17"/>
    <p:sldId id="378" r:id="rId18"/>
    <p:sldId id="379" r:id="rId19"/>
    <p:sldId id="380" r:id="rId20"/>
    <p:sldId id="381" r:id="rId21"/>
    <p:sldId id="382" r:id="rId22"/>
    <p:sldId id="373" r:id="rId23"/>
    <p:sldId id="371" r:id="rId24"/>
  </p:sldIdLst>
  <p:sldSz cx="9144000" cy="6858000" type="screen4x3"/>
  <p:notesSz cx="6980238" cy="9144000"/>
  <p:defaultTextStyle>
    <a:defPPr>
      <a:defRPr lang="en-US"/>
    </a:defPPr>
    <a:lvl1pPr algn="l" rtl="0" fontAlgn="base">
      <a:spcBef>
        <a:spcPct val="0"/>
      </a:spcBef>
      <a:spcAft>
        <a:spcPct val="0"/>
      </a:spcAft>
      <a:defRPr sz="1600" b="1"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5pPr>
    <a:lvl6pPr marL="2286000" algn="l" defTabSz="914400" rtl="0" eaLnBrk="1" latinLnBrk="0" hangingPunct="1">
      <a:defRPr sz="1600" b="1" kern="1200">
        <a:solidFill>
          <a:schemeClr val="tx1"/>
        </a:solidFill>
        <a:latin typeface="Trebuchet MS" pitchFamily="34" charset="0"/>
        <a:ea typeface="MS PGothic" pitchFamily="34" charset="-128"/>
        <a:cs typeface="+mn-cs"/>
      </a:defRPr>
    </a:lvl6pPr>
    <a:lvl7pPr marL="2743200" algn="l" defTabSz="914400" rtl="0" eaLnBrk="1" latinLnBrk="0" hangingPunct="1">
      <a:defRPr sz="1600" b="1" kern="1200">
        <a:solidFill>
          <a:schemeClr val="tx1"/>
        </a:solidFill>
        <a:latin typeface="Trebuchet MS" pitchFamily="34" charset="0"/>
        <a:ea typeface="MS PGothic" pitchFamily="34" charset="-128"/>
        <a:cs typeface="+mn-cs"/>
      </a:defRPr>
    </a:lvl7pPr>
    <a:lvl8pPr marL="3200400" algn="l" defTabSz="914400" rtl="0" eaLnBrk="1" latinLnBrk="0" hangingPunct="1">
      <a:defRPr sz="1600" b="1" kern="1200">
        <a:solidFill>
          <a:schemeClr val="tx1"/>
        </a:solidFill>
        <a:latin typeface="Trebuchet MS" pitchFamily="34" charset="0"/>
        <a:ea typeface="MS PGothic" pitchFamily="34" charset="-128"/>
        <a:cs typeface="+mn-cs"/>
      </a:defRPr>
    </a:lvl8pPr>
    <a:lvl9pPr marL="3657600" algn="l" defTabSz="914400" rtl="0" eaLnBrk="1" latinLnBrk="0" hangingPunct="1">
      <a:defRPr sz="1600" b="1"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88058" autoAdjust="0"/>
  </p:normalViewPr>
  <p:slideViewPr>
    <p:cSldViewPr snapToGrid="0" snapToObjects="1">
      <p:cViewPr varScale="1">
        <p:scale>
          <a:sx n="53" d="100"/>
          <a:sy n="53" d="100"/>
        </p:scale>
        <p:origin x="163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19C5AF-F2AB-4783-8161-31C31331ACA7}"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07F46F2A-E3D1-420C-86FE-39A61DF8E129}">
      <dgm:prSet phldrT="[Text]" custT="1"/>
      <dgm:spPr/>
      <dgm:t>
        <a:bodyPr/>
        <a:lstStyle/>
        <a:p>
          <a:r>
            <a:rPr lang="en-US" sz="1600" b="0" dirty="0" smtClean="0"/>
            <a:t>1. Diseconomies of scale associated with small size</a:t>
          </a:r>
          <a:endParaRPr lang="en-US" sz="1600" b="0" dirty="0"/>
        </a:p>
      </dgm:t>
    </dgm:pt>
    <dgm:pt modelId="{0027A30D-2415-4961-B26A-A5BDC445B3A2}" type="parTrans" cxnId="{32B5A375-F0B1-4D82-86FA-05B3AFB857EC}">
      <dgm:prSet/>
      <dgm:spPr/>
      <dgm:t>
        <a:bodyPr/>
        <a:lstStyle/>
        <a:p>
          <a:endParaRPr lang="en-US" sz="1600" b="0"/>
        </a:p>
      </dgm:t>
    </dgm:pt>
    <dgm:pt modelId="{A53787C2-6C37-42BF-BE66-87894FCB0AA3}" type="sibTrans" cxnId="{32B5A375-F0B1-4D82-86FA-05B3AFB857EC}">
      <dgm:prSet/>
      <dgm:spPr/>
      <dgm:t>
        <a:bodyPr/>
        <a:lstStyle/>
        <a:p>
          <a:endParaRPr lang="en-US" sz="1600" b="0"/>
        </a:p>
      </dgm:t>
    </dgm:pt>
    <dgm:pt modelId="{810C065E-2142-4535-B859-3F2A10EAB51B}">
      <dgm:prSet phldrT="[Text]" custT="1"/>
      <dgm:spPr/>
      <dgm:t>
        <a:bodyPr/>
        <a:lstStyle/>
        <a:p>
          <a:r>
            <a:rPr lang="en-US" sz="1600" b="0" dirty="0" smtClean="0"/>
            <a:t>2. Low connectivity (Transport, IT,…)</a:t>
          </a:r>
          <a:endParaRPr lang="en-US" sz="1600" b="0" dirty="0"/>
        </a:p>
      </dgm:t>
    </dgm:pt>
    <dgm:pt modelId="{FD4D9A7F-9116-4530-8F17-C340C163FE6B}" type="parTrans" cxnId="{E582D25E-E44A-4B83-B5F2-F47F3E91A33E}">
      <dgm:prSet/>
      <dgm:spPr/>
      <dgm:t>
        <a:bodyPr/>
        <a:lstStyle/>
        <a:p>
          <a:endParaRPr lang="en-US" sz="1600" b="0"/>
        </a:p>
      </dgm:t>
    </dgm:pt>
    <dgm:pt modelId="{08DB041D-0370-4602-A65C-716C70D4CAA8}" type="sibTrans" cxnId="{E582D25E-E44A-4B83-B5F2-F47F3E91A33E}">
      <dgm:prSet/>
      <dgm:spPr/>
      <dgm:t>
        <a:bodyPr/>
        <a:lstStyle/>
        <a:p>
          <a:endParaRPr lang="en-US" sz="1600" b="0"/>
        </a:p>
      </dgm:t>
    </dgm:pt>
    <dgm:pt modelId="{EA8D1ACB-A617-4081-8557-6C3CAB262633}">
      <dgm:prSet phldrT="[Text]" custT="1"/>
      <dgm:spPr/>
      <dgm:t>
        <a:bodyPr/>
        <a:lstStyle/>
        <a:p>
          <a:r>
            <a:rPr lang="en-US" sz="1600" b="0" dirty="0" smtClean="0"/>
            <a:t>8. Vulnerability to Natural Disasters</a:t>
          </a:r>
          <a:endParaRPr lang="en-US" sz="1600" b="0" dirty="0"/>
        </a:p>
      </dgm:t>
    </dgm:pt>
    <dgm:pt modelId="{7993A455-0E1D-4C2D-BFF4-9C049FEA96F6}" type="parTrans" cxnId="{FEE43A22-ED26-4503-BA04-B4AC7992F73E}">
      <dgm:prSet/>
      <dgm:spPr/>
      <dgm:t>
        <a:bodyPr/>
        <a:lstStyle/>
        <a:p>
          <a:endParaRPr lang="en-US" sz="1600" b="0"/>
        </a:p>
      </dgm:t>
    </dgm:pt>
    <dgm:pt modelId="{A17350BC-8E0D-42B4-AD8A-EAD7CF23047D}" type="sibTrans" cxnId="{FEE43A22-ED26-4503-BA04-B4AC7992F73E}">
      <dgm:prSet/>
      <dgm:spPr/>
      <dgm:t>
        <a:bodyPr/>
        <a:lstStyle/>
        <a:p>
          <a:endParaRPr lang="en-US" sz="1600" b="0"/>
        </a:p>
      </dgm:t>
    </dgm:pt>
    <dgm:pt modelId="{EBB4A110-69AB-4621-8D9D-44446D03DE8E}">
      <dgm:prSet phldrT="[Text]" custT="1"/>
      <dgm:spPr/>
      <dgm:t>
        <a:bodyPr/>
        <a:lstStyle/>
        <a:p>
          <a:r>
            <a:rPr lang="en-US" sz="1600" b="0" dirty="0" smtClean="0"/>
            <a:t>7. Exposure to external shocks</a:t>
          </a:r>
          <a:endParaRPr lang="en-US" sz="1600" b="0" dirty="0"/>
        </a:p>
      </dgm:t>
    </dgm:pt>
    <dgm:pt modelId="{850AFB12-8A2E-47EB-9775-A821E128C8BB}" type="parTrans" cxnId="{0A89D78B-E1D8-4BC1-B2CE-81DF8823F81C}">
      <dgm:prSet/>
      <dgm:spPr/>
      <dgm:t>
        <a:bodyPr/>
        <a:lstStyle/>
        <a:p>
          <a:endParaRPr lang="en-US" sz="1600" b="0"/>
        </a:p>
      </dgm:t>
    </dgm:pt>
    <dgm:pt modelId="{358057D2-FD44-4CA1-BAF0-282A1507F3C6}" type="sibTrans" cxnId="{0A89D78B-E1D8-4BC1-B2CE-81DF8823F81C}">
      <dgm:prSet/>
      <dgm:spPr/>
      <dgm:t>
        <a:bodyPr/>
        <a:lstStyle/>
        <a:p>
          <a:endParaRPr lang="en-US" sz="1600" b="0"/>
        </a:p>
      </dgm:t>
    </dgm:pt>
    <dgm:pt modelId="{2E09E109-ADA1-4E26-B025-7513B623FC26}">
      <dgm:prSet phldrT="[Text]" custT="1"/>
      <dgm:spPr/>
      <dgm:t>
        <a:bodyPr/>
        <a:lstStyle/>
        <a:p>
          <a:r>
            <a:rPr lang="en-US" sz="1600" b="0" dirty="0" smtClean="0"/>
            <a:t>6. Low competitiveness, low productivity</a:t>
          </a:r>
          <a:endParaRPr lang="en-US" sz="1600" b="0" dirty="0"/>
        </a:p>
      </dgm:t>
    </dgm:pt>
    <dgm:pt modelId="{8D406B6E-F2B8-4477-B968-84C137FAF9C6}" type="parTrans" cxnId="{A1A55838-1603-4E3F-91D1-ADD734F42250}">
      <dgm:prSet/>
      <dgm:spPr/>
      <dgm:t>
        <a:bodyPr/>
        <a:lstStyle/>
        <a:p>
          <a:endParaRPr lang="en-US" sz="1600" b="0"/>
        </a:p>
      </dgm:t>
    </dgm:pt>
    <dgm:pt modelId="{D6615290-EB7D-4CF6-B35B-5003187CB795}" type="sibTrans" cxnId="{A1A55838-1603-4E3F-91D1-ADD734F42250}">
      <dgm:prSet/>
      <dgm:spPr/>
      <dgm:t>
        <a:bodyPr/>
        <a:lstStyle/>
        <a:p>
          <a:endParaRPr lang="en-US" sz="1600" b="0"/>
        </a:p>
      </dgm:t>
    </dgm:pt>
    <dgm:pt modelId="{01148077-BA8A-41AA-B3D2-AC2A63DBA025}">
      <dgm:prSet phldrT="[Text]" custT="1"/>
      <dgm:spPr/>
      <dgm:t>
        <a:bodyPr/>
        <a:lstStyle/>
        <a:p>
          <a:r>
            <a:rPr lang="en-US" sz="1600" b="0" dirty="0" smtClean="0"/>
            <a:t>3. Unfavorable investment climate</a:t>
          </a:r>
          <a:endParaRPr lang="en-US" sz="1600" b="0" dirty="0"/>
        </a:p>
      </dgm:t>
    </dgm:pt>
    <dgm:pt modelId="{E7386EAA-D4FA-4814-AB6B-621FD1A1D2A0}" type="parTrans" cxnId="{354B4710-A51D-459F-AF5B-E3AD1D684E59}">
      <dgm:prSet/>
      <dgm:spPr/>
      <dgm:t>
        <a:bodyPr/>
        <a:lstStyle/>
        <a:p>
          <a:endParaRPr lang="en-US" sz="1600" b="0"/>
        </a:p>
      </dgm:t>
    </dgm:pt>
    <dgm:pt modelId="{5809667F-F430-4AC2-B5DA-7E1DF53D895D}" type="sibTrans" cxnId="{354B4710-A51D-459F-AF5B-E3AD1D684E59}">
      <dgm:prSet/>
      <dgm:spPr/>
      <dgm:t>
        <a:bodyPr/>
        <a:lstStyle/>
        <a:p>
          <a:endParaRPr lang="en-US" sz="1600" b="0"/>
        </a:p>
      </dgm:t>
    </dgm:pt>
    <dgm:pt modelId="{F678A378-B33C-4134-B016-C79B8A86CF68}">
      <dgm:prSet phldrT="[Text]" custT="1"/>
      <dgm:spPr/>
      <dgm:t>
        <a:bodyPr/>
        <a:lstStyle/>
        <a:p>
          <a:r>
            <a:rPr lang="en-US" sz="1600" b="0" dirty="0" smtClean="0"/>
            <a:t>4. Energy sector issue</a:t>
          </a:r>
          <a:endParaRPr lang="en-US" sz="1600" b="0" dirty="0"/>
        </a:p>
      </dgm:t>
    </dgm:pt>
    <dgm:pt modelId="{7559C794-AE39-4496-B05A-97055FBC0E2A}" type="parTrans" cxnId="{026417A1-513C-46D6-AA4C-47065E86D3F7}">
      <dgm:prSet/>
      <dgm:spPr/>
      <dgm:t>
        <a:bodyPr/>
        <a:lstStyle/>
        <a:p>
          <a:endParaRPr lang="en-US" sz="1600" b="0"/>
        </a:p>
      </dgm:t>
    </dgm:pt>
    <dgm:pt modelId="{996E2373-49B0-4B43-82C2-0D487C0FC793}" type="sibTrans" cxnId="{026417A1-513C-46D6-AA4C-47065E86D3F7}">
      <dgm:prSet/>
      <dgm:spPr/>
      <dgm:t>
        <a:bodyPr/>
        <a:lstStyle/>
        <a:p>
          <a:endParaRPr lang="en-US" sz="1600" b="0"/>
        </a:p>
      </dgm:t>
    </dgm:pt>
    <dgm:pt modelId="{9F2E11EB-4904-490C-BD5E-6C3F306C273B}">
      <dgm:prSet phldrT="[Text]" custT="1"/>
      <dgm:spPr/>
      <dgm:t>
        <a:bodyPr/>
        <a:lstStyle/>
        <a:p>
          <a:r>
            <a:rPr lang="en-US" sz="1600" b="0" dirty="0" smtClean="0"/>
            <a:t>5. Dependence on a few economic sectors</a:t>
          </a:r>
          <a:endParaRPr lang="en-US" sz="1600" b="0" dirty="0"/>
        </a:p>
      </dgm:t>
    </dgm:pt>
    <dgm:pt modelId="{6E3573AE-249E-4C4B-B915-393A758D1A55}" type="parTrans" cxnId="{908421DD-9627-4959-8EE1-A1BF8D1F4A8B}">
      <dgm:prSet/>
      <dgm:spPr/>
      <dgm:t>
        <a:bodyPr/>
        <a:lstStyle/>
        <a:p>
          <a:endParaRPr lang="en-US" sz="1600" b="0"/>
        </a:p>
      </dgm:t>
    </dgm:pt>
    <dgm:pt modelId="{C1046EA3-FF68-4B47-B5AC-ACA239074F5F}" type="sibTrans" cxnId="{908421DD-9627-4959-8EE1-A1BF8D1F4A8B}">
      <dgm:prSet/>
      <dgm:spPr/>
      <dgm:t>
        <a:bodyPr/>
        <a:lstStyle/>
        <a:p>
          <a:endParaRPr lang="en-US" sz="1600" b="0"/>
        </a:p>
      </dgm:t>
    </dgm:pt>
    <dgm:pt modelId="{17153627-AA8F-4B28-8589-1DB18E3714AB}">
      <dgm:prSet phldrT="[Text]" custT="1"/>
      <dgm:spPr/>
      <dgm:t>
        <a:bodyPr/>
        <a:lstStyle/>
        <a:p>
          <a:r>
            <a:rPr lang="en-US" sz="1600" b="0" dirty="0" smtClean="0"/>
            <a:t>9. Weakening social resilience</a:t>
          </a:r>
          <a:endParaRPr lang="en-US" sz="1600" b="0" dirty="0"/>
        </a:p>
      </dgm:t>
    </dgm:pt>
    <dgm:pt modelId="{952C1417-8364-44F1-9A6F-19EF22A4A0BE}" type="parTrans" cxnId="{23E9AC7C-953B-4C6C-B34B-CE4466EF44B6}">
      <dgm:prSet/>
      <dgm:spPr/>
      <dgm:t>
        <a:bodyPr/>
        <a:lstStyle/>
        <a:p>
          <a:endParaRPr lang="en-US" sz="1600" b="0"/>
        </a:p>
      </dgm:t>
    </dgm:pt>
    <dgm:pt modelId="{5006D5B1-55F9-4383-B0DB-4DEE381628E7}" type="sibTrans" cxnId="{23E9AC7C-953B-4C6C-B34B-CE4466EF44B6}">
      <dgm:prSet/>
      <dgm:spPr/>
      <dgm:t>
        <a:bodyPr/>
        <a:lstStyle/>
        <a:p>
          <a:endParaRPr lang="en-US" sz="1600" b="0"/>
        </a:p>
      </dgm:t>
    </dgm:pt>
    <dgm:pt modelId="{C6E620F6-7B73-44DA-8D21-F60AE297FA24}" type="pres">
      <dgm:prSet presAssocID="{6A19C5AF-F2AB-4783-8161-31C31331ACA7}" presName="Name0" presStyleCnt="0">
        <dgm:presLayoutVars>
          <dgm:dir/>
          <dgm:resizeHandles/>
        </dgm:presLayoutVars>
      </dgm:prSet>
      <dgm:spPr/>
      <dgm:t>
        <a:bodyPr/>
        <a:lstStyle/>
        <a:p>
          <a:endParaRPr lang="en-US"/>
        </a:p>
      </dgm:t>
    </dgm:pt>
    <dgm:pt modelId="{4F2C72D2-AA79-4FEC-A7F1-5328A1638DBD}" type="pres">
      <dgm:prSet presAssocID="{07F46F2A-E3D1-420C-86FE-39A61DF8E129}" presName="compNode" presStyleCnt="0"/>
      <dgm:spPr/>
    </dgm:pt>
    <dgm:pt modelId="{BBB548BA-0BF8-47F2-9A89-E77635654CA8}" type="pres">
      <dgm:prSet presAssocID="{07F46F2A-E3D1-420C-86FE-39A61DF8E129}" presName="dummyConnPt" presStyleCnt="0"/>
      <dgm:spPr/>
    </dgm:pt>
    <dgm:pt modelId="{83C5F203-4554-4B07-99A7-11FC9D39CC10}" type="pres">
      <dgm:prSet presAssocID="{07F46F2A-E3D1-420C-86FE-39A61DF8E129}" presName="node" presStyleLbl="node1" presStyleIdx="0" presStyleCnt="9">
        <dgm:presLayoutVars>
          <dgm:bulletEnabled val="1"/>
        </dgm:presLayoutVars>
      </dgm:prSet>
      <dgm:spPr/>
      <dgm:t>
        <a:bodyPr/>
        <a:lstStyle/>
        <a:p>
          <a:endParaRPr lang="en-US"/>
        </a:p>
      </dgm:t>
    </dgm:pt>
    <dgm:pt modelId="{A221C152-C356-4A67-A1DD-63DF97572D27}" type="pres">
      <dgm:prSet presAssocID="{A53787C2-6C37-42BF-BE66-87894FCB0AA3}" presName="sibTrans" presStyleLbl="bgSibTrans2D1" presStyleIdx="0" presStyleCnt="8"/>
      <dgm:spPr/>
      <dgm:t>
        <a:bodyPr/>
        <a:lstStyle/>
        <a:p>
          <a:endParaRPr lang="en-US"/>
        </a:p>
      </dgm:t>
    </dgm:pt>
    <dgm:pt modelId="{FCA65AF7-06E1-4F55-9D43-77A722D61A9C}" type="pres">
      <dgm:prSet presAssocID="{810C065E-2142-4535-B859-3F2A10EAB51B}" presName="compNode" presStyleCnt="0"/>
      <dgm:spPr/>
    </dgm:pt>
    <dgm:pt modelId="{EC00EB72-639C-409E-BB04-31DA4FF6E8FB}" type="pres">
      <dgm:prSet presAssocID="{810C065E-2142-4535-B859-3F2A10EAB51B}" presName="dummyConnPt" presStyleCnt="0"/>
      <dgm:spPr/>
    </dgm:pt>
    <dgm:pt modelId="{C4431D1E-B0B6-41E3-AD4F-1AE1855E1BA1}" type="pres">
      <dgm:prSet presAssocID="{810C065E-2142-4535-B859-3F2A10EAB51B}" presName="node" presStyleLbl="node1" presStyleIdx="1" presStyleCnt="9">
        <dgm:presLayoutVars>
          <dgm:bulletEnabled val="1"/>
        </dgm:presLayoutVars>
      </dgm:prSet>
      <dgm:spPr/>
      <dgm:t>
        <a:bodyPr/>
        <a:lstStyle/>
        <a:p>
          <a:endParaRPr lang="en-US"/>
        </a:p>
      </dgm:t>
    </dgm:pt>
    <dgm:pt modelId="{22F23D0F-DA02-4ACF-8C6D-7D631501B0CC}" type="pres">
      <dgm:prSet presAssocID="{08DB041D-0370-4602-A65C-716C70D4CAA8}" presName="sibTrans" presStyleLbl="bgSibTrans2D1" presStyleIdx="1" presStyleCnt="8"/>
      <dgm:spPr/>
      <dgm:t>
        <a:bodyPr/>
        <a:lstStyle/>
        <a:p>
          <a:endParaRPr lang="en-US"/>
        </a:p>
      </dgm:t>
    </dgm:pt>
    <dgm:pt modelId="{FF2AA0F0-3928-45A4-AB5B-B4BA8BD3CFC6}" type="pres">
      <dgm:prSet presAssocID="{01148077-BA8A-41AA-B3D2-AC2A63DBA025}" presName="compNode" presStyleCnt="0"/>
      <dgm:spPr/>
    </dgm:pt>
    <dgm:pt modelId="{CF7B4AC3-D518-4793-BD59-A33E434C2FC0}" type="pres">
      <dgm:prSet presAssocID="{01148077-BA8A-41AA-B3D2-AC2A63DBA025}" presName="dummyConnPt" presStyleCnt="0"/>
      <dgm:spPr/>
    </dgm:pt>
    <dgm:pt modelId="{CF61E5A6-5616-49C6-ADA3-9F1D575891DD}" type="pres">
      <dgm:prSet presAssocID="{01148077-BA8A-41AA-B3D2-AC2A63DBA025}" presName="node" presStyleLbl="node1" presStyleIdx="2" presStyleCnt="9">
        <dgm:presLayoutVars>
          <dgm:bulletEnabled val="1"/>
        </dgm:presLayoutVars>
      </dgm:prSet>
      <dgm:spPr/>
      <dgm:t>
        <a:bodyPr/>
        <a:lstStyle/>
        <a:p>
          <a:endParaRPr lang="en-US"/>
        </a:p>
      </dgm:t>
    </dgm:pt>
    <dgm:pt modelId="{17E2C9F3-EADB-4019-9762-7C0FD96123BD}" type="pres">
      <dgm:prSet presAssocID="{5809667F-F430-4AC2-B5DA-7E1DF53D895D}" presName="sibTrans" presStyleLbl="bgSibTrans2D1" presStyleIdx="2" presStyleCnt="8"/>
      <dgm:spPr/>
      <dgm:t>
        <a:bodyPr/>
        <a:lstStyle/>
        <a:p>
          <a:endParaRPr lang="en-US"/>
        </a:p>
      </dgm:t>
    </dgm:pt>
    <dgm:pt modelId="{720BB763-3C48-4918-B83C-ED0484BE3C5F}" type="pres">
      <dgm:prSet presAssocID="{F678A378-B33C-4134-B016-C79B8A86CF68}" presName="compNode" presStyleCnt="0"/>
      <dgm:spPr/>
    </dgm:pt>
    <dgm:pt modelId="{1AFBF94F-2B99-49B6-90F6-E6BBA878E773}" type="pres">
      <dgm:prSet presAssocID="{F678A378-B33C-4134-B016-C79B8A86CF68}" presName="dummyConnPt" presStyleCnt="0"/>
      <dgm:spPr/>
    </dgm:pt>
    <dgm:pt modelId="{0F36C0D3-62BA-4629-99D1-0CAAF4905F4C}" type="pres">
      <dgm:prSet presAssocID="{F678A378-B33C-4134-B016-C79B8A86CF68}" presName="node" presStyleLbl="node1" presStyleIdx="3" presStyleCnt="9">
        <dgm:presLayoutVars>
          <dgm:bulletEnabled val="1"/>
        </dgm:presLayoutVars>
      </dgm:prSet>
      <dgm:spPr/>
      <dgm:t>
        <a:bodyPr/>
        <a:lstStyle/>
        <a:p>
          <a:endParaRPr lang="en-US"/>
        </a:p>
      </dgm:t>
    </dgm:pt>
    <dgm:pt modelId="{AE129B0E-6D11-4B1B-A6BD-59C23FD4D58B}" type="pres">
      <dgm:prSet presAssocID="{996E2373-49B0-4B43-82C2-0D487C0FC793}" presName="sibTrans" presStyleLbl="bgSibTrans2D1" presStyleIdx="3" presStyleCnt="8"/>
      <dgm:spPr/>
      <dgm:t>
        <a:bodyPr/>
        <a:lstStyle/>
        <a:p>
          <a:endParaRPr lang="en-US"/>
        </a:p>
      </dgm:t>
    </dgm:pt>
    <dgm:pt modelId="{A437F21F-5D45-439B-890C-345B268A0CE4}" type="pres">
      <dgm:prSet presAssocID="{9F2E11EB-4904-490C-BD5E-6C3F306C273B}" presName="compNode" presStyleCnt="0"/>
      <dgm:spPr/>
    </dgm:pt>
    <dgm:pt modelId="{7B4220A8-711F-4B5D-B594-131A02741C12}" type="pres">
      <dgm:prSet presAssocID="{9F2E11EB-4904-490C-BD5E-6C3F306C273B}" presName="dummyConnPt" presStyleCnt="0"/>
      <dgm:spPr/>
    </dgm:pt>
    <dgm:pt modelId="{F9E14ECC-8B96-4D9C-9FBE-51C0450A9694}" type="pres">
      <dgm:prSet presAssocID="{9F2E11EB-4904-490C-BD5E-6C3F306C273B}" presName="node" presStyleLbl="node1" presStyleIdx="4" presStyleCnt="9">
        <dgm:presLayoutVars>
          <dgm:bulletEnabled val="1"/>
        </dgm:presLayoutVars>
      </dgm:prSet>
      <dgm:spPr/>
      <dgm:t>
        <a:bodyPr/>
        <a:lstStyle/>
        <a:p>
          <a:endParaRPr lang="en-US"/>
        </a:p>
      </dgm:t>
    </dgm:pt>
    <dgm:pt modelId="{E6CBB830-3905-4B7D-B97D-38198A15B967}" type="pres">
      <dgm:prSet presAssocID="{C1046EA3-FF68-4B47-B5AC-ACA239074F5F}" presName="sibTrans" presStyleLbl="bgSibTrans2D1" presStyleIdx="4" presStyleCnt="8"/>
      <dgm:spPr/>
      <dgm:t>
        <a:bodyPr/>
        <a:lstStyle/>
        <a:p>
          <a:endParaRPr lang="en-US"/>
        </a:p>
      </dgm:t>
    </dgm:pt>
    <dgm:pt modelId="{E924686C-BC25-438C-A56C-F3271B7238D7}" type="pres">
      <dgm:prSet presAssocID="{2E09E109-ADA1-4E26-B025-7513B623FC26}" presName="compNode" presStyleCnt="0"/>
      <dgm:spPr/>
    </dgm:pt>
    <dgm:pt modelId="{A5BF5ECD-097D-41FA-8F38-75BA0BC081F1}" type="pres">
      <dgm:prSet presAssocID="{2E09E109-ADA1-4E26-B025-7513B623FC26}" presName="dummyConnPt" presStyleCnt="0"/>
      <dgm:spPr/>
    </dgm:pt>
    <dgm:pt modelId="{BDF390EB-F0E2-4B0D-B2D3-52ACB63AF036}" type="pres">
      <dgm:prSet presAssocID="{2E09E109-ADA1-4E26-B025-7513B623FC26}" presName="node" presStyleLbl="node1" presStyleIdx="5" presStyleCnt="9">
        <dgm:presLayoutVars>
          <dgm:bulletEnabled val="1"/>
        </dgm:presLayoutVars>
      </dgm:prSet>
      <dgm:spPr/>
      <dgm:t>
        <a:bodyPr/>
        <a:lstStyle/>
        <a:p>
          <a:endParaRPr lang="en-US"/>
        </a:p>
      </dgm:t>
    </dgm:pt>
    <dgm:pt modelId="{7B67AEA6-ACF7-4FA3-9AC3-7E10A121FB1D}" type="pres">
      <dgm:prSet presAssocID="{D6615290-EB7D-4CF6-B35B-5003187CB795}" presName="sibTrans" presStyleLbl="bgSibTrans2D1" presStyleIdx="5" presStyleCnt="8"/>
      <dgm:spPr/>
      <dgm:t>
        <a:bodyPr/>
        <a:lstStyle/>
        <a:p>
          <a:endParaRPr lang="en-US"/>
        </a:p>
      </dgm:t>
    </dgm:pt>
    <dgm:pt modelId="{92A81A9D-86E9-45FB-9C6D-01D0714C583B}" type="pres">
      <dgm:prSet presAssocID="{EBB4A110-69AB-4621-8D9D-44446D03DE8E}" presName="compNode" presStyleCnt="0"/>
      <dgm:spPr/>
    </dgm:pt>
    <dgm:pt modelId="{53C2740B-AA5B-46A2-A338-7EFE2F6A834F}" type="pres">
      <dgm:prSet presAssocID="{EBB4A110-69AB-4621-8D9D-44446D03DE8E}" presName="dummyConnPt" presStyleCnt="0"/>
      <dgm:spPr/>
    </dgm:pt>
    <dgm:pt modelId="{C3B1BC76-BC15-4A7F-9C02-704B04A0CF8C}" type="pres">
      <dgm:prSet presAssocID="{EBB4A110-69AB-4621-8D9D-44446D03DE8E}" presName="node" presStyleLbl="node1" presStyleIdx="6" presStyleCnt="9">
        <dgm:presLayoutVars>
          <dgm:bulletEnabled val="1"/>
        </dgm:presLayoutVars>
      </dgm:prSet>
      <dgm:spPr/>
      <dgm:t>
        <a:bodyPr/>
        <a:lstStyle/>
        <a:p>
          <a:endParaRPr lang="en-US"/>
        </a:p>
      </dgm:t>
    </dgm:pt>
    <dgm:pt modelId="{02CFA42E-35D9-4BB2-97F4-C8D6CA4FD886}" type="pres">
      <dgm:prSet presAssocID="{358057D2-FD44-4CA1-BAF0-282A1507F3C6}" presName="sibTrans" presStyleLbl="bgSibTrans2D1" presStyleIdx="6" presStyleCnt="8"/>
      <dgm:spPr/>
      <dgm:t>
        <a:bodyPr/>
        <a:lstStyle/>
        <a:p>
          <a:endParaRPr lang="en-US"/>
        </a:p>
      </dgm:t>
    </dgm:pt>
    <dgm:pt modelId="{855CBB41-C04F-49FE-B8C5-7EEA1785D06A}" type="pres">
      <dgm:prSet presAssocID="{EA8D1ACB-A617-4081-8557-6C3CAB262633}" presName="compNode" presStyleCnt="0"/>
      <dgm:spPr/>
    </dgm:pt>
    <dgm:pt modelId="{54698919-F1FA-44ED-B930-ABF6747431E0}" type="pres">
      <dgm:prSet presAssocID="{EA8D1ACB-A617-4081-8557-6C3CAB262633}" presName="dummyConnPt" presStyleCnt="0"/>
      <dgm:spPr/>
    </dgm:pt>
    <dgm:pt modelId="{0386B3AB-9529-4F87-909A-00594F440807}" type="pres">
      <dgm:prSet presAssocID="{EA8D1ACB-A617-4081-8557-6C3CAB262633}" presName="node" presStyleLbl="node1" presStyleIdx="7" presStyleCnt="9">
        <dgm:presLayoutVars>
          <dgm:bulletEnabled val="1"/>
        </dgm:presLayoutVars>
      </dgm:prSet>
      <dgm:spPr/>
      <dgm:t>
        <a:bodyPr/>
        <a:lstStyle/>
        <a:p>
          <a:endParaRPr lang="en-US"/>
        </a:p>
      </dgm:t>
    </dgm:pt>
    <dgm:pt modelId="{0515CC89-1337-4CBD-AE9F-8703B00496E0}" type="pres">
      <dgm:prSet presAssocID="{A17350BC-8E0D-42B4-AD8A-EAD7CF23047D}" presName="sibTrans" presStyleLbl="bgSibTrans2D1" presStyleIdx="7" presStyleCnt="8"/>
      <dgm:spPr/>
      <dgm:t>
        <a:bodyPr/>
        <a:lstStyle/>
        <a:p>
          <a:endParaRPr lang="en-US"/>
        </a:p>
      </dgm:t>
    </dgm:pt>
    <dgm:pt modelId="{CA1385A0-710E-43C3-AE19-F631B11ECD65}" type="pres">
      <dgm:prSet presAssocID="{17153627-AA8F-4B28-8589-1DB18E3714AB}" presName="compNode" presStyleCnt="0"/>
      <dgm:spPr/>
    </dgm:pt>
    <dgm:pt modelId="{A1F7F23E-7EAA-4B49-863B-21B8F388880D}" type="pres">
      <dgm:prSet presAssocID="{17153627-AA8F-4B28-8589-1DB18E3714AB}" presName="dummyConnPt" presStyleCnt="0"/>
      <dgm:spPr/>
    </dgm:pt>
    <dgm:pt modelId="{DCC34E2D-67F4-4B33-8B03-D7F598AACABA}" type="pres">
      <dgm:prSet presAssocID="{17153627-AA8F-4B28-8589-1DB18E3714AB}" presName="node" presStyleLbl="node1" presStyleIdx="8" presStyleCnt="9">
        <dgm:presLayoutVars>
          <dgm:bulletEnabled val="1"/>
        </dgm:presLayoutVars>
      </dgm:prSet>
      <dgm:spPr/>
      <dgm:t>
        <a:bodyPr/>
        <a:lstStyle/>
        <a:p>
          <a:endParaRPr lang="en-US"/>
        </a:p>
      </dgm:t>
    </dgm:pt>
  </dgm:ptLst>
  <dgm:cxnLst>
    <dgm:cxn modelId="{749A6E96-6CFF-4DF9-8373-5D8534CEC20D}" type="presOf" srcId="{A53787C2-6C37-42BF-BE66-87894FCB0AA3}" destId="{A221C152-C356-4A67-A1DD-63DF97572D27}" srcOrd="0" destOrd="0" presId="urn:microsoft.com/office/officeart/2005/8/layout/bProcess4"/>
    <dgm:cxn modelId="{2B9A8EA8-9AAC-4E90-83DC-C585675AD662}" type="presOf" srcId="{C1046EA3-FF68-4B47-B5AC-ACA239074F5F}" destId="{E6CBB830-3905-4B7D-B97D-38198A15B967}" srcOrd="0" destOrd="0" presId="urn:microsoft.com/office/officeart/2005/8/layout/bProcess4"/>
    <dgm:cxn modelId="{D3DD0678-8800-4FA8-99EC-6BD377C0DEA3}" type="presOf" srcId="{EA8D1ACB-A617-4081-8557-6C3CAB262633}" destId="{0386B3AB-9529-4F87-909A-00594F440807}" srcOrd="0" destOrd="0" presId="urn:microsoft.com/office/officeart/2005/8/layout/bProcess4"/>
    <dgm:cxn modelId="{026417A1-513C-46D6-AA4C-47065E86D3F7}" srcId="{6A19C5AF-F2AB-4783-8161-31C31331ACA7}" destId="{F678A378-B33C-4134-B016-C79B8A86CF68}" srcOrd="3" destOrd="0" parTransId="{7559C794-AE39-4496-B05A-97055FBC0E2A}" sibTransId="{996E2373-49B0-4B43-82C2-0D487C0FC793}"/>
    <dgm:cxn modelId="{E582D25E-E44A-4B83-B5F2-F47F3E91A33E}" srcId="{6A19C5AF-F2AB-4783-8161-31C31331ACA7}" destId="{810C065E-2142-4535-B859-3F2A10EAB51B}" srcOrd="1" destOrd="0" parTransId="{FD4D9A7F-9116-4530-8F17-C340C163FE6B}" sibTransId="{08DB041D-0370-4602-A65C-716C70D4CAA8}"/>
    <dgm:cxn modelId="{B8D5D91A-8B5A-4E7A-B173-F480D508E07D}" type="presOf" srcId="{5809667F-F430-4AC2-B5DA-7E1DF53D895D}" destId="{17E2C9F3-EADB-4019-9762-7C0FD96123BD}" srcOrd="0" destOrd="0" presId="urn:microsoft.com/office/officeart/2005/8/layout/bProcess4"/>
    <dgm:cxn modelId="{7919930C-2F9D-4D9D-8F27-9D89D44101B9}" type="presOf" srcId="{996E2373-49B0-4B43-82C2-0D487C0FC793}" destId="{AE129B0E-6D11-4B1B-A6BD-59C23FD4D58B}" srcOrd="0" destOrd="0" presId="urn:microsoft.com/office/officeart/2005/8/layout/bProcess4"/>
    <dgm:cxn modelId="{06E2AC6A-1F95-4EC6-91A3-26E9CD537718}" type="presOf" srcId="{810C065E-2142-4535-B859-3F2A10EAB51B}" destId="{C4431D1E-B0B6-41E3-AD4F-1AE1855E1BA1}" srcOrd="0" destOrd="0" presId="urn:microsoft.com/office/officeart/2005/8/layout/bProcess4"/>
    <dgm:cxn modelId="{0A89D78B-E1D8-4BC1-B2CE-81DF8823F81C}" srcId="{6A19C5AF-F2AB-4783-8161-31C31331ACA7}" destId="{EBB4A110-69AB-4621-8D9D-44446D03DE8E}" srcOrd="6" destOrd="0" parTransId="{850AFB12-8A2E-47EB-9775-A821E128C8BB}" sibTransId="{358057D2-FD44-4CA1-BAF0-282A1507F3C6}"/>
    <dgm:cxn modelId="{11D9C60E-5137-4167-AD9C-C85557801641}" type="presOf" srcId="{2E09E109-ADA1-4E26-B025-7513B623FC26}" destId="{BDF390EB-F0E2-4B0D-B2D3-52ACB63AF036}" srcOrd="0" destOrd="0" presId="urn:microsoft.com/office/officeart/2005/8/layout/bProcess4"/>
    <dgm:cxn modelId="{B2BB02BE-F821-46AA-A9BC-BBED42195FAA}" type="presOf" srcId="{D6615290-EB7D-4CF6-B35B-5003187CB795}" destId="{7B67AEA6-ACF7-4FA3-9AC3-7E10A121FB1D}" srcOrd="0" destOrd="0" presId="urn:microsoft.com/office/officeart/2005/8/layout/bProcess4"/>
    <dgm:cxn modelId="{8AB10661-EF7E-4B6F-8574-11B9BB17A907}" type="presOf" srcId="{17153627-AA8F-4B28-8589-1DB18E3714AB}" destId="{DCC34E2D-67F4-4B33-8B03-D7F598AACABA}" srcOrd="0" destOrd="0" presId="urn:microsoft.com/office/officeart/2005/8/layout/bProcess4"/>
    <dgm:cxn modelId="{908421DD-9627-4959-8EE1-A1BF8D1F4A8B}" srcId="{6A19C5AF-F2AB-4783-8161-31C31331ACA7}" destId="{9F2E11EB-4904-490C-BD5E-6C3F306C273B}" srcOrd="4" destOrd="0" parTransId="{6E3573AE-249E-4C4B-B915-393A758D1A55}" sibTransId="{C1046EA3-FF68-4B47-B5AC-ACA239074F5F}"/>
    <dgm:cxn modelId="{821544D8-D814-462B-BF1D-EA3911199A13}" type="presOf" srcId="{6A19C5AF-F2AB-4783-8161-31C31331ACA7}" destId="{C6E620F6-7B73-44DA-8D21-F60AE297FA24}" srcOrd="0" destOrd="0" presId="urn:microsoft.com/office/officeart/2005/8/layout/bProcess4"/>
    <dgm:cxn modelId="{5C15782B-CD3F-4A26-8C66-82CC835C6552}" type="presOf" srcId="{01148077-BA8A-41AA-B3D2-AC2A63DBA025}" destId="{CF61E5A6-5616-49C6-ADA3-9F1D575891DD}" srcOrd="0" destOrd="0" presId="urn:microsoft.com/office/officeart/2005/8/layout/bProcess4"/>
    <dgm:cxn modelId="{36863023-7EA1-49A8-9A87-BB0A10F4149F}" type="presOf" srcId="{358057D2-FD44-4CA1-BAF0-282A1507F3C6}" destId="{02CFA42E-35D9-4BB2-97F4-C8D6CA4FD886}" srcOrd="0" destOrd="0" presId="urn:microsoft.com/office/officeart/2005/8/layout/bProcess4"/>
    <dgm:cxn modelId="{23E9AC7C-953B-4C6C-B34B-CE4466EF44B6}" srcId="{6A19C5AF-F2AB-4783-8161-31C31331ACA7}" destId="{17153627-AA8F-4B28-8589-1DB18E3714AB}" srcOrd="8" destOrd="0" parTransId="{952C1417-8364-44F1-9A6F-19EF22A4A0BE}" sibTransId="{5006D5B1-55F9-4383-B0DB-4DEE381628E7}"/>
    <dgm:cxn modelId="{E0435555-28D3-401A-9BB6-036754A4C0CD}" type="presOf" srcId="{EBB4A110-69AB-4621-8D9D-44446D03DE8E}" destId="{C3B1BC76-BC15-4A7F-9C02-704B04A0CF8C}" srcOrd="0" destOrd="0" presId="urn:microsoft.com/office/officeart/2005/8/layout/bProcess4"/>
    <dgm:cxn modelId="{A1A55838-1603-4E3F-91D1-ADD734F42250}" srcId="{6A19C5AF-F2AB-4783-8161-31C31331ACA7}" destId="{2E09E109-ADA1-4E26-B025-7513B623FC26}" srcOrd="5" destOrd="0" parTransId="{8D406B6E-F2B8-4477-B968-84C137FAF9C6}" sibTransId="{D6615290-EB7D-4CF6-B35B-5003187CB795}"/>
    <dgm:cxn modelId="{BB020A7D-0935-4679-9636-FAE3CF68921F}" type="presOf" srcId="{08DB041D-0370-4602-A65C-716C70D4CAA8}" destId="{22F23D0F-DA02-4ACF-8C6D-7D631501B0CC}" srcOrd="0" destOrd="0" presId="urn:microsoft.com/office/officeart/2005/8/layout/bProcess4"/>
    <dgm:cxn modelId="{354B4710-A51D-459F-AF5B-E3AD1D684E59}" srcId="{6A19C5AF-F2AB-4783-8161-31C31331ACA7}" destId="{01148077-BA8A-41AA-B3D2-AC2A63DBA025}" srcOrd="2" destOrd="0" parTransId="{E7386EAA-D4FA-4814-AB6B-621FD1A1D2A0}" sibTransId="{5809667F-F430-4AC2-B5DA-7E1DF53D895D}"/>
    <dgm:cxn modelId="{FEE43A22-ED26-4503-BA04-B4AC7992F73E}" srcId="{6A19C5AF-F2AB-4783-8161-31C31331ACA7}" destId="{EA8D1ACB-A617-4081-8557-6C3CAB262633}" srcOrd="7" destOrd="0" parTransId="{7993A455-0E1D-4C2D-BFF4-9C049FEA96F6}" sibTransId="{A17350BC-8E0D-42B4-AD8A-EAD7CF23047D}"/>
    <dgm:cxn modelId="{CD357055-14C6-486C-862A-B37D72EB9C0A}" type="presOf" srcId="{9F2E11EB-4904-490C-BD5E-6C3F306C273B}" destId="{F9E14ECC-8B96-4D9C-9FBE-51C0450A9694}" srcOrd="0" destOrd="0" presId="urn:microsoft.com/office/officeart/2005/8/layout/bProcess4"/>
    <dgm:cxn modelId="{44D9634C-AEBE-4593-82AD-F5B47055D983}" type="presOf" srcId="{07F46F2A-E3D1-420C-86FE-39A61DF8E129}" destId="{83C5F203-4554-4B07-99A7-11FC9D39CC10}" srcOrd="0" destOrd="0" presId="urn:microsoft.com/office/officeart/2005/8/layout/bProcess4"/>
    <dgm:cxn modelId="{9B797ADE-2E7C-456F-B036-90A063BB78CD}" type="presOf" srcId="{A17350BC-8E0D-42B4-AD8A-EAD7CF23047D}" destId="{0515CC89-1337-4CBD-AE9F-8703B00496E0}" srcOrd="0" destOrd="0" presId="urn:microsoft.com/office/officeart/2005/8/layout/bProcess4"/>
    <dgm:cxn modelId="{32B5A375-F0B1-4D82-86FA-05B3AFB857EC}" srcId="{6A19C5AF-F2AB-4783-8161-31C31331ACA7}" destId="{07F46F2A-E3D1-420C-86FE-39A61DF8E129}" srcOrd="0" destOrd="0" parTransId="{0027A30D-2415-4961-B26A-A5BDC445B3A2}" sibTransId="{A53787C2-6C37-42BF-BE66-87894FCB0AA3}"/>
    <dgm:cxn modelId="{C63D5813-EC56-434B-BA67-6E5F8200B645}" type="presOf" srcId="{F678A378-B33C-4134-B016-C79B8A86CF68}" destId="{0F36C0D3-62BA-4629-99D1-0CAAF4905F4C}" srcOrd="0" destOrd="0" presId="urn:microsoft.com/office/officeart/2005/8/layout/bProcess4"/>
    <dgm:cxn modelId="{C181B85B-2F1C-4FAA-910B-A7B74C5802C3}" type="presParOf" srcId="{C6E620F6-7B73-44DA-8D21-F60AE297FA24}" destId="{4F2C72D2-AA79-4FEC-A7F1-5328A1638DBD}" srcOrd="0" destOrd="0" presId="urn:microsoft.com/office/officeart/2005/8/layout/bProcess4"/>
    <dgm:cxn modelId="{16C7846E-53FD-4042-A7EF-493DEC00B3B7}" type="presParOf" srcId="{4F2C72D2-AA79-4FEC-A7F1-5328A1638DBD}" destId="{BBB548BA-0BF8-47F2-9A89-E77635654CA8}" srcOrd="0" destOrd="0" presId="urn:microsoft.com/office/officeart/2005/8/layout/bProcess4"/>
    <dgm:cxn modelId="{04AD8669-C9AC-4F28-B649-C94D532D3262}" type="presParOf" srcId="{4F2C72D2-AA79-4FEC-A7F1-5328A1638DBD}" destId="{83C5F203-4554-4B07-99A7-11FC9D39CC10}" srcOrd="1" destOrd="0" presId="urn:microsoft.com/office/officeart/2005/8/layout/bProcess4"/>
    <dgm:cxn modelId="{D41EDC1B-E59F-4C18-A302-D633CA77DB22}" type="presParOf" srcId="{C6E620F6-7B73-44DA-8D21-F60AE297FA24}" destId="{A221C152-C356-4A67-A1DD-63DF97572D27}" srcOrd="1" destOrd="0" presId="urn:microsoft.com/office/officeart/2005/8/layout/bProcess4"/>
    <dgm:cxn modelId="{D75530D3-E836-4B81-B2AB-83EE78B4D494}" type="presParOf" srcId="{C6E620F6-7B73-44DA-8D21-F60AE297FA24}" destId="{FCA65AF7-06E1-4F55-9D43-77A722D61A9C}" srcOrd="2" destOrd="0" presId="urn:microsoft.com/office/officeart/2005/8/layout/bProcess4"/>
    <dgm:cxn modelId="{84764DF5-4E7E-4596-8AF9-56552CEAABA0}" type="presParOf" srcId="{FCA65AF7-06E1-4F55-9D43-77A722D61A9C}" destId="{EC00EB72-639C-409E-BB04-31DA4FF6E8FB}" srcOrd="0" destOrd="0" presId="urn:microsoft.com/office/officeart/2005/8/layout/bProcess4"/>
    <dgm:cxn modelId="{2F2AEB47-7B92-4FA9-A2A6-17EB95ED5A4B}" type="presParOf" srcId="{FCA65AF7-06E1-4F55-9D43-77A722D61A9C}" destId="{C4431D1E-B0B6-41E3-AD4F-1AE1855E1BA1}" srcOrd="1" destOrd="0" presId="urn:microsoft.com/office/officeart/2005/8/layout/bProcess4"/>
    <dgm:cxn modelId="{32130AE3-7857-44C7-BCB3-42B044C32419}" type="presParOf" srcId="{C6E620F6-7B73-44DA-8D21-F60AE297FA24}" destId="{22F23D0F-DA02-4ACF-8C6D-7D631501B0CC}" srcOrd="3" destOrd="0" presId="urn:microsoft.com/office/officeart/2005/8/layout/bProcess4"/>
    <dgm:cxn modelId="{A965ADF4-3A71-4A70-9471-5D062B216CCD}" type="presParOf" srcId="{C6E620F6-7B73-44DA-8D21-F60AE297FA24}" destId="{FF2AA0F0-3928-45A4-AB5B-B4BA8BD3CFC6}" srcOrd="4" destOrd="0" presId="urn:microsoft.com/office/officeart/2005/8/layout/bProcess4"/>
    <dgm:cxn modelId="{8B5CD115-487A-4B11-964A-1B6BA933A897}" type="presParOf" srcId="{FF2AA0F0-3928-45A4-AB5B-B4BA8BD3CFC6}" destId="{CF7B4AC3-D518-4793-BD59-A33E434C2FC0}" srcOrd="0" destOrd="0" presId="urn:microsoft.com/office/officeart/2005/8/layout/bProcess4"/>
    <dgm:cxn modelId="{B2C40282-65A6-4415-8E6A-753F8A61E40D}" type="presParOf" srcId="{FF2AA0F0-3928-45A4-AB5B-B4BA8BD3CFC6}" destId="{CF61E5A6-5616-49C6-ADA3-9F1D575891DD}" srcOrd="1" destOrd="0" presId="urn:microsoft.com/office/officeart/2005/8/layout/bProcess4"/>
    <dgm:cxn modelId="{D4676D71-D468-49C5-B967-F9DC01F0D1D6}" type="presParOf" srcId="{C6E620F6-7B73-44DA-8D21-F60AE297FA24}" destId="{17E2C9F3-EADB-4019-9762-7C0FD96123BD}" srcOrd="5" destOrd="0" presId="urn:microsoft.com/office/officeart/2005/8/layout/bProcess4"/>
    <dgm:cxn modelId="{1A98A577-9769-4D6B-96B9-B3D40441A225}" type="presParOf" srcId="{C6E620F6-7B73-44DA-8D21-F60AE297FA24}" destId="{720BB763-3C48-4918-B83C-ED0484BE3C5F}" srcOrd="6" destOrd="0" presId="urn:microsoft.com/office/officeart/2005/8/layout/bProcess4"/>
    <dgm:cxn modelId="{D632162D-B233-4677-84E0-692A7C4EE04D}" type="presParOf" srcId="{720BB763-3C48-4918-B83C-ED0484BE3C5F}" destId="{1AFBF94F-2B99-49B6-90F6-E6BBA878E773}" srcOrd="0" destOrd="0" presId="urn:microsoft.com/office/officeart/2005/8/layout/bProcess4"/>
    <dgm:cxn modelId="{1EA22582-0BC4-44F5-85E5-62EEE913D0B4}" type="presParOf" srcId="{720BB763-3C48-4918-B83C-ED0484BE3C5F}" destId="{0F36C0D3-62BA-4629-99D1-0CAAF4905F4C}" srcOrd="1" destOrd="0" presId="urn:microsoft.com/office/officeart/2005/8/layout/bProcess4"/>
    <dgm:cxn modelId="{C7D0C4C4-E9FD-4FCD-9460-B96592A8A4F1}" type="presParOf" srcId="{C6E620F6-7B73-44DA-8D21-F60AE297FA24}" destId="{AE129B0E-6D11-4B1B-A6BD-59C23FD4D58B}" srcOrd="7" destOrd="0" presId="urn:microsoft.com/office/officeart/2005/8/layout/bProcess4"/>
    <dgm:cxn modelId="{4666087B-B23C-4216-9BD7-5759222E7A1A}" type="presParOf" srcId="{C6E620F6-7B73-44DA-8D21-F60AE297FA24}" destId="{A437F21F-5D45-439B-890C-345B268A0CE4}" srcOrd="8" destOrd="0" presId="urn:microsoft.com/office/officeart/2005/8/layout/bProcess4"/>
    <dgm:cxn modelId="{88F8F1E5-FF48-4A93-B77E-0C1B344C3160}" type="presParOf" srcId="{A437F21F-5D45-439B-890C-345B268A0CE4}" destId="{7B4220A8-711F-4B5D-B594-131A02741C12}" srcOrd="0" destOrd="0" presId="urn:microsoft.com/office/officeart/2005/8/layout/bProcess4"/>
    <dgm:cxn modelId="{52A22779-3C9E-44AF-BA7F-1DD66763BAEC}" type="presParOf" srcId="{A437F21F-5D45-439B-890C-345B268A0CE4}" destId="{F9E14ECC-8B96-4D9C-9FBE-51C0450A9694}" srcOrd="1" destOrd="0" presId="urn:microsoft.com/office/officeart/2005/8/layout/bProcess4"/>
    <dgm:cxn modelId="{7AC712DF-C079-4C8C-BEEF-964A825588F0}" type="presParOf" srcId="{C6E620F6-7B73-44DA-8D21-F60AE297FA24}" destId="{E6CBB830-3905-4B7D-B97D-38198A15B967}" srcOrd="9" destOrd="0" presId="urn:microsoft.com/office/officeart/2005/8/layout/bProcess4"/>
    <dgm:cxn modelId="{C2C92306-8ACA-4BBE-8AF6-53C01DE57DF2}" type="presParOf" srcId="{C6E620F6-7B73-44DA-8D21-F60AE297FA24}" destId="{E924686C-BC25-438C-A56C-F3271B7238D7}" srcOrd="10" destOrd="0" presId="urn:microsoft.com/office/officeart/2005/8/layout/bProcess4"/>
    <dgm:cxn modelId="{128526CE-6E57-4B9B-837B-D6681C4ACA54}" type="presParOf" srcId="{E924686C-BC25-438C-A56C-F3271B7238D7}" destId="{A5BF5ECD-097D-41FA-8F38-75BA0BC081F1}" srcOrd="0" destOrd="0" presId="urn:microsoft.com/office/officeart/2005/8/layout/bProcess4"/>
    <dgm:cxn modelId="{9CEC029A-FE65-457B-B9E6-4CA109BCA617}" type="presParOf" srcId="{E924686C-BC25-438C-A56C-F3271B7238D7}" destId="{BDF390EB-F0E2-4B0D-B2D3-52ACB63AF036}" srcOrd="1" destOrd="0" presId="urn:microsoft.com/office/officeart/2005/8/layout/bProcess4"/>
    <dgm:cxn modelId="{5F5B8681-00BC-45FB-910D-DDB2FE01BDB9}" type="presParOf" srcId="{C6E620F6-7B73-44DA-8D21-F60AE297FA24}" destId="{7B67AEA6-ACF7-4FA3-9AC3-7E10A121FB1D}" srcOrd="11" destOrd="0" presId="urn:microsoft.com/office/officeart/2005/8/layout/bProcess4"/>
    <dgm:cxn modelId="{51C1F64B-C9F2-47C7-96FA-2E195BA79D05}" type="presParOf" srcId="{C6E620F6-7B73-44DA-8D21-F60AE297FA24}" destId="{92A81A9D-86E9-45FB-9C6D-01D0714C583B}" srcOrd="12" destOrd="0" presId="urn:microsoft.com/office/officeart/2005/8/layout/bProcess4"/>
    <dgm:cxn modelId="{E993EBC3-84FE-435F-8B1D-05FEAF8BDAC2}" type="presParOf" srcId="{92A81A9D-86E9-45FB-9C6D-01D0714C583B}" destId="{53C2740B-AA5B-46A2-A338-7EFE2F6A834F}" srcOrd="0" destOrd="0" presId="urn:microsoft.com/office/officeart/2005/8/layout/bProcess4"/>
    <dgm:cxn modelId="{802DD766-89B4-4CF1-94EA-51E0C7FC9751}" type="presParOf" srcId="{92A81A9D-86E9-45FB-9C6D-01D0714C583B}" destId="{C3B1BC76-BC15-4A7F-9C02-704B04A0CF8C}" srcOrd="1" destOrd="0" presId="urn:microsoft.com/office/officeart/2005/8/layout/bProcess4"/>
    <dgm:cxn modelId="{95B69E17-CA15-4A78-8373-AD2AC12D2D07}" type="presParOf" srcId="{C6E620F6-7B73-44DA-8D21-F60AE297FA24}" destId="{02CFA42E-35D9-4BB2-97F4-C8D6CA4FD886}" srcOrd="13" destOrd="0" presId="urn:microsoft.com/office/officeart/2005/8/layout/bProcess4"/>
    <dgm:cxn modelId="{5B8C6AA0-D2CA-42E0-A105-87B2833A8875}" type="presParOf" srcId="{C6E620F6-7B73-44DA-8D21-F60AE297FA24}" destId="{855CBB41-C04F-49FE-B8C5-7EEA1785D06A}" srcOrd="14" destOrd="0" presId="urn:microsoft.com/office/officeart/2005/8/layout/bProcess4"/>
    <dgm:cxn modelId="{F76CB390-872D-4D64-9152-D3D354D185FB}" type="presParOf" srcId="{855CBB41-C04F-49FE-B8C5-7EEA1785D06A}" destId="{54698919-F1FA-44ED-B930-ABF6747431E0}" srcOrd="0" destOrd="0" presId="urn:microsoft.com/office/officeart/2005/8/layout/bProcess4"/>
    <dgm:cxn modelId="{C07425FD-3504-436C-9310-086263A968D1}" type="presParOf" srcId="{855CBB41-C04F-49FE-B8C5-7EEA1785D06A}" destId="{0386B3AB-9529-4F87-909A-00594F440807}" srcOrd="1" destOrd="0" presId="urn:microsoft.com/office/officeart/2005/8/layout/bProcess4"/>
    <dgm:cxn modelId="{8D0E05F4-FE35-4CE0-AF8A-3CB1F1D0FD49}" type="presParOf" srcId="{C6E620F6-7B73-44DA-8D21-F60AE297FA24}" destId="{0515CC89-1337-4CBD-AE9F-8703B00496E0}" srcOrd="15" destOrd="0" presId="urn:microsoft.com/office/officeart/2005/8/layout/bProcess4"/>
    <dgm:cxn modelId="{281BDC35-4D99-498C-9F23-E24239769A65}" type="presParOf" srcId="{C6E620F6-7B73-44DA-8D21-F60AE297FA24}" destId="{CA1385A0-710E-43C3-AE19-F631B11ECD65}" srcOrd="16" destOrd="0" presId="urn:microsoft.com/office/officeart/2005/8/layout/bProcess4"/>
    <dgm:cxn modelId="{D5343931-CF7F-4C96-924C-C6D3BB02E24D}" type="presParOf" srcId="{CA1385A0-710E-43C3-AE19-F631B11ECD65}" destId="{A1F7F23E-7EAA-4B49-863B-21B8F388880D}" srcOrd="0" destOrd="0" presId="urn:microsoft.com/office/officeart/2005/8/layout/bProcess4"/>
    <dgm:cxn modelId="{AA3A43C2-CEEF-486D-A2C8-9941A3BA7A95}" type="presParOf" srcId="{CA1385A0-710E-43C3-AE19-F631B11ECD65}" destId="{DCC34E2D-67F4-4B33-8B03-D7F598AACABA}"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1C152-C356-4A67-A1DD-63DF97572D27}">
      <dsp:nvSpPr>
        <dsp:cNvPr id="0" name=""/>
        <dsp:cNvSpPr/>
      </dsp:nvSpPr>
      <dsp:spPr>
        <a:xfrm rot="5400000">
          <a:off x="-379130" y="1151711"/>
          <a:ext cx="1674870" cy="2021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C5F203-4554-4B07-99A7-11FC9D39CC10}">
      <dsp:nvSpPr>
        <dsp:cNvPr id="0" name=""/>
        <dsp:cNvSpPr/>
      </dsp:nvSpPr>
      <dsp:spPr>
        <a:xfrm>
          <a:off x="4138" y="79823"/>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1. Diseconomies of scale associated with small size</a:t>
          </a:r>
          <a:endParaRPr lang="en-US" sz="1600" b="0" kern="1200" dirty="0"/>
        </a:p>
      </dsp:txBody>
      <dsp:txXfrm>
        <a:off x="43612" y="119297"/>
        <a:ext cx="2167314" cy="1268809"/>
      </dsp:txXfrm>
    </dsp:sp>
    <dsp:sp modelId="{22F23D0F-DA02-4ACF-8C6D-7D631501B0CC}">
      <dsp:nvSpPr>
        <dsp:cNvPr id="0" name=""/>
        <dsp:cNvSpPr/>
      </dsp:nvSpPr>
      <dsp:spPr>
        <a:xfrm rot="5400000">
          <a:off x="-379130" y="2836409"/>
          <a:ext cx="1674870" cy="2021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431D1E-B0B6-41E3-AD4F-1AE1855E1BA1}">
      <dsp:nvSpPr>
        <dsp:cNvPr id="0" name=""/>
        <dsp:cNvSpPr/>
      </dsp:nvSpPr>
      <dsp:spPr>
        <a:xfrm>
          <a:off x="4138" y="1764521"/>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2. Low connectivity (Transport, IT,…)</a:t>
          </a:r>
          <a:endParaRPr lang="en-US" sz="1600" b="0" kern="1200" dirty="0"/>
        </a:p>
      </dsp:txBody>
      <dsp:txXfrm>
        <a:off x="43612" y="1803995"/>
        <a:ext cx="2167314" cy="1268809"/>
      </dsp:txXfrm>
    </dsp:sp>
    <dsp:sp modelId="{17E2C9F3-EADB-4019-9762-7C0FD96123BD}">
      <dsp:nvSpPr>
        <dsp:cNvPr id="0" name=""/>
        <dsp:cNvSpPr/>
      </dsp:nvSpPr>
      <dsp:spPr>
        <a:xfrm>
          <a:off x="463217" y="3678757"/>
          <a:ext cx="2977703" cy="2021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1E5A6-5616-49C6-ADA3-9F1D575891DD}">
      <dsp:nvSpPr>
        <dsp:cNvPr id="0" name=""/>
        <dsp:cNvSpPr/>
      </dsp:nvSpPr>
      <dsp:spPr>
        <a:xfrm>
          <a:off x="4138" y="3449218"/>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3. Unfavorable investment climate</a:t>
          </a:r>
          <a:endParaRPr lang="en-US" sz="1600" b="0" kern="1200" dirty="0"/>
        </a:p>
      </dsp:txBody>
      <dsp:txXfrm>
        <a:off x="43612" y="3488692"/>
        <a:ext cx="2167314" cy="1268809"/>
      </dsp:txXfrm>
    </dsp:sp>
    <dsp:sp modelId="{AE129B0E-6D11-4B1B-A6BD-59C23FD4D58B}">
      <dsp:nvSpPr>
        <dsp:cNvPr id="0" name=""/>
        <dsp:cNvSpPr/>
      </dsp:nvSpPr>
      <dsp:spPr>
        <a:xfrm rot="16200000">
          <a:off x="2608398" y="2836409"/>
          <a:ext cx="1674870" cy="2021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36C0D3-62BA-4629-99D1-0CAAF4905F4C}">
      <dsp:nvSpPr>
        <dsp:cNvPr id="0" name=""/>
        <dsp:cNvSpPr/>
      </dsp:nvSpPr>
      <dsp:spPr>
        <a:xfrm>
          <a:off x="2991668" y="3449218"/>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4. Energy sector issue</a:t>
          </a:r>
          <a:endParaRPr lang="en-US" sz="1600" b="0" kern="1200" dirty="0"/>
        </a:p>
      </dsp:txBody>
      <dsp:txXfrm>
        <a:off x="3031142" y="3488692"/>
        <a:ext cx="2167314" cy="1268809"/>
      </dsp:txXfrm>
    </dsp:sp>
    <dsp:sp modelId="{E6CBB830-3905-4B7D-B97D-38198A15B967}">
      <dsp:nvSpPr>
        <dsp:cNvPr id="0" name=""/>
        <dsp:cNvSpPr/>
      </dsp:nvSpPr>
      <dsp:spPr>
        <a:xfrm rot="16200000">
          <a:off x="2608398" y="1151711"/>
          <a:ext cx="1674870" cy="2021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E14ECC-8B96-4D9C-9FBE-51C0450A9694}">
      <dsp:nvSpPr>
        <dsp:cNvPr id="0" name=""/>
        <dsp:cNvSpPr/>
      </dsp:nvSpPr>
      <dsp:spPr>
        <a:xfrm>
          <a:off x="2991668" y="1764521"/>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5. Dependence on a few economic sectors</a:t>
          </a:r>
          <a:endParaRPr lang="en-US" sz="1600" b="0" kern="1200" dirty="0"/>
        </a:p>
      </dsp:txBody>
      <dsp:txXfrm>
        <a:off x="3031142" y="1803995"/>
        <a:ext cx="2167314" cy="1268809"/>
      </dsp:txXfrm>
    </dsp:sp>
    <dsp:sp modelId="{7B67AEA6-ACF7-4FA3-9AC3-7E10A121FB1D}">
      <dsp:nvSpPr>
        <dsp:cNvPr id="0" name=""/>
        <dsp:cNvSpPr/>
      </dsp:nvSpPr>
      <dsp:spPr>
        <a:xfrm>
          <a:off x="3450747" y="309363"/>
          <a:ext cx="2977703" cy="2021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F390EB-F0E2-4B0D-B2D3-52ACB63AF036}">
      <dsp:nvSpPr>
        <dsp:cNvPr id="0" name=""/>
        <dsp:cNvSpPr/>
      </dsp:nvSpPr>
      <dsp:spPr>
        <a:xfrm>
          <a:off x="2991668" y="79823"/>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6. Low competitiveness, low productivity</a:t>
          </a:r>
          <a:endParaRPr lang="en-US" sz="1600" b="0" kern="1200" dirty="0"/>
        </a:p>
      </dsp:txBody>
      <dsp:txXfrm>
        <a:off x="3031142" y="119297"/>
        <a:ext cx="2167314" cy="1268809"/>
      </dsp:txXfrm>
    </dsp:sp>
    <dsp:sp modelId="{02CFA42E-35D9-4BB2-97F4-C8D6CA4FD886}">
      <dsp:nvSpPr>
        <dsp:cNvPr id="0" name=""/>
        <dsp:cNvSpPr/>
      </dsp:nvSpPr>
      <dsp:spPr>
        <a:xfrm rot="5400000">
          <a:off x="5595928" y="1151711"/>
          <a:ext cx="1674870" cy="2021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B1BC76-BC15-4A7F-9C02-704B04A0CF8C}">
      <dsp:nvSpPr>
        <dsp:cNvPr id="0" name=""/>
        <dsp:cNvSpPr/>
      </dsp:nvSpPr>
      <dsp:spPr>
        <a:xfrm>
          <a:off x="5979198" y="79823"/>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7. Exposure to external shocks</a:t>
          </a:r>
          <a:endParaRPr lang="en-US" sz="1600" b="0" kern="1200" dirty="0"/>
        </a:p>
      </dsp:txBody>
      <dsp:txXfrm>
        <a:off x="6018672" y="119297"/>
        <a:ext cx="2167314" cy="1268809"/>
      </dsp:txXfrm>
    </dsp:sp>
    <dsp:sp modelId="{0515CC89-1337-4CBD-AE9F-8703B00496E0}">
      <dsp:nvSpPr>
        <dsp:cNvPr id="0" name=""/>
        <dsp:cNvSpPr/>
      </dsp:nvSpPr>
      <dsp:spPr>
        <a:xfrm rot="5400000">
          <a:off x="5595928" y="2836409"/>
          <a:ext cx="1674870" cy="2021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86B3AB-9529-4F87-909A-00594F440807}">
      <dsp:nvSpPr>
        <dsp:cNvPr id="0" name=""/>
        <dsp:cNvSpPr/>
      </dsp:nvSpPr>
      <dsp:spPr>
        <a:xfrm>
          <a:off x="5979198" y="1764521"/>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8. Vulnerability to Natural Disasters</a:t>
          </a:r>
          <a:endParaRPr lang="en-US" sz="1600" b="0" kern="1200" dirty="0"/>
        </a:p>
      </dsp:txBody>
      <dsp:txXfrm>
        <a:off x="6018672" y="1803995"/>
        <a:ext cx="2167314" cy="1268809"/>
      </dsp:txXfrm>
    </dsp:sp>
    <dsp:sp modelId="{DCC34E2D-67F4-4B33-8B03-D7F598AACABA}">
      <dsp:nvSpPr>
        <dsp:cNvPr id="0" name=""/>
        <dsp:cNvSpPr/>
      </dsp:nvSpPr>
      <dsp:spPr>
        <a:xfrm>
          <a:off x="5979198" y="3449218"/>
          <a:ext cx="2246262" cy="1347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9. Weakening social resilience</a:t>
          </a:r>
          <a:endParaRPr lang="en-US" sz="1600" b="0" kern="1200" dirty="0"/>
        </a:p>
      </dsp:txBody>
      <dsp:txXfrm>
        <a:off x="6018672" y="3488692"/>
        <a:ext cx="2167314" cy="126880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25402" cy="457513"/>
          </a:xfrm>
          <a:prstGeom prst="rect">
            <a:avLst/>
          </a:prstGeom>
        </p:spPr>
        <p:txBody>
          <a:bodyPr vert="horz" lIns="90414" tIns="45207" rIns="90414" bIns="45207" rtlCol="0"/>
          <a:lstStyle>
            <a:lvl1pPr algn="l">
              <a:defRPr sz="1200">
                <a:ea typeface="+mn-ea"/>
                <a:cs typeface="Times New Roman" pitchFamily="18" charset="0"/>
              </a:defRPr>
            </a:lvl1pPr>
          </a:lstStyle>
          <a:p>
            <a:pPr>
              <a:defRPr/>
            </a:pPr>
            <a:endParaRPr lang="en-US"/>
          </a:p>
        </p:txBody>
      </p:sp>
      <p:sp>
        <p:nvSpPr>
          <p:cNvPr id="3" name="Date Placeholder 2"/>
          <p:cNvSpPr>
            <a:spLocks noGrp="1"/>
          </p:cNvSpPr>
          <p:nvPr>
            <p:ph type="dt" sz="quarter" idx="1"/>
          </p:nvPr>
        </p:nvSpPr>
        <p:spPr>
          <a:xfrm>
            <a:off x="3953256" y="1"/>
            <a:ext cx="3025402" cy="457513"/>
          </a:xfrm>
          <a:prstGeom prst="rect">
            <a:avLst/>
          </a:prstGeom>
        </p:spPr>
        <p:txBody>
          <a:bodyPr vert="horz" wrap="square" lIns="90414" tIns="45207" rIns="90414" bIns="45207" numCol="1" anchor="t" anchorCtr="0" compatLnSpc="1">
            <a:prstTxWarp prst="textNoShape">
              <a:avLst/>
            </a:prstTxWarp>
          </a:bodyPr>
          <a:lstStyle>
            <a:lvl1pPr algn="r">
              <a:defRPr sz="1200" smtClean="0"/>
            </a:lvl1pPr>
          </a:lstStyle>
          <a:p>
            <a:pPr>
              <a:defRPr/>
            </a:pPr>
            <a:fld id="{B866541E-0583-4196-823D-0225381A2DD8}" type="datetimeFigureOut">
              <a:rPr lang="en-US"/>
              <a:pPr>
                <a:defRPr/>
              </a:pPr>
              <a:t>3/10/2015</a:t>
            </a:fld>
            <a:endParaRPr lang="en-US"/>
          </a:p>
        </p:txBody>
      </p:sp>
      <p:sp>
        <p:nvSpPr>
          <p:cNvPr id="4" name="Footer Placeholder 3"/>
          <p:cNvSpPr>
            <a:spLocks noGrp="1"/>
          </p:cNvSpPr>
          <p:nvPr>
            <p:ph type="ftr" sz="quarter" idx="2"/>
          </p:nvPr>
        </p:nvSpPr>
        <p:spPr>
          <a:xfrm>
            <a:off x="2" y="8684926"/>
            <a:ext cx="3025402" cy="457513"/>
          </a:xfrm>
          <a:prstGeom prst="rect">
            <a:avLst/>
          </a:prstGeom>
        </p:spPr>
        <p:txBody>
          <a:bodyPr vert="horz" lIns="90414" tIns="45207" rIns="90414" bIns="45207" rtlCol="0" anchor="b"/>
          <a:lstStyle>
            <a:lvl1pPr algn="l">
              <a:defRPr sz="1200">
                <a:ea typeface="+mn-ea"/>
                <a:cs typeface="Times New Roman" pitchFamily="18" charset="0"/>
              </a:defRPr>
            </a:lvl1pPr>
          </a:lstStyle>
          <a:p>
            <a:pPr>
              <a:defRPr/>
            </a:pPr>
            <a:endParaRPr lang="en-US"/>
          </a:p>
        </p:txBody>
      </p:sp>
      <p:sp>
        <p:nvSpPr>
          <p:cNvPr id="5" name="Slide Number Placeholder 4"/>
          <p:cNvSpPr>
            <a:spLocks noGrp="1"/>
          </p:cNvSpPr>
          <p:nvPr>
            <p:ph type="sldNum" sz="quarter" idx="3"/>
          </p:nvPr>
        </p:nvSpPr>
        <p:spPr>
          <a:xfrm>
            <a:off x="3953256" y="8684926"/>
            <a:ext cx="3025402" cy="457513"/>
          </a:xfrm>
          <a:prstGeom prst="rect">
            <a:avLst/>
          </a:prstGeom>
        </p:spPr>
        <p:txBody>
          <a:bodyPr vert="horz" wrap="square" lIns="90414" tIns="45207" rIns="90414" bIns="45207" numCol="1" anchor="b" anchorCtr="0" compatLnSpc="1">
            <a:prstTxWarp prst="textNoShape">
              <a:avLst/>
            </a:prstTxWarp>
          </a:bodyPr>
          <a:lstStyle>
            <a:lvl1pPr algn="r">
              <a:defRPr sz="1200" smtClean="0"/>
            </a:lvl1pPr>
          </a:lstStyle>
          <a:p>
            <a:pPr>
              <a:defRPr/>
            </a:pPr>
            <a:fld id="{70E17467-42D0-4059-B1D5-2686FBBEC8A3}" type="slidenum">
              <a:rPr lang="en-US"/>
              <a:pPr>
                <a:defRPr/>
              </a:pPr>
              <a:t>‹#›</a:t>
            </a:fld>
            <a:endParaRPr lang="en-US"/>
          </a:p>
        </p:txBody>
      </p:sp>
    </p:spTree>
    <p:extLst>
      <p:ext uri="{BB962C8B-B14F-4D97-AF65-F5344CB8AC3E}">
        <p14:creationId xmlns:p14="http://schemas.microsoft.com/office/powerpoint/2010/main" val="20653678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25402" cy="457513"/>
          </a:xfrm>
          <a:prstGeom prst="rect">
            <a:avLst/>
          </a:prstGeom>
        </p:spPr>
        <p:txBody>
          <a:bodyPr vert="horz" lIns="90414" tIns="45207" rIns="90414" bIns="45207" rtlCol="0"/>
          <a:lstStyle>
            <a:lvl1pPr algn="l">
              <a:defRPr sz="1200">
                <a:ea typeface="+mn-ea"/>
                <a:cs typeface="Times New Roman" pitchFamily="18" charset="0"/>
              </a:defRPr>
            </a:lvl1pPr>
          </a:lstStyle>
          <a:p>
            <a:pPr>
              <a:defRPr/>
            </a:pPr>
            <a:endParaRPr lang="en-US"/>
          </a:p>
        </p:txBody>
      </p:sp>
      <p:sp>
        <p:nvSpPr>
          <p:cNvPr id="3" name="Date Placeholder 2"/>
          <p:cNvSpPr>
            <a:spLocks noGrp="1"/>
          </p:cNvSpPr>
          <p:nvPr>
            <p:ph type="dt" idx="1"/>
          </p:nvPr>
        </p:nvSpPr>
        <p:spPr>
          <a:xfrm>
            <a:off x="3953256" y="1"/>
            <a:ext cx="3025402" cy="457513"/>
          </a:xfrm>
          <a:prstGeom prst="rect">
            <a:avLst/>
          </a:prstGeom>
        </p:spPr>
        <p:txBody>
          <a:bodyPr vert="horz" wrap="square" lIns="90414" tIns="45207" rIns="90414" bIns="45207" numCol="1" anchor="t" anchorCtr="0" compatLnSpc="1">
            <a:prstTxWarp prst="textNoShape">
              <a:avLst/>
            </a:prstTxWarp>
          </a:bodyPr>
          <a:lstStyle>
            <a:lvl1pPr algn="r">
              <a:defRPr sz="1200" smtClean="0"/>
            </a:lvl1pPr>
          </a:lstStyle>
          <a:p>
            <a:pPr>
              <a:defRPr/>
            </a:pPr>
            <a:fld id="{38E723DF-D315-4DFF-B8D8-32DEFA8E38A2}" type="datetimeFigureOut">
              <a:rPr lang="en-US"/>
              <a:pPr>
                <a:defRPr/>
              </a:pPr>
              <a:t>3/10/2015</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0414" tIns="45207" rIns="90414" bIns="45207" rtlCol="0" anchor="ctr"/>
          <a:lstStyle/>
          <a:p>
            <a:pPr lvl="0"/>
            <a:endParaRPr lang="en-US" noProof="0"/>
          </a:p>
        </p:txBody>
      </p:sp>
      <p:sp>
        <p:nvSpPr>
          <p:cNvPr id="5" name="Notes Placeholder 4"/>
          <p:cNvSpPr>
            <a:spLocks noGrp="1"/>
          </p:cNvSpPr>
          <p:nvPr>
            <p:ph type="body" sz="quarter" idx="3"/>
          </p:nvPr>
        </p:nvSpPr>
        <p:spPr>
          <a:xfrm>
            <a:off x="698656" y="4344025"/>
            <a:ext cx="5582926" cy="4114488"/>
          </a:xfrm>
          <a:prstGeom prst="rect">
            <a:avLst/>
          </a:prstGeom>
        </p:spPr>
        <p:txBody>
          <a:bodyPr vert="horz" lIns="90414" tIns="45207" rIns="90414" bIns="452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684926"/>
            <a:ext cx="3025402" cy="457513"/>
          </a:xfrm>
          <a:prstGeom prst="rect">
            <a:avLst/>
          </a:prstGeom>
        </p:spPr>
        <p:txBody>
          <a:bodyPr vert="horz" lIns="90414" tIns="45207" rIns="90414" bIns="45207" rtlCol="0" anchor="b"/>
          <a:lstStyle>
            <a:lvl1pPr algn="l">
              <a:defRPr sz="1200">
                <a:ea typeface="+mn-ea"/>
                <a:cs typeface="Times New Roman" pitchFamily="18" charset="0"/>
              </a:defRPr>
            </a:lvl1pPr>
          </a:lstStyle>
          <a:p>
            <a:pPr>
              <a:defRPr/>
            </a:pPr>
            <a:endParaRPr lang="en-US"/>
          </a:p>
        </p:txBody>
      </p:sp>
      <p:sp>
        <p:nvSpPr>
          <p:cNvPr id="7" name="Slide Number Placeholder 6"/>
          <p:cNvSpPr>
            <a:spLocks noGrp="1"/>
          </p:cNvSpPr>
          <p:nvPr>
            <p:ph type="sldNum" sz="quarter" idx="5"/>
          </p:nvPr>
        </p:nvSpPr>
        <p:spPr>
          <a:xfrm>
            <a:off x="3953256" y="8684926"/>
            <a:ext cx="3025402" cy="457513"/>
          </a:xfrm>
          <a:prstGeom prst="rect">
            <a:avLst/>
          </a:prstGeom>
        </p:spPr>
        <p:txBody>
          <a:bodyPr vert="horz" wrap="square" lIns="90414" tIns="45207" rIns="90414" bIns="45207" numCol="1" anchor="b" anchorCtr="0" compatLnSpc="1">
            <a:prstTxWarp prst="textNoShape">
              <a:avLst/>
            </a:prstTxWarp>
          </a:bodyPr>
          <a:lstStyle>
            <a:lvl1pPr algn="r">
              <a:defRPr sz="1200" smtClean="0"/>
            </a:lvl1pPr>
          </a:lstStyle>
          <a:p>
            <a:pPr>
              <a:defRPr/>
            </a:pPr>
            <a:fld id="{18201AA7-772B-4425-8278-2BE72B524B4F}" type="slidenum">
              <a:rPr lang="en-US"/>
              <a:pPr>
                <a:defRPr/>
              </a:pPr>
              <a:t>‹#›</a:t>
            </a:fld>
            <a:endParaRPr lang="en-US"/>
          </a:p>
        </p:txBody>
      </p:sp>
    </p:spTree>
    <p:extLst>
      <p:ext uri="{BB962C8B-B14F-4D97-AF65-F5344CB8AC3E}">
        <p14:creationId xmlns:p14="http://schemas.microsoft.com/office/powerpoint/2010/main" val="111855580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0328" indent="-230328" defTabSz="921313">
              <a:buFont typeface="+mj-lt"/>
              <a:buAutoNum type="arabicPeriod"/>
              <a:defRPr/>
            </a:pPr>
            <a:r>
              <a:rPr lang="en-US" baseline="0" dirty="0" smtClean="0"/>
              <a:t>Many small states are major employer in their countries, resulting in high wage bills. In addition, there tends to be capacity constraints in these organizations resulting in wastage.   </a:t>
            </a:r>
            <a:endParaRPr lang="en-US" dirty="0"/>
          </a:p>
          <a:p>
            <a:pPr marL="230328" indent="-230328" defTabSz="921313">
              <a:buFont typeface="+mj-lt"/>
              <a:buAutoNum type="arabicPeriod"/>
              <a:defRPr/>
            </a:pPr>
            <a:r>
              <a:rPr lang="en-US" dirty="0"/>
              <a:t>Small states rely heavily on imports; most are net importers of energy and food. They also import capital goods because of their dependence on imported technologies and other consumer goods resulting in high import bills and as a result high trade deficit.</a:t>
            </a:r>
          </a:p>
          <a:p>
            <a:pPr marL="230328" indent="-230328" defTabSz="921313">
              <a:buFont typeface="+mj-lt"/>
              <a:buAutoNum type="arabicPeriod"/>
              <a:defRPr/>
            </a:pPr>
            <a:r>
              <a:rPr lang="en-US" baseline="0" dirty="0" smtClean="0"/>
              <a:t>Small states are extremely vulnerable to fluctuations in international prices due to their reliance on international trade especially for </a:t>
            </a:r>
            <a:r>
              <a:rPr lang="en-US" dirty="0"/>
              <a:t>food and fuel</a:t>
            </a:r>
            <a:r>
              <a:rPr lang="en-US" baseline="0" dirty="0" smtClean="0"/>
              <a:t>.</a:t>
            </a:r>
            <a:endParaRPr lang="en-US" dirty="0"/>
          </a:p>
          <a:p>
            <a:pPr marL="230328" indent="-230328" defTabSz="921313">
              <a:buFont typeface="+mj-lt"/>
              <a:buAutoNum type="arabicPeriod"/>
              <a:defRPr/>
            </a:pPr>
            <a:r>
              <a:rPr lang="en-US" baseline="0" dirty="0" smtClean="0"/>
              <a:t>Given the size of the countries, many being small islands, small states are highly vulnerable to natural disasters, in the Caribbean, hurricanes are a large contributor to the high debt levels because of lack of buffers and insurance.</a:t>
            </a:r>
            <a:r>
              <a:rPr lang="en-US" dirty="0"/>
              <a:t> On average the cost of natural disasters in small states is approximately 1.9 percent of GDP annually.</a:t>
            </a:r>
          </a:p>
          <a:p>
            <a:pPr marL="230328" indent="-230328" defTabSz="921313">
              <a:buFont typeface="+mj-lt"/>
              <a:buAutoNum type="arabicPeriod"/>
              <a:defRPr/>
            </a:pPr>
            <a:r>
              <a:rPr lang="en-US" baseline="0" dirty="0" smtClean="0"/>
              <a:t>Although Small States rank similar in DB to OS, they account for lower growth performance, which suggests that they face other constrains not measured by this report, this could for example be lack of skills, migration, brain drain,…</a:t>
            </a:r>
          </a:p>
          <a:p>
            <a:pPr marL="230328" indent="-230328" defTabSz="921313">
              <a:buFont typeface="+mj-lt"/>
              <a:buAutoNum type="arabicPeriod"/>
              <a:defRPr/>
            </a:pPr>
            <a:r>
              <a:rPr lang="en-US" baseline="0" dirty="0" smtClean="0"/>
              <a:t>Growth in small states has been low and volatile and has generally been lower than in other developing countries. Growth in small states for the period 2000 to 2012 averaged 3% while the average growth in other developing countries was 4.1% for the same period.</a:t>
            </a:r>
          </a:p>
          <a:p>
            <a:pPr marL="230328" indent="-230328">
              <a:buFont typeface="+mj-lt"/>
              <a:buAutoNum type="arabicPeriod"/>
            </a:pPr>
            <a:r>
              <a:rPr lang="en-US" baseline="0" dirty="0" smtClean="0"/>
              <a:t>Due to cost associate with debt repayment, capital expenditure and spending associated with natural disasters, small states typically have limited fiscal space as revenue and grants prove insufficient to cover these costs.</a:t>
            </a:r>
          </a:p>
          <a:p>
            <a:pPr marL="230328" indent="-230328" defTabSz="921313">
              <a:buFont typeface="+mj-lt"/>
              <a:buAutoNum type="arabicPeriod"/>
              <a:defRPr/>
            </a:pPr>
            <a:r>
              <a:rPr lang="en-US" baseline="0" dirty="0" smtClean="0"/>
              <a:t>Given the openness of the economies of small states, their financial sectors are highly vulnerable due primarily to capital flow and the lack of capacity to conduct proper supervision.</a:t>
            </a:r>
          </a:p>
          <a:p>
            <a:pPr marL="230328" indent="-230328" defTabSz="921313">
              <a:buFontTx/>
              <a:buAutoNum type="arabicPeriod" startAt="9"/>
              <a:defRPr/>
            </a:pPr>
            <a:r>
              <a:rPr lang="en-US" dirty="0">
                <a:solidFill>
                  <a:schemeClr val="bg1"/>
                </a:solidFill>
              </a:rPr>
              <a:t>10 out of the 30 most highly indebted developing countries are in the Caribbean and 7 are other small states [See Annex]</a:t>
            </a:r>
          </a:p>
          <a:p>
            <a:pPr marL="690984" lvl="1" indent="-230328" defTabSz="921313">
              <a:buFont typeface="Arial" pitchFamily="34" charset="0"/>
              <a:buChar char="•"/>
              <a:defRPr/>
            </a:pPr>
            <a:r>
              <a:rPr lang="en-US" dirty="0">
                <a:solidFill>
                  <a:schemeClr val="bg1"/>
                </a:solidFill>
              </a:rPr>
              <a:t>10 most highly indebted Caribbean: Jamaica (147% of GDP), Barbados (116), Grenada (113), St. Kitts and Nevis (89), Antigua and Barbuda (89), St. Lucia (78), Belize (78), Dominica (72), St. Vincent and the Grenadines (70) and Guyana (60).</a:t>
            </a:r>
          </a:p>
          <a:p>
            <a:pPr marL="690984" lvl="1" indent="-230328" defTabSz="921313">
              <a:buFont typeface="Arial" pitchFamily="34" charset="0"/>
              <a:buChar char="•"/>
              <a:defRPr/>
            </a:pPr>
            <a:r>
              <a:rPr lang="en-US" dirty="0">
                <a:solidFill>
                  <a:schemeClr val="bg1"/>
                </a:solidFill>
              </a:rPr>
              <a:t>7 other small states in the list of 30: Cape Verde (103% of GDP), Seychelles (83), Maldives (77), The Gambia (77), Sao Tome and Principe (76), Bhutan (72) and Marshall Islands (60).</a:t>
            </a:r>
          </a:p>
          <a:p>
            <a:endParaRPr lang="en-US" baseline="0" dirty="0" smtClean="0"/>
          </a:p>
        </p:txBody>
      </p:sp>
      <p:sp>
        <p:nvSpPr>
          <p:cNvPr id="4" name="Slide Number Placeholder 3"/>
          <p:cNvSpPr>
            <a:spLocks noGrp="1"/>
          </p:cNvSpPr>
          <p:nvPr>
            <p:ph type="sldNum" sz="quarter" idx="10"/>
          </p:nvPr>
        </p:nvSpPr>
        <p:spPr/>
        <p:txBody>
          <a:bodyPr/>
          <a:lstStyle/>
          <a:p>
            <a:fld id="{643F31F8-47F6-449D-99A4-48193A499091}" type="slidenum">
              <a:rPr lang="en-US" smtClean="0"/>
              <a:t>3</a:t>
            </a:fld>
            <a:endParaRPr lang="en-US"/>
          </a:p>
        </p:txBody>
      </p:sp>
    </p:spTree>
    <p:extLst>
      <p:ext uri="{BB962C8B-B14F-4D97-AF65-F5344CB8AC3E}">
        <p14:creationId xmlns:p14="http://schemas.microsoft.com/office/powerpoint/2010/main" val="1705475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0.xml"/><Relationship Id="rId4"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0"/>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0"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pic>
        <p:nvPicPr>
          <p:cNvPr id="63" name="Picture 6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250" y="4687888"/>
            <a:ext cx="488315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Rectangle 64"/>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418667" y="4927600"/>
            <a:ext cx="3065762" cy="995705"/>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65" name="Rectangle 1028"/>
          <p:cNvSpPr>
            <a:spLocks noGrp="1" noChangeArrowheads="1"/>
          </p:cNvSpPr>
          <p:nvPr>
            <p:ph type="dt" sz="half" idx="15"/>
          </p:nvPr>
        </p:nvSpPr>
        <p:spPr>
          <a:xfrm>
            <a:off x="5932488" y="5975350"/>
            <a:ext cx="2552700" cy="306388"/>
          </a:xfrm>
        </p:spPr>
        <p:txBody>
          <a:bodyPr rIns="0"/>
          <a:lstStyle>
            <a:lvl1pPr algn="r">
              <a:defRPr smtClean="0">
                <a:solidFill>
                  <a:schemeClr val="tx1"/>
                </a:solidFill>
                <a:cs typeface="Arial" pitchFamily="34" charset="0"/>
              </a:defRPr>
            </a:lvl1pPr>
          </a:lstStyle>
          <a:p>
            <a:pPr>
              <a:defRPr/>
            </a:pPr>
            <a:endParaRPr lang="en-US"/>
          </a:p>
        </p:txBody>
      </p:sp>
    </p:spTree>
    <p:extLst>
      <p:ext uri="{BB962C8B-B14F-4D97-AF65-F5344CB8AC3E}">
        <p14:creationId xmlns:p14="http://schemas.microsoft.com/office/powerpoint/2010/main" val="169870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DD24531E-FB75-4305-9609-BD8B6F64A522}" type="slidenum">
              <a:rPr lang="en-US"/>
              <a:pPr>
                <a:defRPr/>
              </a:pPr>
              <a:t>‹#›</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344439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nchor="b"/>
          <a:lstStyle>
            <a:lvl1pPr>
              <a:defRPr sz="2200" b="0" i="0" cap="none"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smtClean="0"/>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smtClean="0"/>
              <a:t>Click to edit Master text styles</a:t>
            </a:r>
          </a:p>
        </p:txBody>
      </p:sp>
      <p:sp>
        <p:nvSpPr>
          <p:cNvPr id="7" name="Rectangle 6"/>
          <p:cNvSpPr>
            <a:spLocks noGrp="1" noChangeArrowheads="1"/>
          </p:cNvSpPr>
          <p:nvPr>
            <p:ph type="sldNum" sz="quarter" idx="15"/>
          </p:nvPr>
        </p:nvSpPr>
        <p:spPr>
          <a:ln/>
        </p:spPr>
        <p:txBody>
          <a:bodyPr/>
          <a:lstStyle>
            <a:lvl1pPr>
              <a:defRPr/>
            </a:lvl1pPr>
          </a:lstStyle>
          <a:p>
            <a:pPr>
              <a:defRPr/>
            </a:pPr>
            <a:fld id="{582FB439-D424-4B8B-A767-B895AA4E786F}" type="slidenum">
              <a:rPr lang="en-US"/>
              <a:pPr>
                <a:defRPr/>
              </a:pPr>
              <a:t>‹#›</a:t>
            </a:fld>
            <a:endParaRPr lang="en-US"/>
          </a:p>
        </p:txBody>
      </p:sp>
      <p:sp>
        <p:nvSpPr>
          <p:cNvPr id="8" name="Footer Placeholder 2"/>
          <p:cNvSpPr>
            <a:spLocks noGrp="1"/>
          </p:cNvSpPr>
          <p:nvPr>
            <p:ph type="ftr" sz="quarter" idx="16"/>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1457187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6"/>
          <p:cNvSpPr>
            <a:spLocks noGrp="1" noChangeArrowheads="1"/>
          </p:cNvSpPr>
          <p:nvPr>
            <p:ph type="sldNum" sz="quarter" idx="15"/>
          </p:nvPr>
        </p:nvSpPr>
        <p:spPr>
          <a:ln/>
        </p:spPr>
        <p:txBody>
          <a:bodyPr/>
          <a:lstStyle>
            <a:lvl1pPr>
              <a:defRPr/>
            </a:lvl1pPr>
          </a:lstStyle>
          <a:p>
            <a:pPr>
              <a:defRPr/>
            </a:pPr>
            <a:fld id="{88D69CBB-795C-4941-BFF0-595C7EE298FD}" type="slidenum">
              <a:rPr lang="en-US"/>
              <a:pPr>
                <a:defRPr/>
              </a:pPr>
              <a:t>‹#›</a:t>
            </a:fld>
            <a:endParaRPr lang="en-US"/>
          </a:p>
        </p:txBody>
      </p:sp>
      <p:sp>
        <p:nvSpPr>
          <p:cNvPr id="10" name="Footer Placeholder 2"/>
          <p:cNvSpPr>
            <a:spLocks noGrp="1"/>
          </p:cNvSpPr>
          <p:nvPr>
            <p:ph type="ftr" sz="quarter" idx="16"/>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3437300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Rectangle 6"/>
          <p:cNvSpPr>
            <a:spLocks noGrp="1" noChangeArrowheads="1"/>
          </p:cNvSpPr>
          <p:nvPr>
            <p:ph type="sldNum" sz="quarter" idx="10"/>
          </p:nvPr>
        </p:nvSpPr>
        <p:spPr>
          <a:ln/>
        </p:spPr>
        <p:txBody>
          <a:bodyPr/>
          <a:lstStyle>
            <a:lvl1pPr>
              <a:defRPr/>
            </a:lvl1pPr>
          </a:lstStyle>
          <a:p>
            <a:pPr>
              <a:defRPr/>
            </a:pPr>
            <a:fld id="{157147A7-F305-4C5B-AB4C-9EC08F67B43E}" type="slidenum">
              <a:rPr lang="en-US"/>
              <a:pPr>
                <a:defRPr/>
              </a:pPr>
              <a:t>‹#›</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2600968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Rectangle 6"/>
          <p:cNvSpPr>
            <a:spLocks noGrp="1" noChangeArrowheads="1"/>
          </p:cNvSpPr>
          <p:nvPr>
            <p:ph type="sldNum" sz="quarter" idx="10"/>
          </p:nvPr>
        </p:nvSpPr>
        <p:spPr>
          <a:ln/>
        </p:spPr>
        <p:txBody>
          <a:bodyPr/>
          <a:lstStyle>
            <a:lvl1pPr>
              <a:defRPr/>
            </a:lvl1pPr>
          </a:lstStyle>
          <a:p>
            <a:pPr>
              <a:defRPr/>
            </a:pPr>
            <a:fld id="{CB0A0FCF-0AEA-417C-8FB4-F6AB263813E9}" type="slidenum">
              <a:rPr lang="en-US"/>
              <a:pPr>
                <a:defRPr/>
              </a:pPr>
              <a:t>‹#›</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145778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8"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3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rgbClr val="021F43"/>
                </a:solidFill>
                <a:latin typeface="+mn-lt"/>
                <a:cs typeface="Andes ExtraLight"/>
              </a:defRPr>
            </a:lvl1pPr>
          </a:lstStyle>
          <a:p>
            <a:r>
              <a:rPr lang="en-US" smtClean="0"/>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31" name="Footer Placeholder 6"/>
          <p:cNvSpPr>
            <a:spLocks noGrp="1"/>
          </p:cNvSpPr>
          <p:nvPr>
            <p:ph type="ftr" sz="quarter" idx="119"/>
          </p:nvPr>
        </p:nvSpPr>
        <p:spPr/>
        <p:txBody>
          <a:bodyPr/>
          <a:lstStyle>
            <a:lvl1pPr>
              <a:defRPr/>
            </a:lvl1pPr>
          </a:lstStyle>
          <a:p>
            <a:pPr>
              <a:defRPr/>
            </a:pPr>
            <a:r>
              <a:rPr lang="en-US" smtClean="0"/>
              <a:t>Footer Info</a:t>
            </a:r>
            <a:endParaRPr lang="en-US" dirty="0"/>
          </a:p>
        </p:txBody>
      </p:sp>
      <p:sp>
        <p:nvSpPr>
          <p:cNvPr id="132" name="Slide Number Placeholder 7"/>
          <p:cNvSpPr>
            <a:spLocks noGrp="1"/>
          </p:cNvSpPr>
          <p:nvPr>
            <p:ph type="sldNum" sz="quarter" idx="120"/>
          </p:nvPr>
        </p:nvSpPr>
        <p:spPr/>
        <p:txBody>
          <a:bodyPr/>
          <a:lstStyle>
            <a:lvl1pPr>
              <a:defRPr smtClean="0"/>
            </a:lvl1pPr>
          </a:lstStyle>
          <a:p>
            <a:pPr>
              <a:defRPr/>
            </a:pPr>
            <a:fld id="{384A59EC-C4C4-40C0-B06F-1C551F0B8256}" type="slidenum">
              <a:rPr lang="en-US"/>
              <a:pPr>
                <a:defRPr/>
              </a:pPr>
              <a:t>‹#›</a:t>
            </a:fld>
            <a:endParaRPr lang="en-US"/>
          </a:p>
        </p:txBody>
      </p:sp>
    </p:spTree>
    <p:extLst>
      <p:ext uri="{BB962C8B-B14F-4D97-AF65-F5344CB8AC3E}">
        <p14:creationId xmlns:p14="http://schemas.microsoft.com/office/powerpoint/2010/main" val="3638608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smtClean="0"/>
              <a:t>Drag picture to placeholder or click icon to add</a:t>
            </a:r>
            <a:endParaRPr lang="en-US" noProof="0" dirty="0"/>
          </a:p>
        </p:txBody>
      </p:sp>
      <p:sp>
        <p:nvSpPr>
          <p:cNvPr id="6" name="Title 1"/>
          <p:cNvSpPr>
            <a:spLocks noGrp="1"/>
          </p:cNvSpPr>
          <p:nvPr>
            <p:ph type="title"/>
          </p:nvPr>
        </p:nvSpPr>
        <p:spPr>
          <a:xfrm>
            <a:off x="5110480" y="3200401"/>
            <a:ext cx="3627120" cy="761999"/>
          </a:xfrm>
        </p:spPr>
        <p:txBody>
          <a:bodyPr/>
          <a:lstStyle>
            <a:lvl1pPr>
              <a:defRPr b="1"/>
            </a:lvl1pPr>
          </a:lstStyle>
          <a:p>
            <a:r>
              <a:rPr lang="en-US" dirty="0" smtClean="0"/>
              <a:t>Click to edit Master title style</a:t>
            </a:r>
            <a:endParaRPr lang="en-US" dirty="0"/>
          </a:p>
        </p:txBody>
      </p:sp>
      <p:sp>
        <p:nvSpPr>
          <p:cNvPr id="7" name="Text Placeholder 5"/>
          <p:cNvSpPr>
            <a:spLocks noGrp="1"/>
          </p:cNvSpPr>
          <p:nvPr>
            <p:ph type="body" sz="quarter" idx="14"/>
          </p:nvPr>
        </p:nvSpPr>
        <p:spPr>
          <a:xfrm>
            <a:off x="5100638" y="3982720"/>
            <a:ext cx="3647122" cy="1767839"/>
          </a:xfrm>
        </p:spPr>
        <p:txBody>
          <a:bodyPr/>
          <a:lstStyle>
            <a:lvl1pPr>
              <a:defRPr b="1">
                <a:solidFill>
                  <a:srgbClr val="FFFFFF"/>
                </a:solidFill>
              </a:defRPr>
            </a:lvl1pPr>
          </a:lstStyle>
          <a:p>
            <a:pPr lvl="0"/>
            <a:r>
              <a:rPr lang="en-US" dirty="0" smtClean="0"/>
              <a:t>Click to edit Master text styles</a:t>
            </a:r>
          </a:p>
        </p:txBody>
      </p:sp>
      <p:sp>
        <p:nvSpPr>
          <p:cNvPr id="5" name="Rectangle 6"/>
          <p:cNvSpPr>
            <a:spLocks noGrp="1" noChangeArrowheads="1"/>
          </p:cNvSpPr>
          <p:nvPr>
            <p:ph type="sldNum" sz="quarter" idx="15"/>
          </p:nvPr>
        </p:nvSpPr>
        <p:spPr>
          <a:ln/>
        </p:spPr>
        <p:txBody>
          <a:bodyPr/>
          <a:lstStyle>
            <a:lvl1pPr>
              <a:defRPr/>
            </a:lvl1pPr>
          </a:lstStyle>
          <a:p>
            <a:pPr>
              <a:defRPr/>
            </a:pPr>
            <a:fld id="{ACE6B2D0-5FF4-4F92-BD39-706DD89D4BC5}" type="slidenum">
              <a:rPr lang="en-US"/>
              <a:pPr>
                <a:defRPr/>
              </a:pPr>
              <a:t>‹#›</a:t>
            </a:fld>
            <a:endParaRPr lang="en-US"/>
          </a:p>
        </p:txBody>
      </p:sp>
      <p:sp>
        <p:nvSpPr>
          <p:cNvPr id="8" name="Footer Placeholder 2"/>
          <p:cNvSpPr>
            <a:spLocks noGrp="1"/>
          </p:cNvSpPr>
          <p:nvPr>
            <p:ph type="ftr" sz="quarter" idx="16"/>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3669140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7" name="Rectangle 9"/>
          <p:cNvSpPr>
            <a:spLocks noChangeArrowheads="1"/>
          </p:cNvSpPr>
          <p:nvPr/>
        </p:nvSpPr>
        <p:spPr bwMode="auto">
          <a:xfrm>
            <a:off x="5175250" y="5302250"/>
            <a:ext cx="3968750"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smtClean="0"/>
              <a:t>Drag picture to placeholder or click icon to add</a:t>
            </a:r>
            <a:endParaRPr lang="en-US" noProof="0" dirty="0"/>
          </a:p>
        </p:txBody>
      </p:sp>
      <p:sp>
        <p:nvSpPr>
          <p:cNvPr id="5" name="Title 1"/>
          <p:cNvSpPr>
            <a:spLocks noGrp="1"/>
          </p:cNvSpPr>
          <p:nvPr>
            <p:ph type="title"/>
          </p:nvPr>
        </p:nvSpPr>
        <p:spPr>
          <a:xfrm>
            <a:off x="5110480" y="3200401"/>
            <a:ext cx="3627120" cy="761999"/>
          </a:xfrm>
        </p:spPr>
        <p:txBody>
          <a:bodyPr/>
          <a:lstStyle>
            <a:lvl1pPr>
              <a:defRPr b="1"/>
            </a:lvl1pPr>
          </a:lstStyle>
          <a:p>
            <a:r>
              <a:rPr lang="en-US" dirty="0" smtClean="0"/>
              <a:t>Click to edit Master title style</a:t>
            </a:r>
            <a:endParaRPr lang="en-US" dirty="0"/>
          </a:p>
        </p:txBody>
      </p:sp>
      <p:sp>
        <p:nvSpPr>
          <p:cNvPr id="6" name="Text Placeholder 5"/>
          <p:cNvSpPr>
            <a:spLocks noGrp="1"/>
          </p:cNvSpPr>
          <p:nvPr>
            <p:ph type="body" sz="quarter" idx="14"/>
          </p:nvPr>
        </p:nvSpPr>
        <p:spPr>
          <a:xfrm>
            <a:off x="5100638" y="3982720"/>
            <a:ext cx="3647122" cy="1767839"/>
          </a:xfrm>
        </p:spPr>
        <p:txBody>
          <a:bodyPr/>
          <a:lstStyle>
            <a:lvl1pPr>
              <a:defRPr b="1">
                <a:solidFill>
                  <a:schemeClr val="tx2">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1696182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139AF0"/>
                </a:solidFill>
                <a:latin typeface="+mj-lt"/>
                <a:cs typeface="Andes ExtraLight"/>
              </a:defRPr>
            </a:lvl1pPr>
          </a:lstStyle>
          <a:p>
            <a:r>
              <a:rPr lang="en-US" smtClean="0"/>
              <a:t>Click to edit Master title style</a:t>
            </a:r>
            <a:endParaRPr lang="en-US" dirty="0"/>
          </a:p>
        </p:txBody>
      </p:sp>
      <p:sp>
        <p:nvSpPr>
          <p:cNvPr id="4" name="Rectangle 6"/>
          <p:cNvSpPr>
            <a:spLocks noGrp="1" noChangeArrowheads="1"/>
          </p:cNvSpPr>
          <p:nvPr>
            <p:ph type="sldNum" sz="quarter" idx="19"/>
          </p:nvPr>
        </p:nvSpPr>
        <p:spPr>
          <a:ln/>
        </p:spPr>
        <p:txBody>
          <a:bodyPr/>
          <a:lstStyle>
            <a:lvl1pPr>
              <a:defRPr/>
            </a:lvl1pPr>
          </a:lstStyle>
          <a:p>
            <a:pPr>
              <a:defRPr/>
            </a:pPr>
            <a:fld id="{A90257FF-17F4-4A26-BD87-ABD1724A8F2D}" type="slidenum">
              <a:rPr lang="en-US"/>
              <a:pPr>
                <a:defRPr/>
              </a:pPr>
              <a:t>‹#›</a:t>
            </a:fld>
            <a:endParaRPr lang="en-US"/>
          </a:p>
        </p:txBody>
      </p:sp>
      <p:sp>
        <p:nvSpPr>
          <p:cNvPr id="6" name="Footer Placeholder 2"/>
          <p:cNvSpPr>
            <a:spLocks noGrp="1"/>
          </p:cNvSpPr>
          <p:nvPr>
            <p:ph type="ftr" sz="quarter" idx="20"/>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3344642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139AF0"/>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Rectangle 6"/>
          <p:cNvSpPr>
            <a:spLocks noGrp="1" noChangeArrowheads="1"/>
          </p:cNvSpPr>
          <p:nvPr>
            <p:ph type="sldNum" sz="quarter" idx="20"/>
          </p:nvPr>
        </p:nvSpPr>
        <p:spPr>
          <a:ln/>
        </p:spPr>
        <p:txBody>
          <a:bodyPr/>
          <a:lstStyle>
            <a:lvl1pPr>
              <a:defRPr/>
            </a:lvl1pPr>
          </a:lstStyle>
          <a:p>
            <a:pPr>
              <a:defRPr/>
            </a:pPr>
            <a:fld id="{10559DE7-35B8-4157-971D-F229A8196286}" type="slidenum">
              <a:rPr lang="en-US"/>
              <a:pPr>
                <a:defRPr/>
              </a:pPr>
              <a:t>‹#›</a:t>
            </a:fld>
            <a:endParaRPr lang="en-US"/>
          </a:p>
        </p:txBody>
      </p:sp>
      <p:sp>
        <p:nvSpPr>
          <p:cNvPr id="7" name="Footer Placeholder 2"/>
          <p:cNvSpPr>
            <a:spLocks noGrp="1"/>
          </p:cNvSpPr>
          <p:nvPr>
            <p:ph type="ftr" sz="quarter" idx="21"/>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380549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5"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pic>
        <p:nvPicPr>
          <p:cNvPr id="62" name="Picture 6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250" y="4687888"/>
            <a:ext cx="488315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Rectangle 63"/>
          <p:cNvSpPr>
            <a:spLocks noChangeArrowheads="1"/>
          </p:cNvSpPr>
          <p:nvPr/>
        </p:nvSpPr>
        <p:spPr bwMode="auto">
          <a:xfrm>
            <a:off x="0" y="4302125"/>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1396005" y="1189789"/>
            <a:ext cx="7039470" cy="1822161"/>
          </a:xfrm>
        </p:spPr>
        <p:txBody>
          <a:bodyPr anchor="b"/>
          <a:lstStyle>
            <a:lvl1pPr>
              <a:lnSpc>
                <a:spcPct val="100000"/>
              </a:lnSpc>
              <a:spcBef>
                <a:spcPts val="0"/>
              </a:spcBef>
              <a:defRPr sz="3600" b="1" baseline="0">
                <a:solidFill>
                  <a:srgbClr val="021F43"/>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408676" y="3000005"/>
            <a:ext cx="7026799" cy="1211048"/>
          </a:xfrm>
        </p:spPr>
        <p:txBody>
          <a:bodyPr>
            <a:normAutofit/>
          </a:bodyPr>
          <a:lstStyle>
            <a:lvl1pPr>
              <a:lnSpc>
                <a:spcPct val="100000"/>
              </a:lnSpc>
              <a:spcBef>
                <a:spcPts val="0"/>
              </a:spcBef>
              <a:defRPr sz="2400" b="0" i="0" cap="all" baseline="0">
                <a:solidFill>
                  <a:srgbClr val="021F43"/>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469467" y="4910668"/>
            <a:ext cx="2966008" cy="1012638"/>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64" name="Rectangle 1028"/>
          <p:cNvSpPr>
            <a:spLocks noGrp="1" noChangeArrowheads="1"/>
          </p:cNvSpPr>
          <p:nvPr>
            <p:ph type="dt" sz="half" idx="15"/>
          </p:nvPr>
        </p:nvSpPr>
        <p:spPr>
          <a:xfrm>
            <a:off x="5716588" y="5975350"/>
            <a:ext cx="2719387" cy="306388"/>
          </a:xfrm>
        </p:spPr>
        <p:txBody>
          <a:bodyPr rIns="0"/>
          <a:lstStyle>
            <a:lvl1pPr algn="r">
              <a:defRPr smtClean="0">
                <a:solidFill>
                  <a:schemeClr val="tx1"/>
                </a:solidFill>
                <a:cs typeface="Arial" pitchFamily="34" charset="0"/>
              </a:defRPr>
            </a:lvl1pPr>
          </a:lstStyle>
          <a:p>
            <a:pPr>
              <a:defRPr/>
            </a:pPr>
            <a:endParaRPr lang="en-US"/>
          </a:p>
        </p:txBody>
      </p:sp>
    </p:spTree>
    <p:extLst>
      <p:ext uri="{BB962C8B-B14F-4D97-AF65-F5344CB8AC3E}">
        <p14:creationId xmlns:p14="http://schemas.microsoft.com/office/powerpoint/2010/main" val="40956546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139AF0"/>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Rectangle 6"/>
          <p:cNvSpPr>
            <a:spLocks noGrp="1" noChangeArrowheads="1"/>
          </p:cNvSpPr>
          <p:nvPr>
            <p:ph type="sldNum" sz="quarter" idx="21"/>
          </p:nvPr>
        </p:nvSpPr>
        <p:spPr>
          <a:ln/>
        </p:spPr>
        <p:txBody>
          <a:bodyPr/>
          <a:lstStyle>
            <a:lvl1pPr>
              <a:defRPr/>
            </a:lvl1pPr>
          </a:lstStyle>
          <a:p>
            <a:pPr>
              <a:defRPr/>
            </a:pPr>
            <a:fld id="{10CCA133-393B-4D05-AC52-CF2EE11D0AAD}" type="slidenum">
              <a:rPr lang="en-US"/>
              <a:pPr>
                <a:defRPr/>
              </a:pPr>
              <a:t>‹#›</a:t>
            </a:fld>
            <a:endParaRPr lang="en-US"/>
          </a:p>
        </p:txBody>
      </p:sp>
      <p:sp>
        <p:nvSpPr>
          <p:cNvPr id="7" name="Footer Placeholder 2"/>
          <p:cNvSpPr>
            <a:spLocks noGrp="1"/>
          </p:cNvSpPr>
          <p:nvPr>
            <p:ph type="ftr" sz="quarter" idx="22"/>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2926575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139AF0"/>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Rectangle 6"/>
          <p:cNvSpPr>
            <a:spLocks noGrp="1" noChangeArrowheads="1"/>
          </p:cNvSpPr>
          <p:nvPr>
            <p:ph type="sldNum" sz="quarter" idx="23"/>
          </p:nvPr>
        </p:nvSpPr>
        <p:spPr>
          <a:ln/>
        </p:spPr>
        <p:txBody>
          <a:bodyPr/>
          <a:lstStyle>
            <a:lvl1pPr>
              <a:defRPr/>
            </a:lvl1pPr>
          </a:lstStyle>
          <a:p>
            <a:pPr>
              <a:defRPr/>
            </a:pPr>
            <a:fld id="{81602324-1733-4E8B-884C-BF9F66D324E1}" type="slidenum">
              <a:rPr lang="en-US"/>
              <a:pPr>
                <a:defRPr/>
              </a:pPr>
              <a:t>‹#›</a:t>
            </a:fld>
            <a:endParaRPr lang="en-US"/>
          </a:p>
        </p:txBody>
      </p:sp>
      <p:sp>
        <p:nvSpPr>
          <p:cNvPr id="10" name="Footer Placeholder 2"/>
          <p:cNvSpPr>
            <a:spLocks noGrp="1"/>
          </p:cNvSpPr>
          <p:nvPr>
            <p:ph type="ftr" sz="quarter" idx="24"/>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2741620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ue Geometric 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8"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60"/>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0" name="Title 329"/>
          <p:cNvSpPr>
            <a:spLocks noGrp="1"/>
          </p:cNvSpPr>
          <p:nvPr>
            <p:ph type="title"/>
          </p:nvPr>
        </p:nvSpPr>
        <p:spPr>
          <a:xfrm>
            <a:off x="865910" y="1306550"/>
            <a:ext cx="7296726" cy="1450437"/>
          </a:xfrm>
        </p:spPr>
        <p:txBody>
          <a:bodyPr lIns="0" tIns="0" rIns="0" bIns="0" anchor="b">
            <a:normAutofit/>
          </a:bodyPr>
          <a:lstStyle>
            <a:lvl1pPr>
              <a:defRPr sz="3800" b="1" cap="none" baseline="0">
                <a:solidFill>
                  <a:schemeClr val="bg2"/>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lIns="0" tIns="0" rIns="0" bIns="0">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extLst>
      <p:ext uri="{BB962C8B-B14F-4D97-AF65-F5344CB8AC3E}">
        <p14:creationId xmlns:p14="http://schemas.microsoft.com/office/powerpoint/2010/main" val="36801079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ue Geometric Divi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5"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61"/>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grpSp>
        <p:nvGrpSpPr>
          <p:cNvPr id="63" name="Group 62"/>
          <p:cNvGrpSpPr>
            <a:grpSpLocks/>
          </p:cNvGrpSpPr>
          <p:nvPr/>
        </p:nvGrpSpPr>
        <p:grpSpPr bwMode="auto">
          <a:xfrm>
            <a:off x="6894513" y="6286500"/>
            <a:ext cx="2090737" cy="423863"/>
            <a:chOff x="264890" y="4539871"/>
            <a:chExt cx="4321263" cy="876905"/>
          </a:xfrm>
        </p:grpSpPr>
        <p:pic>
          <p:nvPicPr>
            <p:cNvPr id="64" name="Picture 63" descr="reverse.png"/>
            <p:cNvPicPr>
              <a:picLocks noChangeAspect="1"/>
            </p:cNvPicPr>
            <p:nvPr/>
          </p:nvPicPr>
          <p:blipFill>
            <a:blip r:embed="rId2">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64" descr="NEW-WHITE-GRADIENT-GLOBES.png"/>
            <p:cNvPicPr>
              <a:picLocks noChangeAspect="1"/>
            </p:cNvPicPr>
            <p:nvPr/>
          </p:nvPicPr>
          <p:blipFill>
            <a:blip r:embed="rId3" cstate="print">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0" name="Title 329"/>
          <p:cNvSpPr>
            <a:spLocks noGrp="1"/>
          </p:cNvSpPr>
          <p:nvPr>
            <p:ph type="title"/>
          </p:nvPr>
        </p:nvSpPr>
        <p:spPr>
          <a:xfrm>
            <a:off x="865910" y="1306550"/>
            <a:ext cx="7296726" cy="1450437"/>
          </a:xfrm>
        </p:spPr>
        <p:txBody>
          <a:bodyPr lIns="0" tIns="0" rIns="0" bIns="0" anchor="b">
            <a:normAutofit/>
          </a:bodyPr>
          <a:lstStyle>
            <a:lvl1pPr>
              <a:defRPr sz="3800" b="1" cap="none"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lIns="0" tIns="0" rIns="0" bIns="0">
            <a:normAutofit/>
          </a:bodyPr>
          <a:lstStyle>
            <a:lvl1pPr>
              <a:lnSpc>
                <a:spcPct val="100000"/>
              </a:lnSpc>
              <a:defRPr sz="3000" b="0" i="0" cap="none" baseline="0">
                <a:solidFill>
                  <a:schemeClr val="bg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extLst>
      <p:ext uri="{BB962C8B-B14F-4D97-AF65-F5344CB8AC3E}">
        <p14:creationId xmlns:p14="http://schemas.microsoft.com/office/powerpoint/2010/main" val="3528629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Photo Divi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479925"/>
            <a:ext cx="9144000" cy="2378075"/>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5" name="Rectangle 4"/>
          <p:cNvSpPr>
            <a:spLocks noChangeArrowheads="1"/>
          </p:cNvSpPr>
          <p:nvPr/>
        </p:nvSpPr>
        <p:spPr bwMode="auto">
          <a:xfrm>
            <a:off x="0" y="4449763"/>
            <a:ext cx="9144000" cy="176212"/>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grpSp>
        <p:nvGrpSpPr>
          <p:cNvPr id="6" name="Group 5"/>
          <p:cNvGrpSpPr>
            <a:grpSpLocks/>
          </p:cNvGrpSpPr>
          <p:nvPr/>
        </p:nvGrpSpPr>
        <p:grpSpPr bwMode="auto">
          <a:xfrm>
            <a:off x="6894513" y="6286500"/>
            <a:ext cx="2090737" cy="423863"/>
            <a:chOff x="264890" y="4539871"/>
            <a:chExt cx="4321263" cy="876905"/>
          </a:xfrm>
        </p:grpSpPr>
        <p:pic>
          <p:nvPicPr>
            <p:cNvPr id="7" name="Picture 6" descr="reverse.png"/>
            <p:cNvPicPr>
              <a:picLocks noChangeAspect="1"/>
            </p:cNvPicPr>
            <p:nvPr/>
          </p:nvPicPr>
          <p:blipFill>
            <a:blip r:embed="rId2">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NEW-WHITE-GRADIENT-GLOBES.png"/>
            <p:cNvPicPr>
              <a:picLocks noChangeAspect="1"/>
            </p:cNvPicPr>
            <p:nvPr/>
          </p:nvPicPr>
          <p:blipFill>
            <a:blip r:embed="rId3" cstate="print">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Text Placeholder 331"/>
          <p:cNvSpPr>
            <a:spLocks noGrp="1"/>
          </p:cNvSpPr>
          <p:nvPr>
            <p:ph type="body" sz="quarter" idx="13"/>
          </p:nvPr>
        </p:nvSpPr>
        <p:spPr>
          <a:xfrm>
            <a:off x="431800" y="4681311"/>
            <a:ext cx="8285018" cy="1550156"/>
          </a:xfrm>
        </p:spPr>
        <p:txBody>
          <a:bodyPr lIns="0" tIns="0" rIns="0" bIns="0"/>
          <a:lstStyle>
            <a:lvl1pPr>
              <a:lnSpc>
                <a:spcPct val="100000"/>
              </a:lnSpc>
              <a:defRPr sz="24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3" name="Picture Placeholder 2"/>
          <p:cNvSpPr>
            <a:spLocks noGrp="1"/>
          </p:cNvSpPr>
          <p:nvPr>
            <p:ph type="pic" sz="quarter" idx="14"/>
          </p:nvPr>
        </p:nvSpPr>
        <p:spPr>
          <a:xfrm>
            <a:off x="0" y="0"/>
            <a:ext cx="9144000" cy="4459111"/>
          </a:xfrm>
        </p:spPr>
        <p:txBody>
          <a:bodyPr/>
          <a:lstStyle>
            <a:lvl1pPr>
              <a:defRPr baseline="0"/>
            </a:lvl1pPr>
          </a:lstStyle>
          <a:p>
            <a:pPr lvl="0"/>
            <a:r>
              <a:rPr lang="en-US" noProof="0" smtClean="0"/>
              <a:t>Drag picture to placeholder or click icon to add</a:t>
            </a:r>
            <a:endParaRPr lang="en-US" noProof="0" dirty="0"/>
          </a:p>
        </p:txBody>
      </p:sp>
    </p:spTree>
    <p:extLst>
      <p:ext uri="{BB962C8B-B14F-4D97-AF65-F5344CB8AC3E}">
        <p14:creationId xmlns:p14="http://schemas.microsoft.com/office/powerpoint/2010/main" val="35716808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rey Divider Geometric">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t="13008" b="2904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grpSp>
        <p:nvGrpSpPr>
          <p:cNvPr id="62" name="Group 61"/>
          <p:cNvGrpSpPr>
            <a:grpSpLocks/>
          </p:cNvGrpSpPr>
          <p:nvPr/>
        </p:nvGrpSpPr>
        <p:grpSpPr bwMode="auto">
          <a:xfrm>
            <a:off x="6894513" y="6286500"/>
            <a:ext cx="2090737" cy="423863"/>
            <a:chOff x="264890" y="4539871"/>
            <a:chExt cx="4321263" cy="876905"/>
          </a:xfrm>
        </p:grpSpPr>
        <p:pic>
          <p:nvPicPr>
            <p:cNvPr id="63" name="Picture 62" descr="reverse.png"/>
            <p:cNvPicPr>
              <a:picLocks noChangeAspect="1"/>
            </p:cNvPicPr>
            <p:nvPr/>
          </p:nvPicPr>
          <p:blipFill>
            <a:blip r:embed="rId3">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63" descr="NEW-WHITE-GRADIENT-GLOBES.png"/>
            <p:cNvPicPr>
              <a:picLocks noChangeAspect="1"/>
            </p:cNvPicPr>
            <p:nvPr/>
          </p:nvPicPr>
          <p:blipFill>
            <a:blip r:embed="rId4" cstate="print">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0" name="Title 329"/>
          <p:cNvSpPr>
            <a:spLocks noGrp="1"/>
          </p:cNvSpPr>
          <p:nvPr>
            <p:ph type="title"/>
          </p:nvPr>
        </p:nvSpPr>
        <p:spPr>
          <a:xfrm>
            <a:off x="808182" y="1538423"/>
            <a:ext cx="7353019" cy="1450437"/>
          </a:xfrm>
        </p:spPr>
        <p:txBody>
          <a:bodyPr lIns="0" tIns="0" rIns="0" bIns="0" anchor="b"/>
          <a:lstStyle>
            <a:lvl1pPr>
              <a:defRPr sz="3600" b="1" i="0"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19728" y="3000005"/>
            <a:ext cx="7360148" cy="2397495"/>
          </a:xfrm>
        </p:spPr>
        <p:txBody>
          <a:bodyPr lIns="0" tIns="0" rIns="0" bIns="0">
            <a:normAutofit/>
          </a:bodyPr>
          <a:lstStyle>
            <a:lvl1pPr>
              <a:lnSpc>
                <a:spcPct val="100000"/>
              </a:lnSpc>
              <a:defRPr sz="48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extLst>
      <p:ext uri="{BB962C8B-B14F-4D97-AF65-F5344CB8AC3E}">
        <p14:creationId xmlns:p14="http://schemas.microsoft.com/office/powerpoint/2010/main" val="23947037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chemeClr val="bg2"/>
                </a:solidFill>
                <a:latin typeface="+mn-lt"/>
                <a:cs typeface="Andes ExtraLight"/>
              </a:defRPr>
            </a:lvl1pPr>
          </a:lstStyle>
          <a:p>
            <a:r>
              <a:rPr lang="en-US" smtClean="0"/>
              <a:t>Click to edit Master title style</a:t>
            </a:r>
            <a:endParaRPr lang="en-US" dirty="0"/>
          </a:p>
        </p:txBody>
      </p:sp>
      <p:sp>
        <p:nvSpPr>
          <p:cNvPr id="6" name="Table Placeholder 5"/>
          <p:cNvSpPr>
            <a:spLocks noGrp="1"/>
          </p:cNvSpPr>
          <p:nvPr>
            <p:ph type="tbl" sz="quarter" idx="13"/>
          </p:nvPr>
        </p:nvSpPr>
        <p:spPr>
          <a:xfrm>
            <a:off x="349779" y="968963"/>
            <a:ext cx="8529637" cy="5349287"/>
          </a:xfrm>
        </p:spPr>
        <p:txBody>
          <a:bodyPr>
            <a:normAutofit/>
          </a:bodyPr>
          <a:lstStyle>
            <a:lvl1pPr>
              <a:lnSpc>
                <a:spcPct val="100000"/>
              </a:lnSpc>
              <a:spcBef>
                <a:spcPts val="0"/>
              </a:spcBef>
              <a:defRPr sz="1200"/>
            </a:lvl1pPr>
          </a:lstStyle>
          <a:p>
            <a:pPr lvl="0"/>
            <a:endParaRPr lang="en-US" noProof="0" dirty="0"/>
          </a:p>
        </p:txBody>
      </p:sp>
      <p:sp>
        <p:nvSpPr>
          <p:cNvPr id="4" name="Rectangle 6"/>
          <p:cNvSpPr>
            <a:spLocks noGrp="1" noChangeArrowheads="1"/>
          </p:cNvSpPr>
          <p:nvPr>
            <p:ph type="sldNum" sz="quarter" idx="14"/>
          </p:nvPr>
        </p:nvSpPr>
        <p:spPr>
          <a:ln/>
        </p:spPr>
        <p:txBody>
          <a:bodyPr/>
          <a:lstStyle>
            <a:lvl1pPr>
              <a:defRPr/>
            </a:lvl1pPr>
          </a:lstStyle>
          <a:p>
            <a:pPr>
              <a:defRPr/>
            </a:pPr>
            <a:fld id="{BABE987B-7BE7-40B9-8334-D993A52327C2}" type="slidenum">
              <a:rPr lang="en-US"/>
              <a:pPr>
                <a:defRPr/>
              </a:pPr>
              <a:t>‹#›</a:t>
            </a:fld>
            <a:endParaRPr lang="en-US"/>
          </a:p>
        </p:txBody>
      </p:sp>
      <p:sp>
        <p:nvSpPr>
          <p:cNvPr id="5" name="Footer Placeholder 2"/>
          <p:cNvSpPr>
            <a:spLocks noGrp="1"/>
          </p:cNvSpPr>
          <p:nvPr>
            <p:ph type="ftr" sz="quarter" idx="15"/>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177603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ight Photo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62450"/>
            <a:ext cx="9144000" cy="2495550"/>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7" name="Rectangle 6"/>
          <p:cNvSpPr>
            <a:spLocks noChangeArrowheads="1"/>
          </p:cNvSpPr>
          <p:nvPr/>
        </p:nvSpPr>
        <p:spPr bwMode="auto">
          <a:xfrm>
            <a:off x="0" y="43021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grpSp>
        <p:nvGrpSpPr>
          <p:cNvPr id="8" name="Group 7"/>
          <p:cNvGrpSpPr>
            <a:grpSpLocks/>
          </p:cNvGrpSpPr>
          <p:nvPr/>
        </p:nvGrpSpPr>
        <p:grpSpPr bwMode="auto">
          <a:xfrm>
            <a:off x="265113" y="4540250"/>
            <a:ext cx="4321175" cy="876300"/>
            <a:chOff x="264890" y="4539871"/>
            <a:chExt cx="4321263" cy="876905"/>
          </a:xfrm>
        </p:grpSpPr>
        <p:pic>
          <p:nvPicPr>
            <p:cNvPr id="9" name="Picture 8" descr="reverse.png"/>
            <p:cNvPicPr>
              <a:picLocks noChangeAspect="1"/>
            </p:cNvPicPr>
            <p:nvPr/>
          </p:nvPicPr>
          <p:blipFill>
            <a:blip r:embed="rId2">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NEW-WHITE-GRADIENT-GLOBES.png"/>
            <p:cNvPicPr>
              <a:picLocks noChangeAspect="1"/>
            </p:cNvPicPr>
            <p:nvPr/>
          </p:nvPicPr>
          <p:blipFill>
            <a:blip r:embed="rId3">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Picture Placeholder 2"/>
          <p:cNvSpPr>
            <a:spLocks noGrp="1"/>
          </p:cNvSpPr>
          <p:nvPr>
            <p:ph type="pic" sz="quarter" idx="15"/>
          </p:nvPr>
        </p:nvSpPr>
        <p:spPr>
          <a:xfrm>
            <a:off x="0" y="0"/>
            <a:ext cx="9144000" cy="4299185"/>
          </a:xfrm>
        </p:spPr>
        <p:txBody>
          <a:bodyPr>
            <a:normAutofit/>
          </a:bodyPr>
          <a:lstStyle>
            <a:lvl1pPr>
              <a:defRPr baseline="0"/>
            </a:lvl1pPr>
          </a:lstStyle>
          <a:p>
            <a:pPr lvl="0"/>
            <a:r>
              <a:rPr lang="en-US" noProof="0" smtClean="0"/>
              <a:t>Click icon to add picture</a:t>
            </a:r>
            <a:endParaRPr lang="en-US" noProof="0" dirty="0"/>
          </a:p>
        </p:txBody>
      </p:sp>
      <p:sp>
        <p:nvSpPr>
          <p:cNvPr id="17" name="Title 329"/>
          <p:cNvSpPr>
            <a:spLocks noGrp="1"/>
          </p:cNvSpPr>
          <p:nvPr>
            <p:ph type="title"/>
          </p:nvPr>
        </p:nvSpPr>
        <p:spPr>
          <a:xfrm>
            <a:off x="1273363" y="5293895"/>
            <a:ext cx="7323485" cy="387684"/>
          </a:xfrm>
        </p:spPr>
        <p:txBody>
          <a:bodyPr/>
          <a:lstStyle>
            <a:lvl1pPr>
              <a:defRPr sz="2000" b="1" cap="none" baseline="0">
                <a:solidFill>
                  <a:srgbClr val="FFFFFF"/>
                </a:solidFill>
              </a:defRPr>
            </a:lvl1pPr>
          </a:lstStyle>
          <a:p>
            <a:r>
              <a:rPr lang="en-US" smtClean="0"/>
              <a:t>Click to edit Master title style</a:t>
            </a:r>
            <a:endParaRPr lang="en-US" dirty="0"/>
          </a:p>
        </p:txBody>
      </p:sp>
      <p:sp>
        <p:nvSpPr>
          <p:cNvPr id="18" name="Text Placeholder 331"/>
          <p:cNvSpPr>
            <a:spLocks noGrp="1"/>
          </p:cNvSpPr>
          <p:nvPr>
            <p:ph type="body" sz="quarter" idx="13"/>
          </p:nvPr>
        </p:nvSpPr>
        <p:spPr>
          <a:xfrm>
            <a:off x="1273363" y="5708315"/>
            <a:ext cx="7335420" cy="326312"/>
          </a:xfrm>
        </p:spPr>
        <p:txBody>
          <a:bodyPr anchor="ctr">
            <a:normAutofit/>
          </a:bodyPr>
          <a:lstStyle>
            <a:lvl1pPr>
              <a:lnSpc>
                <a:spcPct val="100000"/>
              </a:lnSpc>
              <a:defRPr sz="18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20" name="Text Placeholder 331"/>
          <p:cNvSpPr>
            <a:spLocks noGrp="1"/>
          </p:cNvSpPr>
          <p:nvPr>
            <p:ph type="body" sz="quarter" idx="14"/>
          </p:nvPr>
        </p:nvSpPr>
        <p:spPr>
          <a:xfrm>
            <a:off x="1273363" y="6055895"/>
            <a:ext cx="4373402" cy="468382"/>
          </a:xfrm>
        </p:spPr>
        <p:txBody>
          <a:bodyPr anchor="b"/>
          <a:lstStyle>
            <a:lvl1pPr algn="l">
              <a:lnSpc>
                <a:spcPct val="100000"/>
              </a:lnSpc>
              <a:defRPr sz="1300" b="0" i="0" baseline="0">
                <a:solidFill>
                  <a:srgbClr val="FFFFFF"/>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11" name="Rectangle 1028"/>
          <p:cNvSpPr>
            <a:spLocks noGrp="1" noChangeArrowheads="1"/>
          </p:cNvSpPr>
          <p:nvPr>
            <p:ph type="dt" sz="half" idx="16"/>
          </p:nvPr>
        </p:nvSpPr>
        <p:spPr>
          <a:xfrm>
            <a:off x="5854700" y="6161088"/>
            <a:ext cx="2744788" cy="363537"/>
          </a:xfrm>
        </p:spPr>
        <p:txBody>
          <a:bodyPr rIns="0" anchor="b"/>
          <a:lstStyle>
            <a:lvl1pPr algn="r">
              <a:defRPr sz="1300" smtClean="0">
                <a:solidFill>
                  <a:srgbClr val="FFFFFF"/>
                </a:solidFill>
                <a:cs typeface="Arial" pitchFamily="34" charset="0"/>
              </a:defRPr>
            </a:lvl1pPr>
          </a:lstStyle>
          <a:p>
            <a:pPr>
              <a:defRPr/>
            </a:pPr>
            <a:endParaRPr lang="en-US"/>
          </a:p>
        </p:txBody>
      </p:sp>
    </p:spTree>
    <p:extLst>
      <p:ext uri="{BB962C8B-B14F-4D97-AF65-F5344CB8AC3E}">
        <p14:creationId xmlns:p14="http://schemas.microsoft.com/office/powerpoint/2010/main" val="100472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3"/>
          <p:cNvSpPr>
            <a:spLocks noGrp="1"/>
          </p:cNvSpPr>
          <p:nvPr>
            <p:ph type="sldNum" sz="quarter" idx="14"/>
          </p:nvPr>
        </p:nvSpPr>
        <p:spPr/>
        <p:txBody>
          <a:bodyPr/>
          <a:lstStyle>
            <a:lvl1pPr>
              <a:defRPr smtClean="0"/>
            </a:lvl1pPr>
          </a:lstStyle>
          <a:p>
            <a:pPr>
              <a:defRPr/>
            </a:pPr>
            <a:fld id="{9A9D14E9-F58E-44F7-90E5-B01DDB624F8F}"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424924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lue Geometric Divi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5"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61"/>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grpSp>
        <p:nvGrpSpPr>
          <p:cNvPr id="63" name="Group 62"/>
          <p:cNvGrpSpPr>
            <a:grpSpLocks/>
          </p:cNvGrpSpPr>
          <p:nvPr/>
        </p:nvGrpSpPr>
        <p:grpSpPr bwMode="auto">
          <a:xfrm>
            <a:off x="6894513" y="6286500"/>
            <a:ext cx="2090737" cy="423863"/>
            <a:chOff x="264890" y="4539871"/>
            <a:chExt cx="4321263" cy="876905"/>
          </a:xfrm>
        </p:grpSpPr>
        <p:pic>
          <p:nvPicPr>
            <p:cNvPr id="64" name="Picture 63" descr="reverse.png"/>
            <p:cNvPicPr>
              <a:picLocks noChangeAspect="1"/>
            </p:cNvPicPr>
            <p:nvPr/>
          </p:nvPicPr>
          <p:blipFill>
            <a:blip r:embed="rId2">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64" descr="NEW-WHITE-GRADIENT-GLOBES.png"/>
            <p:cNvPicPr>
              <a:picLocks noChangeAspect="1"/>
            </p:cNvPicPr>
            <p:nvPr/>
          </p:nvPicPr>
          <p:blipFill>
            <a:blip r:embed="rId3" cstate="print">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0" name="Title 329"/>
          <p:cNvSpPr>
            <a:spLocks noGrp="1"/>
          </p:cNvSpPr>
          <p:nvPr>
            <p:ph type="title"/>
          </p:nvPr>
        </p:nvSpPr>
        <p:spPr>
          <a:xfrm>
            <a:off x="865910" y="1306550"/>
            <a:ext cx="7296726" cy="1450437"/>
          </a:xfrm>
        </p:spPr>
        <p:txBody>
          <a:bodyPr lIns="0" tIns="0" rIns="0" bIns="0" anchor="b">
            <a:normAutofit/>
          </a:bodyPr>
          <a:lstStyle>
            <a:lvl1pPr>
              <a:defRPr sz="3800" b="1" cap="none"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lIns="0" tIns="0" rIns="0" bIns="0">
            <a:normAutofit/>
          </a:bodyPr>
          <a:lstStyle>
            <a:lvl1pPr>
              <a:lnSpc>
                <a:spcPct val="100000"/>
              </a:lnSpc>
              <a:defRPr sz="3000" b="0" i="0" cap="none" baseline="0">
                <a:solidFill>
                  <a:schemeClr val="bg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extLst>
      <p:ext uri="{BB962C8B-B14F-4D97-AF65-F5344CB8AC3E}">
        <p14:creationId xmlns:p14="http://schemas.microsoft.com/office/powerpoint/2010/main" val="2556777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400800" y="6356350"/>
            <a:ext cx="2289048" cy="365760"/>
          </a:xfrm>
          <a:prstGeom prst="rect">
            <a:avLst/>
          </a:prstGeom>
        </p:spPr>
        <p:txBody>
          <a:bodyPr/>
          <a:lstStyle/>
          <a:p>
            <a:fld id="{527AD42E-F740-40C9-AE5C-C438FB106A23}" type="datetime1">
              <a:rPr lang="en-US" smtClean="0"/>
              <a:t>3/10/2015</a:t>
            </a:fld>
            <a:endParaRPr lang="en-US"/>
          </a:p>
        </p:txBody>
      </p:sp>
      <p:sp>
        <p:nvSpPr>
          <p:cNvPr id="4" name="Footer Placeholder 3"/>
          <p:cNvSpPr>
            <a:spLocks noGrp="1"/>
          </p:cNvSpPr>
          <p:nvPr>
            <p:ph type="ftr" sz="quarter" idx="11"/>
          </p:nvPr>
        </p:nvSpPr>
        <p:spPr/>
        <p:txBody>
          <a:bodyPr/>
          <a:lstStyle/>
          <a:p>
            <a:r>
              <a:rPr lang="en-US" smtClean="0"/>
              <a:t>Antigua &amp; Barbuda - The Bahamas – Barbados - Belize – Dominica – Grenada – Guyana – Jamaica - St. Kitts &amp; Nevis - St. Lucia - St. Vincent &amp; the Grenadines</a:t>
            </a:r>
            <a:endParaRPr lang="en-US"/>
          </a:p>
        </p:txBody>
      </p:sp>
      <p:sp>
        <p:nvSpPr>
          <p:cNvPr id="5" name="Slide Number Placeholder 4"/>
          <p:cNvSpPr>
            <a:spLocks noGrp="1"/>
          </p:cNvSpPr>
          <p:nvPr>
            <p:ph type="sldNum" sz="quarter" idx="12"/>
          </p:nvPr>
        </p:nvSpPr>
        <p:spPr/>
        <p:txBody>
          <a:bodyPr/>
          <a:lstStyle/>
          <a:p>
            <a:fld id="{028CDDB5-8C21-44EB-BBFC-ABD885B7612B}"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246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0"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3" name="Footer Placeholder 6"/>
          <p:cNvSpPr>
            <a:spLocks noGrp="1"/>
          </p:cNvSpPr>
          <p:nvPr>
            <p:ph type="ftr" sz="quarter" idx="11"/>
          </p:nvPr>
        </p:nvSpPr>
        <p:spPr/>
        <p:txBody>
          <a:bodyPr/>
          <a:lstStyle>
            <a:lvl1pPr>
              <a:defRPr/>
            </a:lvl1pPr>
          </a:lstStyle>
          <a:p>
            <a:pPr>
              <a:defRPr/>
            </a:pPr>
            <a:r>
              <a:rPr lang="en-US" smtClean="0"/>
              <a:t>Footer Info</a:t>
            </a:r>
            <a:endParaRPr lang="en-US" dirty="0"/>
          </a:p>
        </p:txBody>
      </p:sp>
      <p:sp>
        <p:nvSpPr>
          <p:cNvPr id="64" name="Slide Number Placeholder 7"/>
          <p:cNvSpPr>
            <a:spLocks noGrp="1"/>
          </p:cNvSpPr>
          <p:nvPr>
            <p:ph type="sldNum" sz="quarter" idx="12"/>
          </p:nvPr>
        </p:nvSpPr>
        <p:spPr/>
        <p:txBody>
          <a:bodyPr/>
          <a:lstStyle>
            <a:lvl1pPr>
              <a:defRPr smtClean="0"/>
            </a:lvl1pPr>
          </a:lstStyle>
          <a:p>
            <a:pPr>
              <a:defRPr/>
            </a:pPr>
            <a:fld id="{5D4B6701-EA9F-4AD6-8482-CAFC8EEB6ECF}" type="slidenum">
              <a:rPr lang="en-US"/>
              <a:pPr>
                <a:defRPr/>
              </a:pPr>
              <a:t>‹#›</a:t>
            </a:fld>
            <a:endParaRPr lang="en-US"/>
          </a:p>
        </p:txBody>
      </p:sp>
    </p:spTree>
    <p:extLst>
      <p:ext uri="{BB962C8B-B14F-4D97-AF65-F5344CB8AC3E}">
        <p14:creationId xmlns:p14="http://schemas.microsoft.com/office/powerpoint/2010/main" val="1743002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smtClean="0"/>
              <a:t>Click to edit Master text styles</a:t>
            </a:r>
          </a:p>
        </p:txBody>
      </p:sp>
      <p:sp>
        <p:nvSpPr>
          <p:cNvPr id="8" name="Footer Placeholder 8"/>
          <p:cNvSpPr>
            <a:spLocks noGrp="1"/>
          </p:cNvSpPr>
          <p:nvPr>
            <p:ph type="ftr" sz="quarter" idx="15"/>
          </p:nvPr>
        </p:nvSpPr>
        <p:spPr/>
        <p:txBody>
          <a:bodyPr/>
          <a:lstStyle>
            <a:lvl1pPr>
              <a:defRPr/>
            </a:lvl1pPr>
          </a:lstStyle>
          <a:p>
            <a:pPr>
              <a:defRPr/>
            </a:pPr>
            <a:r>
              <a:rPr lang="en-US" smtClean="0"/>
              <a:t>Footer Info</a:t>
            </a:r>
            <a:endParaRPr lang="en-US" dirty="0"/>
          </a:p>
        </p:txBody>
      </p:sp>
      <p:sp>
        <p:nvSpPr>
          <p:cNvPr id="9" name="Slide Number Placeholder 9"/>
          <p:cNvSpPr>
            <a:spLocks noGrp="1"/>
          </p:cNvSpPr>
          <p:nvPr>
            <p:ph type="sldNum" sz="quarter" idx="16"/>
          </p:nvPr>
        </p:nvSpPr>
        <p:spPr/>
        <p:txBody>
          <a:bodyPr/>
          <a:lstStyle>
            <a:lvl1pPr>
              <a:defRPr smtClean="0"/>
            </a:lvl1pPr>
          </a:lstStyle>
          <a:p>
            <a:pPr>
              <a:defRPr/>
            </a:pPr>
            <a:fld id="{AB2BA4D8-BB73-4368-9BC7-1AB85E12CDC2}" type="slidenum">
              <a:rPr lang="en-US"/>
              <a:pPr>
                <a:defRPr/>
              </a:pPr>
              <a:t>‹#›</a:t>
            </a:fld>
            <a:endParaRPr lang="en-US"/>
          </a:p>
        </p:txBody>
      </p:sp>
    </p:spTree>
    <p:extLst>
      <p:ext uri="{BB962C8B-B14F-4D97-AF65-F5344CB8AC3E}">
        <p14:creationId xmlns:p14="http://schemas.microsoft.com/office/powerpoint/2010/main" val="1706218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997858"/>
            <a:ext cx="3010890" cy="4924960"/>
          </a:xfrm>
        </p:spPr>
        <p:txBody>
          <a:bodyPr anchor="ctr"/>
          <a:lstStyle>
            <a:lvl1pPr algn="l">
              <a:defRPr sz="2400" b="0" i="0" cap="all" baseline="0">
                <a:solidFill>
                  <a:srgbClr val="021F43"/>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98B67161-0B06-4E6A-AA21-B062FF63F13B}" type="slidenum">
              <a:rPr lang="en-US"/>
              <a:pPr>
                <a:defRPr/>
              </a:pPr>
              <a:t>‹#›</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Footer Info</a:t>
            </a:r>
            <a:endParaRPr lang="en-US" dirty="0"/>
          </a:p>
        </p:txBody>
      </p:sp>
    </p:spTree>
    <p:extLst>
      <p:ext uri="{BB962C8B-B14F-4D97-AF65-F5344CB8AC3E}">
        <p14:creationId xmlns:p14="http://schemas.microsoft.com/office/powerpoint/2010/main" val="51979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10.xml"/><Relationship Id="rId4" Type="http://schemas.openxmlformats.org/officeDocument/2006/relationships/slideLayout" Target="../slideLayouts/slideLayout25.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1.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7.xml"/><Relationship Id="rId1"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theme" Target="../theme/theme9.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Date Placeholder 4"/>
          <p:cNvSpPr>
            <a:spLocks noGrp="1"/>
          </p:cNvSpPr>
          <p:nvPr>
            <p:ph type="dt" sz="half" idx="2"/>
          </p:nvPr>
        </p:nvSpPr>
        <p:spPr>
          <a:xfrm>
            <a:off x="684213" y="6329363"/>
            <a:ext cx="2133600" cy="365125"/>
          </a:xfrm>
          <a:prstGeom prst="rect">
            <a:avLst/>
          </a:prstGeom>
        </p:spPr>
        <p:txBody>
          <a:bodyPr vert="horz" wrap="square" lIns="0" tIns="0" rIns="91440" bIns="0" numCol="1" anchor="ctr" anchorCtr="0" compatLnSpc="1">
            <a:prstTxWarp prst="textNoShape">
              <a:avLst/>
            </a:prstTxWarp>
            <a:normAutofit/>
          </a:bodyPr>
          <a:lstStyle>
            <a:lvl1pPr>
              <a:defRPr sz="1400" b="0" smtClean="0">
                <a:solidFill>
                  <a:srgbClr val="898C93"/>
                </a:solidFill>
                <a:latin typeface="Arial" pitchFamily="34"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5371" r:id="rId1"/>
    <p:sldLayoutId id="2147485372" r:id="rId2"/>
    <p:sldLayoutId id="2147485373" r:id="rId3"/>
  </p:sldLayoutIdLst>
  <p:timing>
    <p:tnLst>
      <p:par>
        <p:cTn id="1" dur="indefinite" restart="never" nodeType="tmRoot"/>
      </p:par>
    </p:tnLst>
  </p:timing>
  <p:hf hdr="0" ftr="0" dt="0"/>
  <p:txStyles>
    <p:titleStyle>
      <a:lvl1pPr algn="l" rtl="0" eaLnBrk="1" fontAlgn="base" hangingPunct="1">
        <a:spcBef>
          <a:spcPct val="0"/>
        </a:spcBef>
        <a:spcAft>
          <a:spcPct val="0"/>
        </a:spcAft>
        <a:defRPr sz="2600" cap="all">
          <a:solidFill>
            <a:schemeClr val="tx1"/>
          </a:solidFill>
          <a:latin typeface="+mj-lt"/>
          <a:ea typeface="MS PGothic" pitchFamily="34" charset="-128"/>
          <a:cs typeface="+mj-cs"/>
        </a:defRPr>
      </a:lvl1pPr>
      <a:lvl2pPr algn="l" rtl="0" eaLnBrk="1" fontAlgn="base" hangingPunct="1">
        <a:spcBef>
          <a:spcPct val="0"/>
        </a:spcBef>
        <a:spcAft>
          <a:spcPct val="0"/>
        </a:spcAft>
        <a:defRPr sz="2600">
          <a:solidFill>
            <a:schemeClr val="tx1"/>
          </a:solidFill>
          <a:latin typeface="Arial Bold" charset="0"/>
          <a:ea typeface="MS PGothic" pitchFamily="34" charset="-128"/>
        </a:defRPr>
      </a:lvl2pPr>
      <a:lvl3pPr algn="l" rtl="0" eaLnBrk="1" fontAlgn="base" hangingPunct="1">
        <a:spcBef>
          <a:spcPct val="0"/>
        </a:spcBef>
        <a:spcAft>
          <a:spcPct val="0"/>
        </a:spcAft>
        <a:defRPr sz="2600">
          <a:solidFill>
            <a:schemeClr val="tx1"/>
          </a:solidFill>
          <a:latin typeface="Arial Bold" charset="0"/>
          <a:ea typeface="MS PGothic" pitchFamily="34" charset="-128"/>
        </a:defRPr>
      </a:lvl3pPr>
      <a:lvl4pPr algn="l" rtl="0" eaLnBrk="1" fontAlgn="base" hangingPunct="1">
        <a:spcBef>
          <a:spcPct val="0"/>
        </a:spcBef>
        <a:spcAft>
          <a:spcPct val="0"/>
        </a:spcAft>
        <a:defRPr sz="2600">
          <a:solidFill>
            <a:schemeClr val="tx1"/>
          </a:solidFill>
          <a:latin typeface="Arial Bold" charset="0"/>
          <a:ea typeface="MS PGothic" pitchFamily="34" charset="-128"/>
        </a:defRPr>
      </a:lvl4pPr>
      <a:lvl5pPr algn="l" rtl="0" eaLnBrk="1" fontAlgn="base" hangingPunct="1">
        <a:spcBef>
          <a:spcPct val="0"/>
        </a:spcBef>
        <a:spcAft>
          <a:spcPct val="0"/>
        </a:spcAft>
        <a:defRPr sz="2600">
          <a:solidFill>
            <a:schemeClr val="tx1"/>
          </a:solidFill>
          <a:latin typeface="Arial Bold" charset="0"/>
          <a:ea typeface="MS PGothic" pitchFamily="34" charset="-128"/>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1" fontAlgn="base" hangingPunct="1">
        <a:lnSpc>
          <a:spcPct val="115000"/>
        </a:lnSpc>
        <a:spcBef>
          <a:spcPct val="20000"/>
        </a:spcBef>
        <a:spcAft>
          <a:spcPct val="0"/>
        </a:spcAft>
        <a:buClr>
          <a:srgbClr val="00783C"/>
        </a:buClr>
        <a:defRPr>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1" fontAlgn="base" hangingPunct="1">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5379" r:id="rId1"/>
    <p:sldLayoutId id="2147485380" r:id="rId2"/>
    <p:sldLayoutId id="2147485381" r:id="rId3"/>
    <p:sldLayoutId id="214748538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600" cap="all">
          <a:solidFill>
            <a:schemeClr val="tx1"/>
          </a:solidFill>
          <a:latin typeface="+mj-lt"/>
          <a:ea typeface="MS PGothic" pitchFamily="34" charset="-128"/>
          <a:cs typeface="+mj-cs"/>
        </a:defRPr>
      </a:lvl1pPr>
      <a:lvl2pPr algn="l" rtl="0" eaLnBrk="0" fontAlgn="base" hangingPunct="0">
        <a:spcBef>
          <a:spcPct val="0"/>
        </a:spcBef>
        <a:spcAft>
          <a:spcPct val="0"/>
        </a:spcAft>
        <a:defRPr sz="2600">
          <a:solidFill>
            <a:schemeClr val="tx1"/>
          </a:solidFill>
          <a:latin typeface="Arial Bold" charset="0"/>
          <a:ea typeface="MS PGothic" pitchFamily="34" charset="-128"/>
        </a:defRPr>
      </a:lvl2pPr>
      <a:lvl3pPr algn="l" rtl="0" eaLnBrk="0" fontAlgn="base" hangingPunct="0">
        <a:spcBef>
          <a:spcPct val="0"/>
        </a:spcBef>
        <a:spcAft>
          <a:spcPct val="0"/>
        </a:spcAft>
        <a:defRPr sz="2600">
          <a:solidFill>
            <a:schemeClr val="tx1"/>
          </a:solidFill>
          <a:latin typeface="Arial Bold" charset="0"/>
          <a:ea typeface="MS PGothic" pitchFamily="34" charset="-128"/>
        </a:defRPr>
      </a:lvl3pPr>
      <a:lvl4pPr algn="l" rtl="0" eaLnBrk="0" fontAlgn="base" hangingPunct="0">
        <a:spcBef>
          <a:spcPct val="0"/>
        </a:spcBef>
        <a:spcAft>
          <a:spcPct val="0"/>
        </a:spcAft>
        <a:defRPr sz="2600">
          <a:solidFill>
            <a:schemeClr val="tx1"/>
          </a:solidFill>
          <a:latin typeface="Arial Bold" charset="0"/>
          <a:ea typeface="MS PGothic" pitchFamily="34" charset="-128"/>
        </a:defRPr>
      </a:lvl4pPr>
      <a:lvl5pPr algn="l" rtl="0" eaLnBrk="0" fontAlgn="base" hangingPunct="0">
        <a:spcBef>
          <a:spcPct val="0"/>
        </a:spcBef>
        <a:spcAft>
          <a:spcPct val="0"/>
        </a:spcAft>
        <a:defRPr sz="2600">
          <a:solidFill>
            <a:schemeClr val="tx1"/>
          </a:solidFill>
          <a:latin typeface="Arial Bold" charset="0"/>
          <a:ea typeface="MS PGothic" pitchFamily="34" charset="-128"/>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15000"/>
        </a:lnSpc>
        <a:spcBef>
          <a:spcPct val="20000"/>
        </a:spcBef>
        <a:spcAft>
          <a:spcPct val="0"/>
        </a:spcAft>
        <a:buClr>
          <a:srgbClr val="00783C"/>
        </a:buClr>
        <a:defRPr>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0" fontAlgn="base" hangingPunct="0">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1267"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E452150C-BA55-40E6-BFBB-B151C97470A1}" type="slidenum">
              <a:rPr lang="en-US"/>
              <a:pPr>
                <a:defRPr/>
              </a:pPr>
              <a:t>‹#›</a:t>
            </a:fld>
            <a:endParaRPr lang="en-US"/>
          </a:p>
        </p:txBody>
      </p:sp>
      <p:sp>
        <p:nvSpPr>
          <p:cNvPr id="11271"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11272" name="Pictur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70" r:id="rId1"/>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2051"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CB639135-0D8F-4B85-8207-3FE2F571B734}" type="slidenum">
              <a:rPr lang="en-US"/>
              <a:pPr>
                <a:defRPr/>
              </a:pPr>
              <a:t>‹#›</a:t>
            </a:fld>
            <a:endParaRPr lang="en-US"/>
          </a:p>
        </p:txBody>
      </p:sp>
      <p:sp>
        <p:nvSpPr>
          <p:cNvPr id="2055"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2056" name="Picture 10"/>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74" r:id="rId1"/>
    <p:sldLayoutId id="2147485383" r:id="rId2"/>
    <p:sldLayoutId id="2147485385" r:id="rId3"/>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3075"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C00242FE-3A00-486D-86CD-0E6E6FB51C56}" type="slidenum">
              <a:rPr lang="en-US"/>
              <a:pPr>
                <a:defRPr/>
              </a:pPr>
              <a:t>‹#›</a:t>
            </a:fld>
            <a:endParaRPr lang="en-US"/>
          </a:p>
        </p:txBody>
      </p:sp>
      <p:sp>
        <p:nvSpPr>
          <p:cNvPr id="3079"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3080"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75" r:id="rId1"/>
    <p:sldLayoutId id="2147485376"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4099"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920D60F2-E951-4126-82F3-E8A9D977D06C}" type="slidenum">
              <a:rPr lang="en-US"/>
              <a:pPr>
                <a:defRPr/>
              </a:pPr>
              <a:t>‹#›</a:t>
            </a:fld>
            <a:endParaRPr lang="en-US"/>
          </a:p>
        </p:txBody>
      </p:sp>
      <p:sp>
        <p:nvSpPr>
          <p:cNvPr id="4103"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4104"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59" r:id="rId1"/>
    <p:sldLayoutId id="2147485360"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5123"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E0E345E1-2BAE-4445-9318-FB5DD6CC41AD}" type="slidenum">
              <a:rPr lang="en-US"/>
              <a:pPr>
                <a:defRPr/>
              </a:pPr>
              <a:t>‹#›</a:t>
            </a:fld>
            <a:endParaRPr lang="en-US"/>
          </a:p>
        </p:txBody>
      </p:sp>
      <p:sp>
        <p:nvSpPr>
          <p:cNvPr id="5127"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5128"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61" r:id="rId1"/>
    <p:sldLayoutId id="2147485362"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6147"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8B5DA2A0-6D52-4A04-A49C-DDF593150B52}" type="slidenum">
              <a:rPr lang="en-US"/>
              <a:pPr>
                <a:defRPr/>
              </a:pPr>
              <a:t>‹#›</a:t>
            </a:fld>
            <a:endParaRPr lang="en-US"/>
          </a:p>
        </p:txBody>
      </p:sp>
      <p:sp>
        <p:nvSpPr>
          <p:cNvPr id="6151"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6152"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63" r:id="rId1"/>
    <p:sldLayoutId id="2147485364"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7171"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0B672206-90DC-4100-8043-65C5F7E66D21}" type="slidenum">
              <a:rPr lang="en-US"/>
              <a:pPr>
                <a:defRPr/>
              </a:pPr>
              <a:t>‹#›</a:t>
            </a:fld>
            <a:endParaRPr lang="en-US"/>
          </a:p>
        </p:txBody>
      </p:sp>
      <p:sp>
        <p:nvSpPr>
          <p:cNvPr id="7175"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7176" name="Pictur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77" r:id="rId1"/>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8195"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6086FFF0-2D71-44E2-BB6B-0AB914EBCA1A}" type="slidenum">
              <a:rPr lang="en-US"/>
              <a:pPr>
                <a:defRPr/>
              </a:pPr>
              <a:t>‹#›</a:t>
            </a:fld>
            <a:endParaRPr lang="en-US"/>
          </a:p>
        </p:txBody>
      </p:sp>
      <p:sp>
        <p:nvSpPr>
          <p:cNvPr id="8199"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8200"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65" r:id="rId1"/>
    <p:sldLayoutId id="2147485378"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9219"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100" b="0" smtClean="0">
                <a:solidFill>
                  <a:srgbClr val="7F7F7F"/>
                </a:solidFill>
                <a:latin typeface="Arial" pitchFamily="34" charset="0"/>
                <a:cs typeface="Arial" pitchFamily="34" charset="0"/>
              </a:defRPr>
            </a:lvl1pPr>
          </a:lstStyle>
          <a:p>
            <a:pPr>
              <a:defRPr/>
            </a:pPr>
            <a:fld id="{13484F28-EB23-446B-83A7-63EB385881D7}" type="slidenum">
              <a:rPr lang="en-US"/>
              <a:pPr>
                <a:defRPr/>
              </a:pPr>
              <a:t>‹#›</a:t>
            </a:fld>
            <a:endParaRPr lang="en-US"/>
          </a:p>
        </p:txBody>
      </p:sp>
      <p:sp>
        <p:nvSpPr>
          <p:cNvPr id="9223"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pic>
        <p:nvPicPr>
          <p:cNvPr id="9224" name="Picture 10"/>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smtClean="0"/>
              <a:t>Footer Info</a:t>
            </a:r>
            <a:endParaRPr lang="en-US" dirty="0"/>
          </a:p>
        </p:txBody>
      </p:sp>
    </p:spTree>
  </p:cSld>
  <p:clrMap bg1="lt1" tx1="dk1" bg2="lt2" tx2="dk2" accent1="accent1" accent2="accent2" accent3="accent3" accent4="accent4" accent5="accent5" accent6="accent6" hlink="hlink" folHlink="folHlink"/>
  <p:sldLayoutIdLst>
    <p:sldLayoutId id="2147485366" r:id="rId1"/>
    <p:sldLayoutId id="2147485367" r:id="rId2"/>
    <p:sldLayoutId id="2147485368" r:id="rId3"/>
    <p:sldLayoutId id="2147485369" r:id="rId4"/>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12888" y="1189038"/>
            <a:ext cx="6972300" cy="1822450"/>
          </a:xfrm>
        </p:spPr>
        <p:txBody>
          <a:bodyPr/>
          <a:lstStyle/>
          <a:p>
            <a:pPr eaLnBrk="1" hangingPunct="1">
              <a:defRPr/>
            </a:pPr>
            <a:r>
              <a:rPr lang="en-US" dirty="0" smtClean="0">
                <a:ea typeface="+mj-ea"/>
              </a:rPr>
              <a:t>Suriname Competitiveness</a:t>
            </a:r>
            <a:br>
              <a:rPr lang="en-US" dirty="0" smtClean="0">
                <a:ea typeface="+mj-ea"/>
              </a:rPr>
            </a:br>
            <a:r>
              <a:rPr lang="en-US" dirty="0" smtClean="0">
                <a:ea typeface="+mj-ea"/>
              </a:rPr>
              <a:t>forum</a:t>
            </a:r>
            <a:endParaRPr lang="en-US" dirty="0">
              <a:ea typeface="+mj-ea"/>
            </a:endParaRPr>
          </a:p>
        </p:txBody>
      </p:sp>
      <p:sp>
        <p:nvSpPr>
          <p:cNvPr id="10" name="Text Placeholder 9"/>
          <p:cNvSpPr>
            <a:spLocks noGrp="1"/>
          </p:cNvSpPr>
          <p:nvPr>
            <p:ph type="body" sz="quarter" idx="13"/>
          </p:nvPr>
        </p:nvSpPr>
        <p:spPr>
          <a:xfrm>
            <a:off x="1525588" y="3000375"/>
            <a:ext cx="6959600" cy="876300"/>
          </a:xfrm>
        </p:spPr>
        <p:txBody>
          <a:bodyPr>
            <a:normAutofit/>
          </a:bodyPr>
          <a:lstStyle/>
          <a:p>
            <a:pPr marL="0" indent="0" eaLnBrk="1" hangingPunct="1">
              <a:defRPr/>
            </a:pPr>
            <a:r>
              <a:rPr lang="en-US" dirty="0" smtClean="0">
                <a:ea typeface="+mn-ea"/>
              </a:rPr>
              <a:t>Innovation and growth strategies</a:t>
            </a:r>
          </a:p>
          <a:p>
            <a:pPr marL="0" indent="0" eaLnBrk="1" hangingPunct="1">
              <a:defRPr/>
            </a:pPr>
            <a:r>
              <a:rPr lang="en-US" i="1" dirty="0" smtClean="0">
                <a:ea typeface="+mn-ea"/>
              </a:rPr>
              <a:t>The investment climate challenge</a:t>
            </a:r>
            <a:endParaRPr lang="en-US" i="1" dirty="0" smtClean="0">
              <a:ea typeface="+mn-ea"/>
            </a:endParaRPr>
          </a:p>
        </p:txBody>
      </p:sp>
      <p:sp>
        <p:nvSpPr>
          <p:cNvPr id="24580" name="Text Placeholder 10"/>
          <p:cNvSpPr>
            <a:spLocks noGrp="1"/>
          </p:cNvSpPr>
          <p:nvPr>
            <p:ph type="body" sz="quarter" idx="14"/>
          </p:nvPr>
        </p:nvSpPr>
        <p:spPr>
          <a:xfrm>
            <a:off x="1563687" y="5132388"/>
            <a:ext cx="5146205" cy="995362"/>
          </a:xfrm>
        </p:spPr>
        <p:txBody>
          <a:bodyPr/>
          <a:lstStyle/>
          <a:p>
            <a:pPr marL="0" indent="0" algn="l" eaLnBrk="1" hangingPunct="1">
              <a:spcBef>
                <a:spcPct val="0"/>
              </a:spcBef>
            </a:pPr>
            <a:r>
              <a:rPr lang="en-US" b="1" dirty="0" smtClean="0">
                <a:latin typeface="Arial" pitchFamily="34" charset="0"/>
                <a:cs typeface="Arial" pitchFamily="34" charset="0"/>
              </a:rPr>
              <a:t>International Bank for Reconstruction and Development</a:t>
            </a:r>
          </a:p>
          <a:p>
            <a:pPr marL="0" indent="0" algn="l" eaLnBrk="1" hangingPunct="1">
              <a:spcBef>
                <a:spcPct val="0"/>
              </a:spcBef>
            </a:pPr>
            <a:r>
              <a:rPr lang="en-US" b="1" dirty="0" smtClean="0">
                <a:latin typeface="Arial" pitchFamily="34" charset="0"/>
                <a:cs typeface="Arial" pitchFamily="34" charset="0"/>
              </a:rPr>
              <a:t>International Finance Corporation</a:t>
            </a:r>
          </a:p>
          <a:p>
            <a:pPr marL="0" indent="0" algn="l" eaLnBrk="1" hangingPunct="1">
              <a:spcBef>
                <a:spcPct val="0"/>
              </a:spcBef>
            </a:pPr>
            <a:r>
              <a:rPr lang="en-US" b="1" dirty="0" smtClean="0">
                <a:latin typeface="Arial" pitchFamily="34" charset="0"/>
                <a:cs typeface="Arial" pitchFamily="34" charset="0"/>
              </a:rPr>
              <a:t>Multilateral Investment Guarantee Agency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90000"/>
                    <a:lumOff val="10000"/>
                  </a:schemeClr>
                </a:solidFill>
              </a:rPr>
              <a:t>BARBADOS – INNOVATION IN SOLAR TECHNOLOGY</a:t>
            </a:r>
            <a:endParaRPr lang="en-US" b="1" dirty="0">
              <a:solidFill>
                <a:schemeClr val="tx1">
                  <a:lumMod val="90000"/>
                  <a:lumOff val="10000"/>
                </a:schemeClr>
              </a:solidFill>
            </a:endParaRPr>
          </a:p>
        </p:txBody>
      </p:sp>
      <p:sp>
        <p:nvSpPr>
          <p:cNvPr id="3" name="Text Placeholder 2"/>
          <p:cNvSpPr>
            <a:spLocks noGrp="1"/>
          </p:cNvSpPr>
          <p:nvPr>
            <p:ph type="body" sz="quarter" idx="13"/>
          </p:nvPr>
        </p:nvSpPr>
        <p:spPr>
          <a:xfrm>
            <a:off x="349250" y="1598612"/>
            <a:ext cx="8477250" cy="4966780"/>
          </a:xfrm>
        </p:spPr>
        <p:txBody>
          <a:bodyPr>
            <a:normAutofit fontScale="92500" lnSpcReduction="10000"/>
          </a:bodyPr>
          <a:lstStyle/>
          <a:p>
            <a:r>
              <a:rPr lang="en-US" sz="2000" dirty="0" smtClean="0">
                <a:solidFill>
                  <a:schemeClr val="tx1">
                    <a:lumMod val="90000"/>
                    <a:lumOff val="10000"/>
                  </a:schemeClr>
                </a:solidFill>
              </a:rPr>
              <a:t>Since 2002, 15,000 tons of carbon emission saved and over $100 million from the 35,000 solar water heating (SWH) systems.</a:t>
            </a:r>
          </a:p>
          <a:p>
            <a:r>
              <a:rPr lang="en-US" sz="2000" dirty="0" smtClean="0">
                <a:solidFill>
                  <a:schemeClr val="tx1">
                    <a:lumMod val="90000"/>
                    <a:lumOff val="10000"/>
                  </a:schemeClr>
                </a:solidFill>
              </a:rPr>
              <a:t>Barbados 1</a:t>
            </a:r>
            <a:r>
              <a:rPr lang="en-US" sz="2000" baseline="30000" dirty="0" smtClean="0">
                <a:solidFill>
                  <a:schemeClr val="tx1">
                    <a:lumMod val="90000"/>
                    <a:lumOff val="10000"/>
                  </a:schemeClr>
                </a:solidFill>
              </a:rPr>
              <a:t>st</a:t>
            </a:r>
            <a:r>
              <a:rPr lang="en-US" sz="2000" dirty="0" smtClean="0">
                <a:solidFill>
                  <a:schemeClr val="tx1">
                    <a:lumMod val="90000"/>
                    <a:lumOff val="10000"/>
                  </a:schemeClr>
                </a:solidFill>
              </a:rPr>
              <a:t> solar water heating company started with US$4,200 – Solar Dynamics.</a:t>
            </a:r>
          </a:p>
          <a:p>
            <a:r>
              <a:rPr lang="en-US" sz="2000" dirty="0" smtClean="0">
                <a:solidFill>
                  <a:schemeClr val="tx1">
                    <a:lumMod val="90000"/>
                    <a:lumOff val="10000"/>
                  </a:schemeClr>
                </a:solidFill>
              </a:rPr>
              <a:t>Faced usual challenges, but </a:t>
            </a:r>
            <a:r>
              <a:rPr lang="en-US" sz="2000" b="1" dirty="0" smtClean="0">
                <a:solidFill>
                  <a:schemeClr val="tx1">
                    <a:lumMod val="90000"/>
                    <a:lumOff val="10000"/>
                  </a:schemeClr>
                </a:solidFill>
              </a:rPr>
              <a:t>CRITICAL DECISION BY GOVERNMENT</a:t>
            </a:r>
            <a:r>
              <a:rPr lang="en-US" sz="2000" dirty="0" smtClean="0">
                <a:solidFill>
                  <a:schemeClr val="tx1">
                    <a:lumMod val="90000"/>
                    <a:lumOff val="10000"/>
                  </a:schemeClr>
                </a:solidFill>
              </a:rPr>
              <a:t>:</a:t>
            </a:r>
          </a:p>
          <a:p>
            <a:pPr>
              <a:buFont typeface="Wingdings" panose="05000000000000000000" pitchFamily="2" charset="2"/>
              <a:buChar char="è"/>
            </a:pPr>
            <a:r>
              <a:rPr lang="en-US" sz="2000" b="1" dirty="0" smtClean="0">
                <a:solidFill>
                  <a:schemeClr val="tx1">
                    <a:lumMod val="90000"/>
                    <a:lumOff val="10000"/>
                  </a:schemeClr>
                </a:solidFill>
                <a:sym typeface="Wingdings" panose="05000000000000000000" pitchFamily="2" charset="2"/>
              </a:rPr>
              <a:t>Fiscal and legislative support</a:t>
            </a:r>
            <a:r>
              <a:rPr lang="en-US" sz="2000" dirty="0" smtClean="0">
                <a:solidFill>
                  <a:schemeClr val="tx1">
                    <a:lumMod val="90000"/>
                    <a:lumOff val="10000"/>
                  </a:schemeClr>
                </a:solidFill>
                <a:sym typeface="Wingdings" panose="05000000000000000000" pitchFamily="2" charset="2"/>
              </a:rPr>
              <a:t>:</a:t>
            </a:r>
          </a:p>
          <a:p>
            <a:pPr lvl="3">
              <a:buFont typeface="Wingdings" panose="05000000000000000000" pitchFamily="2" charset="2"/>
              <a:buChar char="è"/>
            </a:pPr>
            <a:r>
              <a:rPr lang="en-US" sz="2200" dirty="0" smtClean="0">
                <a:solidFill>
                  <a:schemeClr val="tx1">
                    <a:lumMod val="90000"/>
                    <a:lumOff val="10000"/>
                  </a:schemeClr>
                </a:solidFill>
                <a:sym typeface="Wingdings" panose="05000000000000000000" pitchFamily="2" charset="2"/>
              </a:rPr>
              <a:t>1974 Fiscal Incentives Act</a:t>
            </a:r>
          </a:p>
          <a:p>
            <a:pPr lvl="3">
              <a:buFont typeface="Wingdings" panose="05000000000000000000" pitchFamily="2" charset="2"/>
              <a:buChar char="è"/>
            </a:pPr>
            <a:r>
              <a:rPr lang="en-US" sz="2200" dirty="0" smtClean="0">
                <a:solidFill>
                  <a:schemeClr val="tx1">
                    <a:lumMod val="90000"/>
                    <a:lumOff val="10000"/>
                  </a:schemeClr>
                </a:solidFill>
                <a:sym typeface="Wingdings" panose="05000000000000000000" pitchFamily="2" charset="2"/>
              </a:rPr>
              <a:t>Policy – New Public Housing </a:t>
            </a:r>
            <a:r>
              <a:rPr lang="en-US" sz="2200" dirty="0" err="1" smtClean="0">
                <a:solidFill>
                  <a:schemeClr val="tx1">
                    <a:lumMod val="90000"/>
                    <a:lumOff val="10000"/>
                  </a:schemeClr>
                </a:solidFill>
                <a:sym typeface="Wingdings" panose="05000000000000000000" pitchFamily="2" charset="2"/>
              </a:rPr>
              <a:t>dvpts</a:t>
            </a:r>
            <a:r>
              <a:rPr lang="en-US" sz="2200" dirty="0" smtClean="0">
                <a:solidFill>
                  <a:schemeClr val="tx1">
                    <a:lumMod val="90000"/>
                    <a:lumOff val="10000"/>
                  </a:schemeClr>
                </a:solidFill>
                <a:sym typeface="Wingdings" panose="05000000000000000000" pitchFamily="2" charset="2"/>
              </a:rPr>
              <a:t> to include SWH</a:t>
            </a:r>
          </a:p>
          <a:p>
            <a:pPr lvl="2">
              <a:buFont typeface="Wingdings" panose="05000000000000000000" pitchFamily="2" charset="2"/>
              <a:buChar char="è"/>
            </a:pPr>
            <a:r>
              <a:rPr lang="en-US" sz="2200" dirty="0" smtClean="0">
                <a:solidFill>
                  <a:schemeClr val="tx1">
                    <a:lumMod val="90000"/>
                    <a:lumOff val="10000"/>
                  </a:schemeClr>
                </a:solidFill>
                <a:sym typeface="Wingdings" panose="05000000000000000000" pitchFamily="2" charset="2"/>
              </a:rPr>
              <a:t>NOW: 50% of household use SWH</a:t>
            </a:r>
          </a:p>
          <a:p>
            <a:pPr lvl="2">
              <a:buFont typeface="Wingdings" panose="05000000000000000000" pitchFamily="2" charset="2"/>
              <a:buChar char="è"/>
            </a:pPr>
            <a:r>
              <a:rPr lang="en-US" sz="2200" dirty="0" smtClean="0">
                <a:solidFill>
                  <a:schemeClr val="tx1">
                    <a:lumMod val="90000"/>
                    <a:lumOff val="10000"/>
                  </a:schemeClr>
                </a:solidFill>
                <a:sym typeface="Wingdings" panose="05000000000000000000" pitchFamily="2" charset="2"/>
              </a:rPr>
              <a:t>Barbados 5</a:t>
            </a:r>
            <a:r>
              <a:rPr lang="en-US" sz="2200" baseline="30000" dirty="0" smtClean="0">
                <a:solidFill>
                  <a:schemeClr val="tx1">
                    <a:lumMod val="90000"/>
                    <a:lumOff val="10000"/>
                  </a:schemeClr>
                </a:solidFill>
                <a:sym typeface="Wingdings" panose="05000000000000000000" pitchFamily="2" charset="2"/>
              </a:rPr>
              <a:t>th</a:t>
            </a:r>
            <a:r>
              <a:rPr lang="en-US" sz="2200" dirty="0" smtClean="0">
                <a:solidFill>
                  <a:schemeClr val="tx1">
                    <a:lumMod val="90000"/>
                    <a:lumOff val="10000"/>
                  </a:schemeClr>
                </a:solidFill>
                <a:sym typeface="Wingdings" panose="05000000000000000000" pitchFamily="2" charset="2"/>
              </a:rPr>
              <a:t> in the world per capita in solar power</a:t>
            </a:r>
          </a:p>
          <a:p>
            <a:pPr lvl="2">
              <a:buFont typeface="Wingdings" panose="05000000000000000000" pitchFamily="2" charset="2"/>
              <a:buChar char="è"/>
            </a:pPr>
            <a:r>
              <a:rPr lang="en-US" sz="2200" dirty="0" smtClean="0">
                <a:solidFill>
                  <a:schemeClr val="tx1">
                    <a:lumMod val="90000"/>
                    <a:lumOff val="10000"/>
                  </a:schemeClr>
                </a:solidFill>
                <a:sym typeface="Wingdings" panose="05000000000000000000" pitchFamily="2" charset="2"/>
              </a:rPr>
              <a:t>Now more incentives </a:t>
            </a:r>
            <a:r>
              <a:rPr lang="en-US" sz="2200" dirty="0" err="1" smtClean="0">
                <a:solidFill>
                  <a:schemeClr val="tx1">
                    <a:lumMod val="90000"/>
                    <a:lumOff val="10000"/>
                  </a:schemeClr>
                </a:solidFill>
                <a:sym typeface="Wingdings" panose="05000000000000000000" pitchFamily="2" charset="2"/>
              </a:rPr>
              <a:t>incl</a:t>
            </a:r>
            <a:r>
              <a:rPr lang="en-US" sz="2200" dirty="0" smtClean="0">
                <a:solidFill>
                  <a:schemeClr val="tx1">
                    <a:lumMod val="90000"/>
                    <a:lumOff val="10000"/>
                  </a:schemeClr>
                </a:solidFill>
                <a:sym typeface="Wingdings" panose="05000000000000000000" pitchFamily="2" charset="2"/>
              </a:rPr>
              <a:t> education, skills training, low interest loans, etc.</a:t>
            </a:r>
          </a:p>
          <a:p>
            <a:pPr marL="0" lvl="2" indent="0">
              <a:buNone/>
            </a:pPr>
            <a:endParaRPr lang="en-US" sz="2200" dirty="0" smtClean="0">
              <a:solidFill>
                <a:schemeClr val="tx1">
                  <a:lumMod val="90000"/>
                  <a:lumOff val="10000"/>
                </a:schemeClr>
              </a:solidFill>
              <a:sym typeface="Wingdings" panose="05000000000000000000" pitchFamily="2" charset="2"/>
            </a:endParaRPr>
          </a:p>
          <a:p>
            <a:pPr marL="0" lvl="2" indent="0">
              <a:buNone/>
            </a:pPr>
            <a:r>
              <a:rPr lang="en-US" sz="1400" i="1" dirty="0" smtClean="0">
                <a:solidFill>
                  <a:schemeClr val="tx1">
                    <a:lumMod val="90000"/>
                    <a:lumOff val="10000"/>
                  </a:schemeClr>
                </a:solidFill>
                <a:sym typeface="Wingdings" panose="05000000000000000000" pitchFamily="2" charset="2"/>
              </a:rPr>
              <a:t>Source: Caribbean Beat – Caribbean Airlines</a:t>
            </a:r>
          </a:p>
          <a:p>
            <a:pPr lvl="2">
              <a:buFont typeface="Wingdings" panose="05000000000000000000" pitchFamily="2" charset="2"/>
              <a:buChar char="è"/>
            </a:pPr>
            <a:endParaRPr lang="en-US" sz="2200" dirty="0">
              <a:solidFill>
                <a:schemeClr val="tx1">
                  <a:lumMod val="90000"/>
                  <a:lumOff val="10000"/>
                </a:schemeClr>
              </a:solidFill>
              <a:sym typeface="Wingdings" panose="05000000000000000000" pitchFamily="2" charset="2"/>
            </a:endParaRPr>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9</a:t>
            </a:fld>
            <a:endParaRPr lang="en-US"/>
          </a:p>
        </p:txBody>
      </p:sp>
    </p:spTree>
    <p:extLst>
      <p:ext uri="{BB962C8B-B14F-4D97-AF65-F5344CB8AC3E}">
        <p14:creationId xmlns:p14="http://schemas.microsoft.com/office/powerpoint/2010/main" val="2786577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15875" y="0"/>
            <a:ext cx="9144000" cy="6212416"/>
          </a:xfrm>
          <a:prstGeom prst="rect">
            <a:avLst/>
          </a:prstGeom>
        </p:spPr>
      </p:pic>
      <p:sp>
        <p:nvSpPr>
          <p:cNvPr id="3" name="Text Placeholder 2"/>
          <p:cNvSpPr>
            <a:spLocks noGrp="1"/>
          </p:cNvSpPr>
          <p:nvPr>
            <p:ph type="body" sz="quarter" idx="13"/>
          </p:nvPr>
        </p:nvSpPr>
        <p:spPr>
          <a:xfrm>
            <a:off x="356934" y="6248866"/>
            <a:ext cx="6150527" cy="530352"/>
          </a:xfrm>
        </p:spPr>
        <p:txBody>
          <a:bodyPr/>
          <a:lstStyle/>
          <a:p>
            <a:r>
              <a:rPr lang="en-US" dirty="0" smtClean="0"/>
              <a:t>Source: </a:t>
            </a:r>
            <a:r>
              <a:rPr lang="en-US" dirty="0" err="1" smtClean="0"/>
              <a:t>Infodev</a:t>
            </a:r>
            <a:r>
              <a:rPr lang="en-US" dirty="0" smtClean="0"/>
              <a:t>, World Bank</a:t>
            </a:r>
            <a:endParaRPr lang="en-US" dirty="0"/>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10</a:t>
            </a:fld>
            <a:endParaRPr lang="en-US"/>
          </a:p>
        </p:txBody>
      </p:sp>
    </p:spTree>
    <p:extLst>
      <p:ext uri="{BB962C8B-B14F-4D97-AF65-F5344CB8AC3E}">
        <p14:creationId xmlns:p14="http://schemas.microsoft.com/office/powerpoint/2010/main" val="3229659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A Message to Policymakers </a:t>
            </a:r>
            <a:r>
              <a:rPr lang="en-US" dirty="0"/>
              <a:t/>
            </a:r>
            <a:br>
              <a:rPr lang="en-US" dirty="0"/>
            </a:br>
            <a:endParaRPr lang="en-US" dirty="0"/>
          </a:p>
        </p:txBody>
      </p:sp>
      <p:sp>
        <p:nvSpPr>
          <p:cNvPr id="3" name="Text Placeholder 2"/>
          <p:cNvSpPr>
            <a:spLocks noGrp="1"/>
          </p:cNvSpPr>
          <p:nvPr>
            <p:ph type="body" sz="quarter" idx="13"/>
          </p:nvPr>
        </p:nvSpPr>
        <p:spPr>
          <a:xfrm>
            <a:off x="349250" y="1371600"/>
            <a:ext cx="8477250" cy="4840817"/>
          </a:xfrm>
        </p:spPr>
        <p:txBody>
          <a:bodyPr>
            <a:normAutofit fontScale="92500" lnSpcReduction="20000"/>
          </a:bodyPr>
          <a:lstStyle/>
          <a:p>
            <a:r>
              <a:rPr lang="en-US" sz="2000" i="1" dirty="0" smtClean="0">
                <a:solidFill>
                  <a:schemeClr val="tx1">
                    <a:lumMod val="90000"/>
                    <a:lumOff val="10000"/>
                  </a:schemeClr>
                </a:solidFill>
              </a:rPr>
              <a:t>Dear </a:t>
            </a:r>
            <a:r>
              <a:rPr lang="en-US" sz="2000" i="1" dirty="0">
                <a:solidFill>
                  <a:schemeClr val="tx1">
                    <a:lumMod val="90000"/>
                    <a:lumOff val="10000"/>
                  </a:schemeClr>
                </a:solidFill>
              </a:rPr>
              <a:t>Policymaker, </a:t>
            </a:r>
          </a:p>
          <a:p>
            <a:r>
              <a:rPr lang="en-US" sz="2000" i="1" dirty="0">
                <a:solidFill>
                  <a:schemeClr val="tx1">
                    <a:lumMod val="90000"/>
                    <a:lumOff val="10000"/>
                  </a:schemeClr>
                </a:solidFill>
              </a:rPr>
              <a:t>I know that you are stressed and that growth has become harder to achieve and that for many convergence is not so obvious</a:t>
            </a:r>
            <a:r>
              <a:rPr lang="en-US" sz="2000" i="1" dirty="0" smtClean="0">
                <a:solidFill>
                  <a:schemeClr val="tx1">
                    <a:lumMod val="90000"/>
                    <a:lumOff val="10000"/>
                  </a:schemeClr>
                </a:solidFill>
              </a:rPr>
              <a:t>.</a:t>
            </a:r>
          </a:p>
          <a:p>
            <a:r>
              <a:rPr lang="en-US" sz="2000" i="1" dirty="0" smtClean="0">
                <a:solidFill>
                  <a:schemeClr val="tx1">
                    <a:lumMod val="90000"/>
                    <a:lumOff val="10000"/>
                  </a:schemeClr>
                </a:solidFill>
              </a:rPr>
              <a:t> </a:t>
            </a:r>
            <a:r>
              <a:rPr lang="en-US" sz="2000" i="1" dirty="0">
                <a:solidFill>
                  <a:schemeClr val="tx1">
                    <a:lumMod val="90000"/>
                    <a:lumOff val="10000"/>
                  </a:schemeClr>
                </a:solidFill>
              </a:rPr>
              <a:t>We know that innovation and competition go hand-in-hand, so don’t ignore the latter</a:t>
            </a:r>
            <a:r>
              <a:rPr lang="en-US" sz="2000" i="1" dirty="0" smtClean="0">
                <a:solidFill>
                  <a:schemeClr val="tx1">
                    <a:lumMod val="90000"/>
                    <a:lumOff val="10000"/>
                  </a:schemeClr>
                </a:solidFill>
              </a:rPr>
              <a:t>.</a:t>
            </a:r>
          </a:p>
          <a:p>
            <a:r>
              <a:rPr lang="en-US" sz="2000" i="1" dirty="0" smtClean="0">
                <a:solidFill>
                  <a:schemeClr val="tx1">
                    <a:lumMod val="90000"/>
                    <a:lumOff val="10000"/>
                  </a:schemeClr>
                </a:solidFill>
              </a:rPr>
              <a:t> </a:t>
            </a:r>
            <a:r>
              <a:rPr lang="en-US" sz="2000" i="1" dirty="0">
                <a:solidFill>
                  <a:schemeClr val="tx1">
                    <a:lumMod val="90000"/>
                    <a:lumOff val="10000"/>
                  </a:schemeClr>
                </a:solidFill>
              </a:rPr>
              <a:t>We also know that there are no neutral industrial policies, only captured ones or dynamic ones, so don’t support rent capturing </a:t>
            </a:r>
            <a:r>
              <a:rPr lang="en-US" sz="2000" i="1" dirty="0" smtClean="0">
                <a:solidFill>
                  <a:schemeClr val="tx1">
                    <a:lumMod val="90000"/>
                    <a:lumOff val="10000"/>
                  </a:schemeClr>
                </a:solidFill>
              </a:rPr>
              <a:t>Industrial Policies </a:t>
            </a:r>
            <a:r>
              <a:rPr lang="en-US" sz="2000" i="1" dirty="0">
                <a:solidFill>
                  <a:schemeClr val="tx1">
                    <a:lumMod val="90000"/>
                    <a:lumOff val="10000"/>
                  </a:schemeClr>
                </a:solidFill>
              </a:rPr>
              <a:t>and use efficiency yardsticks</a:t>
            </a:r>
            <a:r>
              <a:rPr lang="en-US" sz="2000" i="1" dirty="0" smtClean="0">
                <a:solidFill>
                  <a:schemeClr val="tx1">
                    <a:lumMod val="90000"/>
                    <a:lumOff val="10000"/>
                  </a:schemeClr>
                </a:solidFill>
              </a:rPr>
              <a:t>.</a:t>
            </a:r>
          </a:p>
          <a:p>
            <a:r>
              <a:rPr lang="en-US" sz="2000" i="1" dirty="0" smtClean="0">
                <a:solidFill>
                  <a:schemeClr val="tx1">
                    <a:lumMod val="90000"/>
                    <a:lumOff val="10000"/>
                  </a:schemeClr>
                </a:solidFill>
              </a:rPr>
              <a:t> </a:t>
            </a:r>
            <a:r>
              <a:rPr lang="en-US" sz="2000" i="1" dirty="0">
                <a:solidFill>
                  <a:schemeClr val="tx1">
                    <a:lumMod val="90000"/>
                    <a:lumOff val="10000"/>
                  </a:schemeClr>
                </a:solidFill>
              </a:rPr>
              <a:t>Use your fiscal space wisely, namely, look for high returns in infra and skills before you are tempted to promote a new industry. Everybody now has a Ministry for Creative Industries but film-making is very competitive</a:t>
            </a:r>
            <a:r>
              <a:rPr lang="en-US" sz="2000" i="1" dirty="0" smtClean="0">
                <a:solidFill>
                  <a:schemeClr val="tx1">
                    <a:lumMod val="90000"/>
                    <a:lumOff val="10000"/>
                  </a:schemeClr>
                </a:solidFill>
              </a:rPr>
              <a:t>.</a:t>
            </a:r>
          </a:p>
          <a:p>
            <a:r>
              <a:rPr lang="en-US" sz="2000" i="1" dirty="0" smtClean="0">
                <a:solidFill>
                  <a:schemeClr val="tx1">
                    <a:lumMod val="90000"/>
                    <a:lumOff val="10000"/>
                  </a:schemeClr>
                </a:solidFill>
              </a:rPr>
              <a:t> </a:t>
            </a:r>
            <a:r>
              <a:rPr lang="en-US" sz="2000" i="1" dirty="0">
                <a:solidFill>
                  <a:schemeClr val="tx1">
                    <a:lumMod val="90000"/>
                    <a:lumOff val="10000"/>
                  </a:schemeClr>
                </a:solidFill>
              </a:rPr>
              <a:t>Do the traditional first and the plus policies second. Yours faithfully</a:t>
            </a:r>
            <a:r>
              <a:rPr lang="en-US" sz="2000" i="1" dirty="0" smtClean="0">
                <a:solidFill>
                  <a:schemeClr val="tx1">
                    <a:lumMod val="90000"/>
                    <a:lumOff val="10000"/>
                  </a:schemeClr>
                </a:solidFill>
              </a:rPr>
              <a:t>.</a:t>
            </a:r>
          </a:p>
          <a:p>
            <a:r>
              <a:rPr lang="en-US" sz="2000" dirty="0" smtClean="0">
                <a:solidFill>
                  <a:schemeClr val="tx1">
                    <a:lumMod val="90000"/>
                    <a:lumOff val="10000"/>
                  </a:schemeClr>
                </a:solidFill>
              </a:rPr>
              <a:t>Source:  Danny </a:t>
            </a:r>
            <a:r>
              <a:rPr lang="en-US" sz="2000" dirty="0" err="1" smtClean="0">
                <a:solidFill>
                  <a:schemeClr val="tx1">
                    <a:lumMod val="90000"/>
                    <a:lumOff val="10000"/>
                  </a:schemeClr>
                </a:solidFill>
              </a:rPr>
              <a:t>Leipziger</a:t>
            </a:r>
            <a:r>
              <a:rPr lang="en-US" sz="2000" i="1" dirty="0" smtClean="0">
                <a:solidFill>
                  <a:schemeClr val="tx1">
                    <a:lumMod val="90000"/>
                    <a:lumOff val="10000"/>
                  </a:schemeClr>
                </a:solidFill>
              </a:rPr>
              <a:t> </a:t>
            </a:r>
            <a:endParaRPr lang="en-US" sz="2000" i="1" dirty="0">
              <a:solidFill>
                <a:schemeClr val="tx1">
                  <a:lumMod val="90000"/>
                  <a:lumOff val="10000"/>
                </a:schemeClr>
              </a:solidFill>
            </a:endParaRPr>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11</a:t>
            </a:fld>
            <a:endParaRPr lang="en-US"/>
          </a:p>
        </p:txBody>
      </p:sp>
    </p:spTree>
    <p:extLst>
      <p:ext uri="{BB962C8B-B14F-4D97-AF65-F5344CB8AC3E}">
        <p14:creationId xmlns:p14="http://schemas.microsoft.com/office/powerpoint/2010/main" val="35557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Text Placeholder 2"/>
          <p:cNvSpPr>
            <a:spLocks noGrp="1"/>
          </p:cNvSpPr>
          <p:nvPr>
            <p:ph type="body" sz="quarter" idx="13"/>
          </p:nvPr>
        </p:nvSpPr>
        <p:spPr/>
        <p:txBody>
          <a:bodyPr>
            <a:normAutofit/>
          </a:bodyPr>
          <a:lstStyle/>
          <a:p>
            <a:pPr algn="ctr"/>
            <a:r>
              <a:rPr lang="nl-NL" sz="4000" b="1" dirty="0" smtClean="0"/>
              <a:t>DANK JE</a:t>
            </a:r>
            <a:endParaRPr lang="en-US" sz="4000" b="1" dirty="0"/>
          </a:p>
        </p:txBody>
      </p:sp>
    </p:spTree>
    <p:extLst>
      <p:ext uri="{BB962C8B-B14F-4D97-AF65-F5344CB8AC3E}">
        <p14:creationId xmlns:p14="http://schemas.microsoft.com/office/powerpoint/2010/main" val="1991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14600" y="1316038"/>
            <a:ext cx="4246563" cy="1449387"/>
          </a:xfrm>
        </p:spPr>
        <p:txBody>
          <a:bodyPr/>
          <a:lstStyle/>
          <a:p>
            <a:pPr algn="ctr"/>
            <a:r>
              <a:rPr lang="en-US" smtClean="0"/>
              <a:t>Contents</a:t>
            </a:r>
          </a:p>
        </p:txBody>
      </p:sp>
      <p:sp>
        <p:nvSpPr>
          <p:cNvPr id="3" name="Text Placeholder 2"/>
          <p:cNvSpPr>
            <a:spLocks noGrp="1"/>
          </p:cNvSpPr>
          <p:nvPr>
            <p:ph type="body" sz="quarter" idx="13"/>
          </p:nvPr>
        </p:nvSpPr>
        <p:spPr>
          <a:xfrm>
            <a:off x="130175" y="3057525"/>
            <a:ext cx="8923338" cy="3176588"/>
          </a:xfrm>
        </p:spPr>
        <p:txBody>
          <a:bodyPr>
            <a:normAutofit/>
          </a:bodyPr>
          <a:lstStyle/>
          <a:p>
            <a:pPr marL="457200" indent="-457200">
              <a:buClr>
                <a:schemeClr val="tx1">
                  <a:lumMod val="90000"/>
                  <a:lumOff val="10000"/>
                </a:schemeClr>
              </a:buClr>
              <a:buFont typeface="Wingdings" panose="05000000000000000000" pitchFamily="2" charset="2"/>
              <a:buChar char="§"/>
              <a:defRPr/>
            </a:pPr>
            <a:r>
              <a:rPr lang="en-US" dirty="0" smtClean="0"/>
              <a:t>Context and Challenges</a:t>
            </a:r>
            <a:endParaRPr lang="en-US" dirty="0" smtClean="0"/>
          </a:p>
          <a:p>
            <a:pPr marL="457200" indent="-457200">
              <a:buClr>
                <a:schemeClr val="tx1">
                  <a:lumMod val="90000"/>
                  <a:lumOff val="10000"/>
                </a:schemeClr>
              </a:buClr>
              <a:buFont typeface="Wingdings" panose="05000000000000000000" pitchFamily="2" charset="2"/>
              <a:buChar char="§"/>
              <a:defRPr/>
            </a:pPr>
            <a:r>
              <a:rPr lang="en-US" dirty="0" smtClean="0"/>
              <a:t>Innovation policies yes, but …..</a:t>
            </a:r>
            <a:endParaRPr lang="en-US" dirty="0" smtClean="0"/>
          </a:p>
          <a:p>
            <a:pPr marL="457200" indent="-457200">
              <a:buClr>
                <a:schemeClr val="tx1">
                  <a:lumMod val="90000"/>
                  <a:lumOff val="10000"/>
                </a:schemeClr>
              </a:buClr>
              <a:buFont typeface="Wingdings" panose="05000000000000000000" pitchFamily="2" charset="2"/>
              <a:buChar char="§"/>
              <a:defRPr/>
            </a:pPr>
            <a:r>
              <a:rPr lang="en-US" dirty="0" smtClean="0"/>
              <a:t>Remember the Basics</a:t>
            </a:r>
          </a:p>
          <a:p>
            <a:pPr marL="457200" indent="-457200">
              <a:buClr>
                <a:schemeClr val="tx1">
                  <a:lumMod val="90000"/>
                  <a:lumOff val="10000"/>
                </a:schemeClr>
              </a:buClr>
              <a:buFont typeface="Wingdings" panose="05000000000000000000" pitchFamily="2" charset="2"/>
              <a:buChar char="§"/>
              <a:defRPr/>
            </a:pPr>
            <a:r>
              <a:rPr lang="en-US" dirty="0" smtClean="0"/>
              <a:t>The Case for Clean Technologies</a:t>
            </a:r>
            <a:endParaRPr lang="en-US" dirty="0" smtClean="0"/>
          </a:p>
          <a:p>
            <a:pPr marL="457200" indent="-457200">
              <a:buClr>
                <a:schemeClr val="tx1">
                  <a:lumMod val="90000"/>
                  <a:lumOff val="10000"/>
                </a:schemeClr>
              </a:buClr>
              <a:buFont typeface="Wingdings" panose="05000000000000000000" pitchFamily="2" charset="2"/>
              <a:buChar char="§"/>
              <a:defRPr/>
            </a:pPr>
            <a:endParaRPr lang="en-US" dirty="0" smtClean="0"/>
          </a:p>
          <a:p>
            <a:pPr marL="457200" indent="-457200">
              <a:buFont typeface="Wingdings" panose="05000000000000000000" pitchFamily="2" charset="2"/>
              <a:buChar char="§"/>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Within today’s global CONTEXT</a:t>
            </a:r>
            <a:endParaRPr lang="en-US" sz="2800" b="1" dirty="0"/>
          </a:p>
        </p:txBody>
      </p:sp>
      <p:sp>
        <p:nvSpPr>
          <p:cNvPr id="3" name="Text Placeholder 2"/>
          <p:cNvSpPr>
            <a:spLocks noGrp="1"/>
          </p:cNvSpPr>
          <p:nvPr>
            <p:ph type="body" sz="quarter" idx="13"/>
          </p:nvPr>
        </p:nvSpPr>
        <p:spPr>
          <a:xfrm>
            <a:off x="349250" y="1598613"/>
            <a:ext cx="8477250" cy="4613804"/>
          </a:xfrm>
        </p:spPr>
        <p:txBody>
          <a:bodyPr>
            <a:normAutofit fontScale="92500"/>
          </a:bodyPr>
          <a:lstStyle/>
          <a:p>
            <a:endParaRPr lang="en-US" dirty="0"/>
          </a:p>
          <a:p>
            <a:r>
              <a:rPr lang="en-US" sz="2000" dirty="0">
                <a:solidFill>
                  <a:schemeClr val="tx1">
                    <a:lumMod val="90000"/>
                    <a:lumOff val="10000"/>
                  </a:schemeClr>
                </a:solidFill>
                <a:latin typeface="+mj-lt"/>
                <a:cs typeface="Times New Roman" panose="02020603050405020304" pitchFamily="18" charset="0"/>
              </a:rPr>
              <a:t>The Search for Easy Solutions: The Initial List </a:t>
            </a:r>
          </a:p>
          <a:p>
            <a:r>
              <a:rPr lang="en-US" sz="2000" dirty="0" smtClean="0">
                <a:solidFill>
                  <a:schemeClr val="tx1">
                    <a:lumMod val="90000"/>
                    <a:lumOff val="10000"/>
                  </a:schemeClr>
                </a:solidFill>
                <a:latin typeface="+mj-lt"/>
                <a:cs typeface="Times New Roman" panose="02020603050405020304" pitchFamily="18" charset="0"/>
              </a:rPr>
              <a:t>INNOVATION </a:t>
            </a:r>
            <a:r>
              <a:rPr lang="en-US" sz="2000" dirty="0">
                <a:solidFill>
                  <a:schemeClr val="tx1">
                    <a:lumMod val="90000"/>
                    <a:lumOff val="10000"/>
                  </a:schemeClr>
                </a:solidFill>
                <a:latin typeface="+mj-lt"/>
                <a:cs typeface="Times New Roman" panose="02020603050405020304" pitchFamily="18" charset="0"/>
              </a:rPr>
              <a:t>POLICIES to become more competitive-- sounds good and forceful </a:t>
            </a:r>
          </a:p>
          <a:p>
            <a:r>
              <a:rPr lang="en-US" sz="2000" dirty="0" smtClean="0">
                <a:solidFill>
                  <a:schemeClr val="tx1">
                    <a:lumMod val="90000"/>
                    <a:lumOff val="10000"/>
                  </a:schemeClr>
                </a:solidFill>
                <a:latin typeface="+mj-lt"/>
                <a:cs typeface="Times New Roman" panose="02020603050405020304" pitchFamily="18" charset="0"/>
              </a:rPr>
              <a:t>INDUSTRIAL </a:t>
            </a:r>
            <a:r>
              <a:rPr lang="en-US" sz="2000" dirty="0">
                <a:solidFill>
                  <a:schemeClr val="tx1">
                    <a:lumMod val="90000"/>
                    <a:lumOff val="10000"/>
                  </a:schemeClr>
                </a:solidFill>
                <a:latin typeface="+mj-lt"/>
                <a:cs typeface="Times New Roman" panose="02020603050405020304" pitchFamily="18" charset="0"/>
              </a:rPr>
              <a:t>POLICY to promote new industries-- sounds forward-looking </a:t>
            </a:r>
          </a:p>
          <a:p>
            <a:r>
              <a:rPr lang="en-US" sz="2000" dirty="0" smtClean="0">
                <a:solidFill>
                  <a:schemeClr val="tx1">
                    <a:lumMod val="90000"/>
                    <a:lumOff val="10000"/>
                  </a:schemeClr>
                </a:solidFill>
                <a:latin typeface="+mj-lt"/>
                <a:cs typeface="Times New Roman" panose="02020603050405020304" pitchFamily="18" charset="0"/>
              </a:rPr>
              <a:t>SUPPORT </a:t>
            </a:r>
            <a:r>
              <a:rPr lang="en-US" sz="2000" dirty="0">
                <a:solidFill>
                  <a:schemeClr val="tx1">
                    <a:lumMod val="90000"/>
                    <a:lumOff val="10000"/>
                  </a:schemeClr>
                </a:solidFill>
                <a:latin typeface="+mj-lt"/>
                <a:cs typeface="Times New Roman" panose="02020603050405020304" pitchFamily="18" charset="0"/>
              </a:rPr>
              <a:t>FOR DOMESTIC INDUSTRIES facing unfair global competition-- sounds nationalistic and fair, and faces no political opposition </a:t>
            </a:r>
          </a:p>
          <a:p>
            <a:r>
              <a:rPr lang="en-US" sz="2000" dirty="0" smtClean="0">
                <a:solidFill>
                  <a:schemeClr val="tx1">
                    <a:lumMod val="90000"/>
                    <a:lumOff val="10000"/>
                  </a:schemeClr>
                </a:solidFill>
                <a:latin typeface="+mj-lt"/>
                <a:cs typeface="Times New Roman" panose="02020603050405020304" pitchFamily="18" charset="0"/>
              </a:rPr>
              <a:t>But </a:t>
            </a:r>
            <a:r>
              <a:rPr lang="en-US" sz="2000" dirty="0">
                <a:solidFill>
                  <a:schemeClr val="tx1">
                    <a:lumMod val="90000"/>
                    <a:lumOff val="10000"/>
                  </a:schemeClr>
                </a:solidFill>
                <a:latin typeface="+mj-lt"/>
                <a:cs typeface="Times New Roman" panose="02020603050405020304" pitchFamily="18" charset="0"/>
              </a:rPr>
              <a:t>each of these “easy policies” is fraught with </a:t>
            </a:r>
            <a:r>
              <a:rPr lang="en-US" sz="2000" dirty="0" smtClean="0">
                <a:solidFill>
                  <a:schemeClr val="tx1">
                    <a:lumMod val="90000"/>
                    <a:lumOff val="10000"/>
                  </a:schemeClr>
                </a:solidFill>
                <a:latin typeface="+mj-lt"/>
                <a:cs typeface="Times New Roman" panose="02020603050405020304" pitchFamily="18" charset="0"/>
              </a:rPr>
              <a:t>complications</a:t>
            </a:r>
          </a:p>
          <a:p>
            <a:r>
              <a:rPr lang="en-US" sz="1500" i="1" dirty="0" smtClean="0">
                <a:solidFill>
                  <a:schemeClr val="tx1">
                    <a:lumMod val="90000"/>
                    <a:lumOff val="10000"/>
                  </a:schemeClr>
                </a:solidFill>
                <a:latin typeface="+mj-lt"/>
                <a:cs typeface="Times New Roman" panose="02020603050405020304" pitchFamily="18" charset="0"/>
              </a:rPr>
              <a:t>Source</a:t>
            </a:r>
            <a:r>
              <a:rPr lang="en-US" sz="1500" dirty="0" smtClean="0">
                <a:latin typeface="+mj-lt"/>
              </a:rPr>
              <a:t>: </a:t>
            </a:r>
            <a:r>
              <a:rPr lang="en-US" sz="1500" i="1" dirty="0" smtClean="0">
                <a:solidFill>
                  <a:schemeClr val="tx1">
                    <a:lumMod val="90000"/>
                    <a:lumOff val="10000"/>
                  </a:schemeClr>
                </a:solidFill>
                <a:latin typeface="+mj-lt"/>
              </a:rPr>
              <a:t>presentation by Danny </a:t>
            </a:r>
            <a:r>
              <a:rPr lang="en-US" sz="1500" i="1" dirty="0" err="1" smtClean="0">
                <a:solidFill>
                  <a:schemeClr val="tx1">
                    <a:lumMod val="90000"/>
                    <a:lumOff val="10000"/>
                  </a:schemeClr>
                </a:solidFill>
                <a:latin typeface="+mj-lt"/>
              </a:rPr>
              <a:t>Leipziger</a:t>
            </a:r>
            <a:endParaRPr lang="en-US" sz="1500" dirty="0">
              <a:latin typeface="+mj-lt"/>
            </a:endParaRPr>
          </a:p>
          <a:p>
            <a:endParaRPr lang="en-US" dirty="0" smtClean="0">
              <a:latin typeface="+mj-lt"/>
            </a:endParaRPr>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2</a:t>
            </a:fld>
            <a:endParaRPr lang="en-US"/>
          </a:p>
        </p:txBody>
      </p:sp>
    </p:spTree>
    <p:extLst>
      <p:ext uri="{BB962C8B-B14F-4D97-AF65-F5344CB8AC3E}">
        <p14:creationId xmlns:p14="http://schemas.microsoft.com/office/powerpoint/2010/main" val="710148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bg2"/>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…BUT CHALLENGES REMAIN</a:t>
            </a:r>
            <a:br>
              <a:rPr lang="en-US" b="1" dirty="0" smtClean="0">
                <a:solidFill>
                  <a:schemeClr val="bg1"/>
                </a:solidFill>
                <a:effectLst>
                  <a:outerShdw blurRad="38100" dist="38100" dir="2700000" algn="tl">
                    <a:srgbClr val="000000">
                      <a:alpha val="43137"/>
                    </a:srgbClr>
                  </a:outerShdw>
                </a:effectLst>
              </a:rPr>
            </a:br>
            <a:r>
              <a:rPr lang="en-US" b="1" dirty="0" err="1" smtClean="0">
                <a:solidFill>
                  <a:schemeClr val="bg1"/>
                </a:solidFill>
                <a:effectLst>
                  <a:outerShdw blurRad="38100" dist="38100" dir="2700000" algn="tl">
                    <a:srgbClr val="000000">
                      <a:alpha val="43137"/>
                    </a:srgbClr>
                  </a:outerShdw>
                </a:effectLst>
              </a:rPr>
              <a:t>SUrINAME</a:t>
            </a:r>
            <a:r>
              <a:rPr lang="en-US" b="1" dirty="0" smtClean="0">
                <a:solidFill>
                  <a:schemeClr val="bg1"/>
                </a:solidFill>
                <a:effectLst>
                  <a:outerShdw blurRad="38100" dist="38100" dir="2700000" algn="tl">
                    <a:srgbClr val="000000">
                      <a:alpha val="43137"/>
                    </a:srgbClr>
                  </a:outerShdw>
                </a:effectLst>
              </a:rPr>
              <a:t> </a:t>
            </a:r>
            <a:r>
              <a:rPr lang="en-US" b="1" dirty="0" smtClean="0">
                <a:solidFill>
                  <a:schemeClr val="bg1"/>
                </a:solidFill>
                <a:effectLst>
                  <a:outerShdw blurRad="38100" dist="38100" dir="2700000" algn="tl">
                    <a:srgbClr val="000000">
                      <a:alpha val="43137"/>
                    </a:srgbClr>
                  </a:outerShdw>
                </a:effectLst>
              </a:rPr>
              <a:t>faces very similar </a:t>
            </a:r>
            <a:r>
              <a:rPr lang="en-US" b="1" dirty="0" err="1" smtClean="0">
                <a:solidFill>
                  <a:schemeClr val="bg1"/>
                </a:solidFill>
                <a:effectLst>
                  <a:outerShdw blurRad="38100" dist="38100" dir="2700000" algn="tl">
                    <a:srgbClr val="000000">
                      <a:alpha val="43137"/>
                    </a:srgbClr>
                  </a:outerShdw>
                </a:effectLst>
              </a:rPr>
              <a:t>challengeS</a:t>
            </a:r>
            <a:r>
              <a:rPr lang="en-US" b="1" dirty="0" smtClean="0">
                <a:solidFill>
                  <a:schemeClr val="bg1"/>
                </a:solidFill>
                <a:effectLst>
                  <a:outerShdw blurRad="38100" dist="38100" dir="2700000" algn="tl">
                    <a:srgbClr val="000000">
                      <a:alpha val="43137"/>
                    </a:srgbClr>
                  </a:outerShdw>
                </a:effectLst>
              </a:rPr>
              <a:t> to Other </a:t>
            </a:r>
            <a:r>
              <a:rPr lang="en-US" b="1" dirty="0" err="1" smtClean="0">
                <a:solidFill>
                  <a:schemeClr val="bg1"/>
                </a:solidFill>
                <a:effectLst>
                  <a:outerShdw blurRad="38100" dist="38100" dir="2700000" algn="tl">
                    <a:srgbClr val="000000">
                      <a:alpha val="43137"/>
                    </a:srgbClr>
                  </a:outerShdw>
                </a:effectLst>
              </a:rPr>
              <a:t>CaribbeaN</a:t>
            </a:r>
            <a:r>
              <a:rPr lang="en-US" b="1" dirty="0" smtClean="0">
                <a:solidFill>
                  <a:schemeClr val="bg1"/>
                </a:solidFill>
                <a:effectLst>
                  <a:outerShdw blurRad="38100" dist="38100" dir="2700000" algn="tl">
                    <a:srgbClr val="000000">
                      <a:alpha val="43137"/>
                    </a:srgbClr>
                  </a:outerShdw>
                </a:effectLst>
              </a:rPr>
              <a:t> Countries</a:t>
            </a:r>
            <a:endParaRPr lang="en-US" b="1" dirty="0">
              <a:solidFill>
                <a:schemeClr val="bg1"/>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28CDDB5-8C21-44EB-BBFC-ABD885B7612B}" type="slidenum">
              <a:rPr lang="en-US" smtClean="0"/>
              <a:pPr/>
              <a:t>3</a:t>
            </a:fld>
            <a:endParaRPr lang="en-US"/>
          </a:p>
        </p:txBody>
      </p:sp>
      <p:graphicFrame>
        <p:nvGraphicFramePr>
          <p:cNvPr id="9" name="Diagram 8"/>
          <p:cNvGraphicFramePr/>
          <p:nvPr>
            <p:extLst>
              <p:ext uri="{D42A27DB-BD31-4B8C-83A1-F6EECF244321}">
                <p14:modId xmlns:p14="http://schemas.microsoft.com/office/powerpoint/2010/main" val="4228925411"/>
              </p:ext>
            </p:extLst>
          </p:nvPr>
        </p:nvGraphicFramePr>
        <p:xfrm>
          <a:off x="457200" y="12954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057400" y="18288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40215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Innovation policies, but ……..</a:t>
            </a:r>
            <a:endParaRPr lang="en-US" sz="2800" b="1" dirty="0"/>
          </a:p>
        </p:txBody>
      </p:sp>
      <p:sp>
        <p:nvSpPr>
          <p:cNvPr id="3" name="Text Placeholder 2"/>
          <p:cNvSpPr>
            <a:spLocks noGrp="1"/>
          </p:cNvSpPr>
          <p:nvPr>
            <p:ph type="body" sz="quarter" idx="13"/>
          </p:nvPr>
        </p:nvSpPr>
        <p:spPr/>
        <p:txBody>
          <a:bodyPr>
            <a:normAutofit lnSpcReduction="10000"/>
          </a:bodyPr>
          <a:lstStyle/>
          <a:p>
            <a:r>
              <a:rPr lang="en-US" sz="2000" dirty="0" smtClean="0">
                <a:solidFill>
                  <a:schemeClr val="tx1">
                    <a:lumMod val="90000"/>
                    <a:lumOff val="10000"/>
                  </a:schemeClr>
                </a:solidFill>
              </a:rPr>
              <a:t>Requires </a:t>
            </a:r>
            <a:r>
              <a:rPr lang="en-US" sz="2000" b="1" dirty="0">
                <a:solidFill>
                  <a:schemeClr val="tx1">
                    <a:lumMod val="90000"/>
                    <a:lumOff val="10000"/>
                  </a:schemeClr>
                </a:solidFill>
              </a:rPr>
              <a:t>complementary policies </a:t>
            </a:r>
            <a:r>
              <a:rPr lang="en-US" sz="2000" dirty="0" smtClean="0">
                <a:solidFill>
                  <a:schemeClr val="tx1">
                    <a:lumMod val="90000"/>
                    <a:lumOff val="10000"/>
                  </a:schemeClr>
                </a:solidFill>
              </a:rPr>
              <a:t>(neither </a:t>
            </a:r>
            <a:r>
              <a:rPr lang="en-US" sz="2000" dirty="0">
                <a:solidFill>
                  <a:schemeClr val="tx1">
                    <a:lumMod val="90000"/>
                    <a:lumOff val="10000"/>
                  </a:schemeClr>
                </a:solidFill>
              </a:rPr>
              <a:t>easy nor quick to put in </a:t>
            </a:r>
            <a:r>
              <a:rPr lang="en-US" sz="2000" dirty="0" smtClean="0">
                <a:solidFill>
                  <a:schemeClr val="tx1">
                    <a:lumMod val="90000"/>
                    <a:lumOff val="10000"/>
                  </a:schemeClr>
                </a:solidFill>
              </a:rPr>
              <a:t>place)</a:t>
            </a:r>
            <a:endParaRPr lang="en-US" sz="2000" dirty="0">
              <a:solidFill>
                <a:schemeClr val="tx1">
                  <a:lumMod val="90000"/>
                  <a:lumOff val="10000"/>
                </a:schemeClr>
              </a:solidFill>
            </a:endParaRPr>
          </a:p>
          <a:p>
            <a:r>
              <a:rPr lang="en-US" sz="2000" b="1" dirty="0" smtClean="0">
                <a:solidFill>
                  <a:schemeClr val="tx1">
                    <a:lumMod val="90000"/>
                    <a:lumOff val="10000"/>
                  </a:schemeClr>
                </a:solidFill>
              </a:rPr>
              <a:t>Example: policies </a:t>
            </a:r>
            <a:r>
              <a:rPr lang="en-US" sz="2000" b="1" dirty="0">
                <a:solidFill>
                  <a:schemeClr val="tx1">
                    <a:lumMod val="90000"/>
                    <a:lumOff val="10000"/>
                  </a:schemeClr>
                </a:solidFill>
              </a:rPr>
              <a:t>in Israel or Korea in </a:t>
            </a:r>
            <a:r>
              <a:rPr lang="en-US" sz="2000" b="1" dirty="0" smtClean="0">
                <a:solidFill>
                  <a:schemeClr val="tx1">
                    <a:lumMod val="90000"/>
                    <a:lumOff val="10000"/>
                  </a:schemeClr>
                </a:solidFill>
              </a:rPr>
              <a:t>Science &amp;Technology </a:t>
            </a:r>
            <a:r>
              <a:rPr lang="en-US" sz="2000" b="1" dirty="0" smtClean="0">
                <a:solidFill>
                  <a:schemeClr val="tx1">
                    <a:lumMod val="90000"/>
                    <a:lumOff val="10000"/>
                  </a:schemeClr>
                </a:solidFill>
                <a:sym typeface="Wingdings" panose="05000000000000000000" pitchFamily="2" charset="2"/>
              </a:rPr>
              <a:t></a:t>
            </a:r>
            <a:r>
              <a:rPr lang="en-US" sz="2000" b="1" dirty="0" smtClean="0">
                <a:solidFill>
                  <a:schemeClr val="tx1">
                    <a:lumMod val="90000"/>
                    <a:lumOff val="10000"/>
                  </a:schemeClr>
                </a:solidFill>
              </a:rPr>
              <a:t> </a:t>
            </a:r>
            <a:r>
              <a:rPr lang="en-US" sz="2000" b="1" dirty="0">
                <a:solidFill>
                  <a:schemeClr val="tx1">
                    <a:lumMod val="90000"/>
                    <a:lumOff val="10000"/>
                  </a:schemeClr>
                </a:solidFill>
              </a:rPr>
              <a:t>access to capital, universities, global firms, policy coordination and fiscal strengths </a:t>
            </a:r>
          </a:p>
          <a:p>
            <a:r>
              <a:rPr lang="en-US" sz="2000" b="1" dirty="0" smtClean="0">
                <a:solidFill>
                  <a:schemeClr val="tx1">
                    <a:lumMod val="90000"/>
                    <a:lumOff val="10000"/>
                  </a:schemeClr>
                </a:solidFill>
              </a:rPr>
              <a:t>Innovation </a:t>
            </a:r>
            <a:r>
              <a:rPr lang="en-US" sz="2000" b="1" dirty="0">
                <a:solidFill>
                  <a:schemeClr val="tx1">
                    <a:lumMod val="90000"/>
                    <a:lumOff val="10000"/>
                  </a:schemeClr>
                </a:solidFill>
              </a:rPr>
              <a:t>policies are building future capacity, not solving short or medium term lack of demand; </a:t>
            </a:r>
            <a:r>
              <a:rPr lang="en-US" sz="2000" dirty="0">
                <a:solidFill>
                  <a:schemeClr val="tx1">
                    <a:lumMod val="90000"/>
                    <a:lumOff val="10000"/>
                  </a:schemeClr>
                </a:solidFill>
              </a:rPr>
              <a:t>they require vigorous levels of domestic competition that favors new entrants; they require public monies and private sector by-in </a:t>
            </a:r>
          </a:p>
          <a:p>
            <a:pPr>
              <a:lnSpc>
                <a:spcPct val="110000"/>
              </a:lnSpc>
            </a:pPr>
            <a:r>
              <a:rPr lang="en-US" sz="2000" b="1" dirty="0" smtClean="0">
                <a:solidFill>
                  <a:schemeClr val="tx1">
                    <a:lumMod val="90000"/>
                    <a:lumOff val="10000"/>
                  </a:schemeClr>
                </a:solidFill>
              </a:rPr>
              <a:t>Gardening </a:t>
            </a:r>
            <a:r>
              <a:rPr lang="en-US" sz="2000" b="1" dirty="0">
                <a:solidFill>
                  <a:schemeClr val="tx1">
                    <a:lumMod val="90000"/>
                    <a:lumOff val="10000"/>
                  </a:schemeClr>
                </a:solidFill>
              </a:rPr>
              <a:t>analogy: </a:t>
            </a:r>
            <a:r>
              <a:rPr lang="en-US" sz="2000" dirty="0" smtClean="0">
                <a:solidFill>
                  <a:schemeClr val="tx1">
                    <a:lumMod val="90000"/>
                    <a:lumOff val="10000"/>
                  </a:schemeClr>
                </a:solidFill>
              </a:rPr>
              <a:t>prep </a:t>
            </a:r>
            <a:r>
              <a:rPr lang="en-US" sz="2000" dirty="0">
                <a:solidFill>
                  <a:schemeClr val="tx1">
                    <a:lumMod val="90000"/>
                    <a:lumOff val="10000"/>
                  </a:schemeClr>
                </a:solidFill>
              </a:rPr>
              <a:t>the ground via education, </a:t>
            </a:r>
            <a:r>
              <a:rPr lang="en-US" sz="2000" dirty="0" smtClean="0">
                <a:solidFill>
                  <a:schemeClr val="tx1">
                    <a:lumMod val="90000"/>
                    <a:lumOff val="10000"/>
                  </a:schemeClr>
                </a:solidFill>
              </a:rPr>
              <a:t>water </a:t>
            </a:r>
            <a:r>
              <a:rPr lang="en-US" sz="2000" dirty="0">
                <a:solidFill>
                  <a:schemeClr val="tx1">
                    <a:lumMod val="90000"/>
                    <a:lumOff val="10000"/>
                  </a:schemeClr>
                </a:solidFill>
              </a:rPr>
              <a:t>with </a:t>
            </a:r>
            <a:r>
              <a:rPr lang="en-US" sz="2000" dirty="0" smtClean="0">
                <a:solidFill>
                  <a:schemeClr val="tx1">
                    <a:lumMod val="90000"/>
                    <a:lumOff val="10000"/>
                  </a:schemeClr>
                </a:solidFill>
              </a:rPr>
              <a:t>performance-based </a:t>
            </a:r>
            <a:r>
              <a:rPr lang="en-US" sz="2000" dirty="0">
                <a:solidFill>
                  <a:schemeClr val="tx1">
                    <a:lumMod val="90000"/>
                    <a:lumOff val="10000"/>
                  </a:schemeClr>
                </a:solidFill>
              </a:rPr>
              <a:t>incentives, fertilize with R&amp;D, and remove the weeds with institutional reforms</a:t>
            </a:r>
            <a:r>
              <a:rPr lang="en-US" sz="2000" dirty="0" smtClean="0">
                <a:solidFill>
                  <a:schemeClr val="tx1">
                    <a:lumMod val="90000"/>
                    <a:lumOff val="10000"/>
                  </a:schemeClr>
                </a:solidFill>
              </a:rPr>
              <a:t>—(Source: Innovation </a:t>
            </a:r>
            <a:r>
              <a:rPr lang="en-US" sz="2000" dirty="0">
                <a:solidFill>
                  <a:schemeClr val="tx1">
                    <a:lumMod val="90000"/>
                    <a:lumOff val="10000"/>
                  </a:schemeClr>
                </a:solidFill>
              </a:rPr>
              <a:t>Policies, WB </a:t>
            </a:r>
            <a:r>
              <a:rPr lang="en-US" sz="2000" dirty="0" smtClean="0">
                <a:solidFill>
                  <a:schemeClr val="tx1">
                    <a:lumMod val="90000"/>
                    <a:lumOff val="10000"/>
                  </a:schemeClr>
                </a:solidFill>
              </a:rPr>
              <a:t>2010) </a:t>
            </a:r>
            <a:endParaRPr lang="en-US" sz="2000" dirty="0">
              <a:solidFill>
                <a:schemeClr val="tx1">
                  <a:lumMod val="90000"/>
                  <a:lumOff val="10000"/>
                </a:schemeClr>
              </a:solidFill>
            </a:endParaRPr>
          </a:p>
          <a:p>
            <a:endParaRPr lang="en-US" dirty="0"/>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4</a:t>
            </a:fld>
            <a:endParaRPr lang="en-US"/>
          </a:p>
        </p:txBody>
      </p:sp>
    </p:spTree>
    <p:extLst>
      <p:ext uri="{BB962C8B-B14F-4D97-AF65-F5344CB8AC3E}">
        <p14:creationId xmlns:p14="http://schemas.microsoft.com/office/powerpoint/2010/main" val="1393623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90000"/>
                    <a:lumOff val="10000"/>
                  </a:schemeClr>
                </a:solidFill>
              </a:rPr>
              <a:t>BRAZIL AND SOUTH KOREA</a:t>
            </a:r>
            <a:endParaRPr lang="en-US" b="1" dirty="0">
              <a:solidFill>
                <a:schemeClr val="tx1">
                  <a:lumMod val="90000"/>
                  <a:lumOff val="10000"/>
                </a:schemeClr>
              </a:solidFill>
            </a:endParaRPr>
          </a:p>
        </p:txBody>
      </p:sp>
      <p:sp>
        <p:nvSpPr>
          <p:cNvPr id="3" name="Text Placeholder 2"/>
          <p:cNvSpPr>
            <a:spLocks noGrp="1"/>
          </p:cNvSpPr>
          <p:nvPr>
            <p:ph type="body" sz="quarter" idx="13"/>
          </p:nvPr>
        </p:nvSpPr>
        <p:spPr/>
        <p:txBody>
          <a:bodyPr/>
          <a:lstStyle/>
          <a:p>
            <a:r>
              <a:rPr lang="en-US" sz="2000" dirty="0" smtClean="0">
                <a:solidFill>
                  <a:schemeClr val="tx1">
                    <a:lumMod val="90000"/>
                    <a:lumOff val="10000"/>
                  </a:schemeClr>
                </a:solidFill>
              </a:rPr>
              <a:t>In </a:t>
            </a:r>
            <a:r>
              <a:rPr lang="en-US" sz="2000" dirty="0">
                <a:solidFill>
                  <a:schemeClr val="tx1">
                    <a:lumMod val="90000"/>
                    <a:lumOff val="10000"/>
                  </a:schemeClr>
                </a:solidFill>
              </a:rPr>
              <a:t>1980, Brazil’s </a:t>
            </a:r>
            <a:r>
              <a:rPr lang="en-US" sz="2000" dirty="0" smtClean="0">
                <a:solidFill>
                  <a:schemeClr val="tx1">
                    <a:lumMod val="90000"/>
                    <a:lumOff val="10000"/>
                  </a:schemeClr>
                </a:solidFill>
              </a:rPr>
              <a:t>per cap. </a:t>
            </a:r>
            <a:r>
              <a:rPr lang="en-US" sz="2000" dirty="0" err="1" smtClean="0">
                <a:solidFill>
                  <a:schemeClr val="tx1">
                    <a:lumMod val="90000"/>
                    <a:lumOff val="10000"/>
                  </a:schemeClr>
                </a:solidFill>
              </a:rPr>
              <a:t>inc.</a:t>
            </a:r>
            <a:r>
              <a:rPr lang="en-US" sz="2000" dirty="0" smtClean="0">
                <a:solidFill>
                  <a:schemeClr val="tx1">
                    <a:lumMod val="90000"/>
                    <a:lumOff val="10000"/>
                  </a:schemeClr>
                </a:solidFill>
              </a:rPr>
              <a:t> </a:t>
            </a:r>
            <a:r>
              <a:rPr lang="en-US" sz="2000" dirty="0">
                <a:solidFill>
                  <a:schemeClr val="tx1">
                    <a:lumMod val="90000"/>
                    <a:lumOff val="10000"/>
                  </a:schemeClr>
                </a:solidFill>
              </a:rPr>
              <a:t>was 34% of US </a:t>
            </a:r>
            <a:r>
              <a:rPr lang="en-US" sz="2000" dirty="0" smtClean="0">
                <a:solidFill>
                  <a:schemeClr val="tx1">
                    <a:lumMod val="90000"/>
                    <a:lumOff val="10000"/>
                  </a:schemeClr>
                </a:solidFill>
              </a:rPr>
              <a:t>and </a:t>
            </a:r>
            <a:r>
              <a:rPr lang="en-US" sz="2000" dirty="0">
                <a:solidFill>
                  <a:schemeClr val="tx1">
                    <a:lumMod val="90000"/>
                    <a:lumOff val="10000"/>
                  </a:schemeClr>
                </a:solidFill>
              </a:rPr>
              <a:t>Korea’s was 21% of US </a:t>
            </a:r>
          </a:p>
          <a:p>
            <a:r>
              <a:rPr lang="en-US" sz="2000" dirty="0" smtClean="0">
                <a:solidFill>
                  <a:schemeClr val="tx1">
                    <a:lumMod val="90000"/>
                    <a:lumOff val="10000"/>
                  </a:schemeClr>
                </a:solidFill>
              </a:rPr>
              <a:t>In </a:t>
            </a:r>
            <a:r>
              <a:rPr lang="en-US" sz="2000" dirty="0">
                <a:solidFill>
                  <a:schemeClr val="tx1">
                    <a:lumMod val="90000"/>
                    <a:lumOff val="10000"/>
                  </a:schemeClr>
                </a:solidFill>
              </a:rPr>
              <a:t>2010, Brazil’s relative </a:t>
            </a:r>
            <a:r>
              <a:rPr lang="en-US" sz="2000" dirty="0" smtClean="0">
                <a:solidFill>
                  <a:schemeClr val="tx1">
                    <a:lumMod val="90000"/>
                    <a:lumOff val="10000"/>
                  </a:schemeClr>
                </a:solidFill>
              </a:rPr>
              <a:t>per cap </a:t>
            </a:r>
            <a:r>
              <a:rPr lang="en-US" sz="2000" dirty="0" err="1" smtClean="0">
                <a:solidFill>
                  <a:schemeClr val="tx1">
                    <a:lumMod val="90000"/>
                    <a:lumOff val="10000"/>
                  </a:schemeClr>
                </a:solidFill>
              </a:rPr>
              <a:t>inc.</a:t>
            </a:r>
            <a:r>
              <a:rPr lang="en-US" sz="2000" dirty="0" smtClean="0">
                <a:solidFill>
                  <a:schemeClr val="tx1">
                    <a:lumMod val="90000"/>
                    <a:lumOff val="10000"/>
                  </a:schemeClr>
                </a:solidFill>
              </a:rPr>
              <a:t>  </a:t>
            </a:r>
            <a:r>
              <a:rPr lang="en-US" sz="2000" dirty="0">
                <a:solidFill>
                  <a:schemeClr val="tx1">
                    <a:lumMod val="90000"/>
                    <a:lumOff val="10000"/>
                  </a:schemeClr>
                </a:solidFill>
              </a:rPr>
              <a:t>had fallen to 20% of US, while Korea’s had risen to 64%--Korea way ahead </a:t>
            </a:r>
          </a:p>
          <a:p>
            <a:r>
              <a:rPr lang="en-US" sz="2000" dirty="0" smtClean="0">
                <a:solidFill>
                  <a:schemeClr val="tx1">
                    <a:lumMod val="90000"/>
                    <a:lumOff val="10000"/>
                  </a:schemeClr>
                </a:solidFill>
              </a:rPr>
              <a:t>During </a:t>
            </a:r>
            <a:r>
              <a:rPr lang="en-US" sz="2000" dirty="0">
                <a:solidFill>
                  <a:schemeClr val="tx1">
                    <a:lumMod val="90000"/>
                    <a:lumOff val="10000"/>
                  </a:schemeClr>
                </a:solidFill>
              </a:rPr>
              <a:t>1980-2000, both countries </a:t>
            </a:r>
            <a:r>
              <a:rPr lang="en-US" sz="2000" dirty="0" smtClean="0">
                <a:solidFill>
                  <a:schemeClr val="tx1">
                    <a:lumMod val="90000"/>
                    <a:lumOff val="10000"/>
                  </a:schemeClr>
                </a:solidFill>
              </a:rPr>
              <a:t>suffered </a:t>
            </a:r>
            <a:r>
              <a:rPr lang="en-US" sz="2000" dirty="0">
                <a:solidFill>
                  <a:schemeClr val="tx1">
                    <a:lumMod val="90000"/>
                    <a:lumOff val="10000"/>
                  </a:schemeClr>
                </a:solidFill>
              </a:rPr>
              <a:t>oil price shocks, engaged in IP and selective trade restrictions although Korea liberalized earlier and had more concerted innovation policies </a:t>
            </a:r>
          </a:p>
          <a:p>
            <a:r>
              <a:rPr lang="en-US" sz="2000" dirty="0" smtClean="0">
                <a:solidFill>
                  <a:schemeClr val="tx1">
                    <a:lumMod val="90000"/>
                    <a:lumOff val="10000"/>
                  </a:schemeClr>
                </a:solidFill>
              </a:rPr>
              <a:t>Korea </a:t>
            </a:r>
            <a:r>
              <a:rPr lang="en-US" sz="2000" dirty="0">
                <a:solidFill>
                  <a:schemeClr val="tx1">
                    <a:lumMod val="90000"/>
                    <a:lumOff val="10000"/>
                  </a:schemeClr>
                </a:solidFill>
              </a:rPr>
              <a:t>adapted its policies and was export-driven, using global yardsticks to promote Samsung, Hyundai, LG and other conglomerates </a:t>
            </a:r>
          </a:p>
          <a:p>
            <a:endParaRPr lang="en-US" dirty="0"/>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5</a:t>
            </a:fld>
            <a:endParaRPr lang="en-US"/>
          </a:p>
        </p:txBody>
      </p:sp>
    </p:spTree>
    <p:extLst>
      <p:ext uri="{BB962C8B-B14F-4D97-AF65-F5344CB8AC3E}">
        <p14:creationId xmlns:p14="http://schemas.microsoft.com/office/powerpoint/2010/main" val="147862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90000"/>
                    <a:lumOff val="10000"/>
                  </a:schemeClr>
                </a:solidFill>
              </a:rPr>
              <a:t>BRAZIL TODAY</a:t>
            </a:r>
            <a:endParaRPr lang="en-US" b="1" dirty="0">
              <a:solidFill>
                <a:schemeClr val="tx1">
                  <a:lumMod val="90000"/>
                  <a:lumOff val="10000"/>
                </a:schemeClr>
              </a:solidFill>
            </a:endParaRPr>
          </a:p>
        </p:txBody>
      </p:sp>
      <p:sp>
        <p:nvSpPr>
          <p:cNvPr id="3" name="Text Placeholder 2"/>
          <p:cNvSpPr>
            <a:spLocks noGrp="1"/>
          </p:cNvSpPr>
          <p:nvPr>
            <p:ph type="body" sz="quarter" idx="13"/>
          </p:nvPr>
        </p:nvSpPr>
        <p:spPr>
          <a:xfrm>
            <a:off x="377254" y="1397264"/>
            <a:ext cx="8477250" cy="4613804"/>
          </a:xfrm>
        </p:spPr>
        <p:txBody>
          <a:bodyPr>
            <a:noAutofit/>
          </a:bodyPr>
          <a:lstStyle/>
          <a:p>
            <a:r>
              <a:rPr lang="en-US" sz="2000" dirty="0" smtClean="0">
                <a:solidFill>
                  <a:schemeClr val="tx1">
                    <a:lumMod val="90000"/>
                    <a:lumOff val="10000"/>
                  </a:schemeClr>
                </a:solidFill>
              </a:rPr>
              <a:t>Process </a:t>
            </a:r>
            <a:r>
              <a:rPr lang="en-US" sz="2000" dirty="0">
                <a:solidFill>
                  <a:schemeClr val="tx1">
                    <a:lumMod val="90000"/>
                    <a:lumOff val="10000"/>
                  </a:schemeClr>
                </a:solidFill>
              </a:rPr>
              <a:t>of de-industrialization has left manufactures at 15% of GDP compared to 30% in 1980 </a:t>
            </a:r>
          </a:p>
          <a:p>
            <a:r>
              <a:rPr lang="en-US" sz="2000" dirty="0" smtClean="0">
                <a:solidFill>
                  <a:schemeClr val="tx1">
                    <a:lumMod val="90000"/>
                    <a:lumOff val="10000"/>
                  </a:schemeClr>
                </a:solidFill>
              </a:rPr>
              <a:t>Total Factor Productivity </a:t>
            </a:r>
            <a:r>
              <a:rPr lang="en-US" sz="2000" dirty="0">
                <a:solidFill>
                  <a:schemeClr val="tx1">
                    <a:lumMod val="90000"/>
                    <a:lumOff val="10000"/>
                  </a:schemeClr>
                </a:solidFill>
              </a:rPr>
              <a:t>has been flat for two decades </a:t>
            </a:r>
          </a:p>
          <a:p>
            <a:r>
              <a:rPr lang="en-US" sz="2000" dirty="0" smtClean="0">
                <a:solidFill>
                  <a:schemeClr val="tx1">
                    <a:lumMod val="90000"/>
                    <a:lumOff val="10000"/>
                  </a:schemeClr>
                </a:solidFill>
              </a:rPr>
              <a:t>Aggregate </a:t>
            </a:r>
            <a:r>
              <a:rPr lang="en-US" sz="2000" dirty="0">
                <a:solidFill>
                  <a:schemeClr val="tx1">
                    <a:lumMod val="90000"/>
                    <a:lumOff val="10000"/>
                  </a:schemeClr>
                </a:solidFill>
              </a:rPr>
              <a:t>demand has been primed by consumption, </a:t>
            </a:r>
            <a:r>
              <a:rPr lang="en-US" sz="2000" b="1" dirty="0">
                <a:solidFill>
                  <a:schemeClr val="tx1">
                    <a:lumMod val="90000"/>
                    <a:lumOff val="10000"/>
                  </a:schemeClr>
                </a:solidFill>
              </a:rPr>
              <a:t>while infrastructure has been </a:t>
            </a:r>
            <a:r>
              <a:rPr lang="en-US" sz="2000" b="1" dirty="0" smtClean="0">
                <a:solidFill>
                  <a:schemeClr val="tx1">
                    <a:lumMod val="90000"/>
                    <a:lumOff val="10000"/>
                  </a:schemeClr>
                </a:solidFill>
              </a:rPr>
              <a:t>ignored</a:t>
            </a:r>
            <a:r>
              <a:rPr lang="en-US" sz="2000" b="1" dirty="0" smtClean="0">
                <a:solidFill>
                  <a:schemeClr val="tx1">
                    <a:lumMod val="90000"/>
                    <a:lumOff val="10000"/>
                  </a:schemeClr>
                </a:solidFill>
                <a:sym typeface="Wingdings" panose="05000000000000000000" pitchFamily="2" charset="2"/>
              </a:rPr>
              <a:t></a:t>
            </a:r>
            <a:r>
              <a:rPr lang="en-US" sz="2000" b="1" dirty="0" smtClean="0">
                <a:solidFill>
                  <a:schemeClr val="tx1">
                    <a:lumMod val="90000"/>
                    <a:lumOff val="10000"/>
                  </a:schemeClr>
                </a:solidFill>
              </a:rPr>
              <a:t> </a:t>
            </a:r>
            <a:r>
              <a:rPr lang="en-US" sz="2000" b="1" dirty="0">
                <a:solidFill>
                  <a:schemeClr val="tx1">
                    <a:lumMod val="90000"/>
                    <a:lumOff val="10000"/>
                  </a:schemeClr>
                </a:solidFill>
              </a:rPr>
              <a:t>logistics cost limit competitiveness and energy cost among highest in the world </a:t>
            </a:r>
          </a:p>
          <a:p>
            <a:r>
              <a:rPr lang="en-US" sz="2000" dirty="0" smtClean="0">
                <a:solidFill>
                  <a:schemeClr val="tx1">
                    <a:lumMod val="90000"/>
                    <a:lumOff val="10000"/>
                  </a:schemeClr>
                </a:solidFill>
              </a:rPr>
              <a:t>Borrowing </a:t>
            </a:r>
            <a:r>
              <a:rPr lang="en-US" sz="2000" dirty="0">
                <a:solidFill>
                  <a:schemeClr val="tx1">
                    <a:lumMod val="90000"/>
                    <a:lumOff val="10000"/>
                  </a:schemeClr>
                </a:solidFill>
              </a:rPr>
              <a:t>costs high, venture capital limited, and lending of BNDES </a:t>
            </a:r>
            <a:r>
              <a:rPr lang="en-US" sz="2000" dirty="0" smtClean="0">
                <a:solidFill>
                  <a:schemeClr val="tx1">
                    <a:lumMod val="90000"/>
                    <a:lumOff val="10000"/>
                  </a:schemeClr>
                </a:solidFill>
              </a:rPr>
              <a:t>does not make up for the gaps </a:t>
            </a:r>
            <a:endParaRPr lang="en-US" sz="2000" dirty="0">
              <a:solidFill>
                <a:schemeClr val="tx1">
                  <a:lumMod val="90000"/>
                  <a:lumOff val="10000"/>
                </a:schemeClr>
              </a:solidFill>
            </a:endParaRPr>
          </a:p>
          <a:p>
            <a:r>
              <a:rPr lang="en-US" sz="2000" dirty="0" smtClean="0">
                <a:solidFill>
                  <a:schemeClr val="tx1">
                    <a:lumMod val="90000"/>
                    <a:lumOff val="10000"/>
                  </a:schemeClr>
                </a:solidFill>
              </a:rPr>
              <a:t>Domestic </a:t>
            </a:r>
            <a:r>
              <a:rPr lang="en-US" sz="2000" dirty="0">
                <a:solidFill>
                  <a:schemeClr val="tx1">
                    <a:lumMod val="90000"/>
                    <a:lumOff val="10000"/>
                  </a:schemeClr>
                </a:solidFill>
              </a:rPr>
              <a:t>protection makes innovation policies </a:t>
            </a:r>
            <a:r>
              <a:rPr lang="en-US" sz="2000" dirty="0" smtClean="0">
                <a:solidFill>
                  <a:schemeClr val="tx1">
                    <a:lumMod val="90000"/>
                    <a:lumOff val="10000"/>
                  </a:schemeClr>
                </a:solidFill>
              </a:rPr>
              <a:t>ineffective </a:t>
            </a:r>
            <a:r>
              <a:rPr lang="en-US" sz="2000" dirty="0" smtClean="0">
                <a:solidFill>
                  <a:schemeClr val="tx1">
                    <a:lumMod val="90000"/>
                    <a:lumOff val="10000"/>
                  </a:schemeClr>
                </a:solidFill>
                <a:sym typeface="Wingdings" panose="05000000000000000000" pitchFamily="2" charset="2"/>
              </a:rPr>
              <a:t></a:t>
            </a:r>
            <a:r>
              <a:rPr lang="en-US" sz="2000" dirty="0" smtClean="0">
                <a:solidFill>
                  <a:schemeClr val="tx1">
                    <a:lumMod val="90000"/>
                    <a:lumOff val="10000"/>
                  </a:schemeClr>
                </a:solidFill>
              </a:rPr>
              <a:t>lack </a:t>
            </a:r>
            <a:r>
              <a:rPr lang="en-US" sz="2000" dirty="0">
                <a:solidFill>
                  <a:schemeClr val="tx1">
                    <a:lumMod val="90000"/>
                    <a:lumOff val="10000"/>
                  </a:schemeClr>
                </a:solidFill>
              </a:rPr>
              <a:t>of competition at home leads to competitiveness problems </a:t>
            </a:r>
          </a:p>
          <a:p>
            <a:r>
              <a:rPr lang="en-US" sz="2000" b="1" dirty="0" smtClean="0">
                <a:solidFill>
                  <a:schemeClr val="tx1">
                    <a:lumMod val="90000"/>
                    <a:lumOff val="10000"/>
                  </a:schemeClr>
                </a:solidFill>
              </a:rPr>
              <a:t>The </a:t>
            </a:r>
            <a:r>
              <a:rPr lang="en-US" sz="2000" b="1" dirty="0">
                <a:solidFill>
                  <a:schemeClr val="tx1">
                    <a:lumMod val="90000"/>
                    <a:lumOff val="10000"/>
                  </a:schemeClr>
                </a:solidFill>
              </a:rPr>
              <a:t>price of seemingly easy solutions can be high and ignoring the basics can be very costly to growth strategies </a:t>
            </a:r>
          </a:p>
          <a:p>
            <a:endParaRPr lang="en-US" sz="2000" dirty="0">
              <a:solidFill>
                <a:schemeClr val="tx1">
                  <a:lumMod val="90000"/>
                  <a:lumOff val="10000"/>
                </a:schemeClr>
              </a:solidFill>
            </a:endParaRPr>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6</a:t>
            </a:fld>
            <a:endParaRPr lang="en-US"/>
          </a:p>
        </p:txBody>
      </p:sp>
    </p:spTree>
    <p:extLst>
      <p:ext uri="{BB962C8B-B14F-4D97-AF65-F5344CB8AC3E}">
        <p14:creationId xmlns:p14="http://schemas.microsoft.com/office/powerpoint/2010/main" val="2694447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90000"/>
                    <a:lumOff val="10000"/>
                  </a:schemeClr>
                </a:solidFill>
              </a:rPr>
              <a:t>Where Are The Effective Policies? </a:t>
            </a:r>
            <a:r>
              <a:rPr lang="en-US" dirty="0"/>
              <a:t/>
            </a:r>
            <a:br>
              <a:rPr lang="en-US" dirty="0"/>
            </a:br>
            <a:endParaRPr lang="en-US" dirty="0"/>
          </a:p>
        </p:txBody>
      </p:sp>
      <p:sp>
        <p:nvSpPr>
          <p:cNvPr id="3" name="Text Placeholder 2"/>
          <p:cNvSpPr>
            <a:spLocks noGrp="1"/>
          </p:cNvSpPr>
          <p:nvPr>
            <p:ph type="body" sz="quarter" idx="13"/>
          </p:nvPr>
        </p:nvSpPr>
        <p:spPr/>
        <p:txBody>
          <a:bodyPr/>
          <a:lstStyle/>
          <a:p>
            <a:r>
              <a:rPr lang="en-US" sz="2400" dirty="0" smtClean="0">
                <a:solidFill>
                  <a:schemeClr val="tx1">
                    <a:lumMod val="90000"/>
                    <a:lumOff val="10000"/>
                  </a:schemeClr>
                </a:solidFill>
              </a:rPr>
              <a:t>Facing </a:t>
            </a:r>
            <a:r>
              <a:rPr lang="en-US" sz="2400" dirty="0">
                <a:solidFill>
                  <a:schemeClr val="tx1">
                    <a:lumMod val="90000"/>
                    <a:lumOff val="10000"/>
                  </a:schemeClr>
                </a:solidFill>
              </a:rPr>
              <a:t>low growth traps, slowing world trade, more joblessness, and high aspirations, what should a policymaker be thinking? </a:t>
            </a:r>
          </a:p>
          <a:p>
            <a:r>
              <a:rPr lang="en-US" sz="2400" dirty="0" smtClean="0">
                <a:solidFill>
                  <a:schemeClr val="tx1">
                    <a:lumMod val="90000"/>
                    <a:lumOff val="10000"/>
                  </a:schemeClr>
                </a:solidFill>
              </a:rPr>
              <a:t>First</a:t>
            </a:r>
            <a:r>
              <a:rPr lang="en-US" sz="2400" dirty="0">
                <a:solidFill>
                  <a:schemeClr val="tx1">
                    <a:lumMod val="90000"/>
                    <a:lumOff val="10000"/>
                  </a:schemeClr>
                </a:solidFill>
              </a:rPr>
              <a:t>, </a:t>
            </a:r>
            <a:r>
              <a:rPr lang="en-US" sz="2400" b="1" dirty="0">
                <a:solidFill>
                  <a:schemeClr val="tx1">
                    <a:lumMod val="90000"/>
                    <a:lumOff val="10000"/>
                  </a:schemeClr>
                </a:solidFill>
              </a:rPr>
              <a:t>INFRASTRUCTURE = EFFICIENT INVESTMENTS</a:t>
            </a:r>
            <a:r>
              <a:rPr lang="en-US" sz="2400" dirty="0">
                <a:solidFill>
                  <a:schemeClr val="tx1">
                    <a:lumMod val="90000"/>
                    <a:lumOff val="10000"/>
                  </a:schemeClr>
                </a:solidFill>
              </a:rPr>
              <a:t>. Low interest rates, need for domestic sources of growth, gives both ST and LT boost and can improve productivity </a:t>
            </a:r>
          </a:p>
          <a:p>
            <a:r>
              <a:rPr lang="en-US" sz="2400" dirty="0" smtClean="0">
                <a:solidFill>
                  <a:schemeClr val="tx1">
                    <a:lumMod val="90000"/>
                    <a:lumOff val="10000"/>
                  </a:schemeClr>
                </a:solidFill>
              </a:rPr>
              <a:t>To </a:t>
            </a:r>
            <a:r>
              <a:rPr lang="en-US" sz="2400" dirty="0" err="1">
                <a:solidFill>
                  <a:schemeClr val="tx1">
                    <a:lumMod val="90000"/>
                    <a:lumOff val="10000"/>
                  </a:schemeClr>
                </a:solidFill>
              </a:rPr>
              <a:t>incentivate</a:t>
            </a:r>
            <a:r>
              <a:rPr lang="en-US" sz="2400" dirty="0">
                <a:solidFill>
                  <a:schemeClr val="tx1">
                    <a:lumMod val="90000"/>
                    <a:lumOff val="10000"/>
                  </a:schemeClr>
                </a:solidFill>
              </a:rPr>
              <a:t> PPPs, need both regulatory clarity and public expenditure to crowd-in. </a:t>
            </a:r>
            <a:r>
              <a:rPr lang="en-US" sz="2400" b="1" dirty="0">
                <a:solidFill>
                  <a:schemeClr val="tx1">
                    <a:lumMod val="90000"/>
                    <a:lumOff val="10000"/>
                  </a:schemeClr>
                </a:solidFill>
              </a:rPr>
              <a:t>THAT’S THE </a:t>
            </a:r>
            <a:r>
              <a:rPr lang="en-US" sz="2400" b="1" dirty="0" smtClean="0">
                <a:solidFill>
                  <a:schemeClr val="tx1">
                    <a:lumMod val="90000"/>
                    <a:lumOff val="10000"/>
                  </a:schemeClr>
                </a:solidFill>
              </a:rPr>
              <a:t>COMPLEMENTARY </a:t>
            </a:r>
            <a:r>
              <a:rPr lang="en-US" sz="2400" b="1" dirty="0">
                <a:solidFill>
                  <a:schemeClr val="tx1">
                    <a:lumMod val="90000"/>
                    <a:lumOff val="10000"/>
                  </a:schemeClr>
                </a:solidFill>
              </a:rPr>
              <a:t>AND NECESSARY POLICY </a:t>
            </a:r>
          </a:p>
          <a:p>
            <a:endParaRPr lang="en-US" sz="2400" dirty="0">
              <a:solidFill>
                <a:schemeClr val="tx1">
                  <a:lumMod val="90000"/>
                  <a:lumOff val="10000"/>
                </a:schemeClr>
              </a:solidFill>
            </a:endParaRPr>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7</a:t>
            </a:fld>
            <a:endParaRPr lang="en-US"/>
          </a:p>
        </p:txBody>
      </p:sp>
    </p:spTree>
    <p:extLst>
      <p:ext uri="{BB962C8B-B14F-4D97-AF65-F5344CB8AC3E}">
        <p14:creationId xmlns:p14="http://schemas.microsoft.com/office/powerpoint/2010/main" val="2113682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90000"/>
                    <a:lumOff val="10000"/>
                  </a:schemeClr>
                </a:solidFill>
              </a:rPr>
              <a:t>INNOVATION POLICIES AND EFFICIENT MARKETS</a:t>
            </a:r>
            <a:endParaRPr lang="en-US" b="1" dirty="0">
              <a:solidFill>
                <a:schemeClr val="tx1">
                  <a:lumMod val="90000"/>
                  <a:lumOff val="10000"/>
                </a:schemeClr>
              </a:solidFill>
            </a:endParaRPr>
          </a:p>
        </p:txBody>
      </p:sp>
      <p:sp>
        <p:nvSpPr>
          <p:cNvPr id="3" name="Text Placeholder 2"/>
          <p:cNvSpPr>
            <a:spLocks noGrp="1"/>
          </p:cNvSpPr>
          <p:nvPr>
            <p:ph type="body" sz="quarter" idx="13"/>
          </p:nvPr>
        </p:nvSpPr>
        <p:spPr/>
        <p:txBody>
          <a:bodyPr>
            <a:normAutofit lnSpcReduction="10000"/>
          </a:bodyPr>
          <a:lstStyle/>
          <a:p>
            <a:r>
              <a:rPr lang="en-US" sz="2800" dirty="0" smtClean="0">
                <a:solidFill>
                  <a:schemeClr val="tx1">
                    <a:lumMod val="90000"/>
                    <a:lumOff val="10000"/>
                  </a:schemeClr>
                </a:solidFill>
              </a:rPr>
              <a:t>If </a:t>
            </a:r>
            <a:r>
              <a:rPr lang="en-US" sz="2800" dirty="0">
                <a:solidFill>
                  <a:schemeClr val="tx1">
                    <a:lumMod val="90000"/>
                    <a:lumOff val="10000"/>
                  </a:schemeClr>
                </a:solidFill>
              </a:rPr>
              <a:t>innovation policies are to favor new industries, they must be accompanied by policies to </a:t>
            </a:r>
            <a:r>
              <a:rPr lang="en-US" sz="2800" b="1" dirty="0">
                <a:solidFill>
                  <a:schemeClr val="tx1">
                    <a:lumMod val="90000"/>
                    <a:lumOff val="10000"/>
                  </a:schemeClr>
                </a:solidFill>
              </a:rPr>
              <a:t>weed out the inefficient </a:t>
            </a:r>
          </a:p>
          <a:p>
            <a:r>
              <a:rPr lang="en-US" sz="2800" dirty="0">
                <a:solidFill>
                  <a:schemeClr val="tx1">
                    <a:lumMod val="90000"/>
                    <a:lumOff val="10000"/>
                  </a:schemeClr>
                </a:solidFill>
              </a:rPr>
              <a:t>Innovation policies take hold </a:t>
            </a:r>
            <a:r>
              <a:rPr lang="en-US" sz="2800" b="1" dirty="0">
                <a:solidFill>
                  <a:schemeClr val="tx1">
                    <a:lumMod val="90000"/>
                    <a:lumOff val="10000"/>
                  </a:schemeClr>
                </a:solidFill>
              </a:rPr>
              <a:t>where new firms can enter markets </a:t>
            </a:r>
            <a:r>
              <a:rPr lang="en-US" sz="2800" dirty="0">
                <a:solidFill>
                  <a:schemeClr val="tx1">
                    <a:lumMod val="90000"/>
                    <a:lumOff val="10000"/>
                  </a:schemeClr>
                </a:solidFill>
              </a:rPr>
              <a:t>and where higher education is </a:t>
            </a:r>
            <a:r>
              <a:rPr lang="en-US" sz="2800" dirty="0" smtClean="0">
                <a:solidFill>
                  <a:schemeClr val="tx1">
                    <a:lumMod val="90000"/>
                    <a:lumOff val="10000"/>
                  </a:schemeClr>
                </a:solidFill>
              </a:rPr>
              <a:t>best</a:t>
            </a:r>
            <a:r>
              <a:rPr lang="en-US" sz="2800" dirty="0" smtClean="0">
                <a:solidFill>
                  <a:schemeClr val="tx1">
                    <a:lumMod val="90000"/>
                    <a:lumOff val="10000"/>
                  </a:schemeClr>
                </a:solidFill>
                <a:sym typeface="Wingdings" panose="05000000000000000000" pitchFamily="2" charset="2"/>
              </a:rPr>
              <a:t></a:t>
            </a:r>
            <a:r>
              <a:rPr lang="en-US" sz="2800" dirty="0" smtClean="0">
                <a:solidFill>
                  <a:schemeClr val="tx1">
                    <a:lumMod val="90000"/>
                    <a:lumOff val="10000"/>
                  </a:schemeClr>
                </a:solidFill>
              </a:rPr>
              <a:t> </a:t>
            </a:r>
            <a:r>
              <a:rPr lang="en-US" sz="2800" dirty="0">
                <a:solidFill>
                  <a:schemeClr val="tx1">
                    <a:lumMod val="90000"/>
                    <a:lumOff val="10000"/>
                  </a:schemeClr>
                </a:solidFill>
              </a:rPr>
              <a:t>how to foster internal races via efficient markets </a:t>
            </a:r>
          </a:p>
          <a:p>
            <a:r>
              <a:rPr lang="en-US" sz="2800" dirty="0">
                <a:solidFill>
                  <a:schemeClr val="tx1">
                    <a:lumMod val="90000"/>
                    <a:lumOff val="10000"/>
                  </a:schemeClr>
                </a:solidFill>
              </a:rPr>
              <a:t></a:t>
            </a:r>
            <a:r>
              <a:rPr lang="en-US" sz="2800" b="1" dirty="0">
                <a:solidFill>
                  <a:schemeClr val="tx1">
                    <a:lumMod val="90000"/>
                    <a:lumOff val="10000"/>
                  </a:schemeClr>
                </a:solidFill>
              </a:rPr>
              <a:t>The political problem of challenging </a:t>
            </a:r>
            <a:r>
              <a:rPr lang="en-US" sz="2800" b="1" dirty="0" smtClean="0">
                <a:solidFill>
                  <a:schemeClr val="tx1">
                    <a:lumMod val="90000"/>
                    <a:lumOff val="10000"/>
                  </a:schemeClr>
                </a:solidFill>
              </a:rPr>
              <a:t>incumbents</a:t>
            </a:r>
            <a:r>
              <a:rPr lang="en-US" sz="2800" dirty="0" smtClean="0">
                <a:solidFill>
                  <a:schemeClr val="tx1">
                    <a:lumMod val="90000"/>
                    <a:lumOff val="10000"/>
                  </a:schemeClr>
                </a:solidFill>
              </a:rPr>
              <a:t>— Facing Markets with </a:t>
            </a:r>
            <a:r>
              <a:rPr lang="en-US" sz="2800" dirty="0">
                <a:solidFill>
                  <a:schemeClr val="tx1">
                    <a:lumMod val="90000"/>
                    <a:lumOff val="10000"/>
                  </a:schemeClr>
                </a:solidFill>
              </a:rPr>
              <a:t>state firms, few dominant firms </a:t>
            </a:r>
          </a:p>
          <a:p>
            <a:endParaRPr lang="en-US" sz="2000" dirty="0">
              <a:solidFill>
                <a:schemeClr val="tx1">
                  <a:lumMod val="90000"/>
                  <a:lumOff val="10000"/>
                </a:schemeClr>
              </a:solidFill>
            </a:endParaRPr>
          </a:p>
        </p:txBody>
      </p:sp>
      <p:sp>
        <p:nvSpPr>
          <p:cNvPr id="4" name="Slide Number Placeholder 3"/>
          <p:cNvSpPr>
            <a:spLocks noGrp="1"/>
          </p:cNvSpPr>
          <p:nvPr>
            <p:ph type="sldNum" sz="quarter" idx="14"/>
          </p:nvPr>
        </p:nvSpPr>
        <p:spPr/>
        <p:txBody>
          <a:bodyPr/>
          <a:lstStyle/>
          <a:p>
            <a:pPr>
              <a:defRPr/>
            </a:pPr>
            <a:fld id="{9A9D14E9-F58E-44F7-90E5-B01DDB624F8F}" type="slidenum">
              <a:rPr lang="en-US" smtClean="0"/>
              <a:pPr>
                <a:defRPr/>
              </a:pPr>
              <a:t>8</a:t>
            </a:fld>
            <a:endParaRPr lang="en-US"/>
          </a:p>
        </p:txBody>
      </p:sp>
    </p:spTree>
    <p:extLst>
      <p:ext uri="{BB962C8B-B14F-4D97-AF65-F5344CB8AC3E}">
        <p14:creationId xmlns:p14="http://schemas.microsoft.com/office/powerpoint/2010/main" val="6284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uriname CPS Presentation">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Divider Option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Contact Slid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genda Slid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ingle Area Interior Option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wo Area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Highlight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omb Ston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Chart ">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Suriname CPS Presentation</Template>
  <TotalTime>4611</TotalTime>
  <Words>1369</Words>
  <Application>Microsoft Office PowerPoint</Application>
  <PresentationFormat>On-screen Show (4:3)</PresentationFormat>
  <Paragraphs>99</Paragraphs>
  <Slides>13</Slides>
  <Notes>1</Notes>
  <HiddenSlides>0</HiddenSlides>
  <MMClips>0</MMClips>
  <ScaleCrop>false</ScaleCrop>
  <HeadingPairs>
    <vt:vector size="6" baseType="variant">
      <vt:variant>
        <vt:lpstr>Fonts Used</vt:lpstr>
      </vt:variant>
      <vt:variant>
        <vt:i4>8</vt:i4>
      </vt:variant>
      <vt:variant>
        <vt:lpstr>Theme</vt:lpstr>
      </vt:variant>
      <vt:variant>
        <vt:i4>11</vt:i4>
      </vt:variant>
      <vt:variant>
        <vt:lpstr>Slide Titles</vt:lpstr>
      </vt:variant>
      <vt:variant>
        <vt:i4>13</vt:i4>
      </vt:variant>
    </vt:vector>
  </HeadingPairs>
  <TitlesOfParts>
    <vt:vector size="32" baseType="lpstr">
      <vt:lpstr>MS PGothic</vt:lpstr>
      <vt:lpstr>Andes ExtraLight</vt:lpstr>
      <vt:lpstr>Arial</vt:lpstr>
      <vt:lpstr>Arial Bold</vt:lpstr>
      <vt:lpstr>Calibri</vt:lpstr>
      <vt:lpstr>Times New Roman</vt:lpstr>
      <vt:lpstr>Trebuchet MS</vt:lpstr>
      <vt:lpstr>Wingdings</vt:lpstr>
      <vt:lpstr>Suriname CPS Presentation</vt:lpstr>
      <vt:lpstr>Agenda Slide</vt:lpstr>
      <vt:lpstr>Full Page Interior</vt:lpstr>
      <vt:lpstr>Single Area Interior Options</vt:lpstr>
      <vt:lpstr>Two Area Slides</vt:lpstr>
      <vt:lpstr>Highlight Slides</vt:lpstr>
      <vt:lpstr>Tomb Stone</vt:lpstr>
      <vt:lpstr>Photo Slides</vt:lpstr>
      <vt:lpstr>Chart </vt:lpstr>
      <vt:lpstr>Divider Options</vt:lpstr>
      <vt:lpstr>Contact Slide</vt:lpstr>
      <vt:lpstr>Suriname Competitiveness forum</vt:lpstr>
      <vt:lpstr>Contents</vt:lpstr>
      <vt:lpstr>Within today’s global CONTEXT</vt:lpstr>
      <vt:lpstr>…BUT CHALLENGES REMAIN SUrINAME faces very similar challengeS to Other CaribbeaN Countries</vt:lpstr>
      <vt:lpstr>Innovation policies, but ……..</vt:lpstr>
      <vt:lpstr>BRAZIL AND SOUTH KOREA</vt:lpstr>
      <vt:lpstr>BRAZIL TODAY</vt:lpstr>
      <vt:lpstr>Where Are The Effective Policies?  </vt:lpstr>
      <vt:lpstr>INNOVATION POLICIES AND EFFICIENT MARKETS</vt:lpstr>
      <vt:lpstr>BARBADOS – INNOVATION IN SOLAR TECHNOLOGY</vt:lpstr>
      <vt:lpstr>PowerPoint Presentation</vt:lpstr>
      <vt:lpstr>A Message to Policymakers  </vt:lpstr>
      <vt:lpstr>Thank you</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Suriname</dc:title>
  <dc:creator>Leonardo Aleixo Lemes</dc:creator>
  <cp:lastModifiedBy>Pierre Nadji</cp:lastModifiedBy>
  <cp:revision>181</cp:revision>
  <cp:lastPrinted>2015-02-24T22:07:28Z</cp:lastPrinted>
  <dcterms:created xsi:type="dcterms:W3CDTF">2014-08-06T14:42:07Z</dcterms:created>
  <dcterms:modified xsi:type="dcterms:W3CDTF">2015-03-11T04:05:58Z</dcterms:modified>
</cp:coreProperties>
</file>