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32" r:id="rId2"/>
    <p:sldId id="371" r:id="rId3"/>
    <p:sldId id="364" r:id="rId4"/>
    <p:sldId id="365" r:id="rId5"/>
    <p:sldId id="392" r:id="rId6"/>
    <p:sldId id="394" r:id="rId7"/>
    <p:sldId id="360" r:id="rId8"/>
    <p:sldId id="359" r:id="rId9"/>
    <p:sldId id="376" r:id="rId10"/>
    <p:sldId id="377" r:id="rId11"/>
    <p:sldId id="383" r:id="rId12"/>
    <p:sldId id="382" r:id="rId13"/>
    <p:sldId id="384" r:id="rId14"/>
    <p:sldId id="368" r:id="rId15"/>
    <p:sldId id="362" r:id="rId16"/>
    <p:sldId id="366" r:id="rId17"/>
    <p:sldId id="370" r:id="rId18"/>
    <p:sldId id="396" r:id="rId19"/>
    <p:sldId id="407" r:id="rId20"/>
    <p:sldId id="378" r:id="rId21"/>
    <p:sldId id="380" r:id="rId22"/>
    <p:sldId id="374" r:id="rId23"/>
    <p:sldId id="399" r:id="rId24"/>
    <p:sldId id="385" r:id="rId25"/>
    <p:sldId id="401" r:id="rId26"/>
    <p:sldId id="398" r:id="rId27"/>
    <p:sldId id="400" r:id="rId28"/>
    <p:sldId id="393" r:id="rId29"/>
    <p:sldId id="397" r:id="rId30"/>
    <p:sldId id="406" r:id="rId31"/>
    <p:sldId id="402" r:id="rId32"/>
    <p:sldId id="405" r:id="rId33"/>
    <p:sldId id="404" r:id="rId34"/>
    <p:sldId id="353" r:id="rId3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7"/>
    <a:srgbClr val="0399CD"/>
    <a:srgbClr val="00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0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O%20NAME:Suriname:Estim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26465441819801"/>
          <c:y val="3.7130771935900198E-2"/>
          <c:w val="0.79561614173228301"/>
          <c:h val="0.874660605617032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Baseline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Sheet1!$C$15:$Q$15</c:f>
              <c:numCache>
                <c:formatCode>#,##0</c:formatCode>
                <c:ptCount val="15"/>
                <c:pt idx="0">
                  <c:v>8193.9736346516002</c:v>
                </c:pt>
                <c:pt idx="1">
                  <c:v>8460.9665427509299</c:v>
                </c:pt>
                <c:pt idx="2">
                  <c:v>8670.4761904761908</c:v>
                </c:pt>
                <c:pt idx="3">
                  <c:v>8945.9558770343574</c:v>
                </c:pt>
                <c:pt idx="4">
                  <c:v>9231.6673428571394</c:v>
                </c:pt>
                <c:pt idx="5">
                  <c:v>9556.7260521126755</c:v>
                </c:pt>
                <c:pt idx="6">
                  <c:v>9912.4024651826076</c:v>
                </c:pt>
                <c:pt idx="7">
                  <c:v>10265.202381396221</c:v>
                </c:pt>
                <c:pt idx="8">
                  <c:v>10602.134023462409</c:v>
                </c:pt>
                <c:pt idx="9">
                  <c:v>10950.124671206961</c:v>
                </c:pt>
                <c:pt idx="10">
                  <c:v>11309.537311038161</c:v>
                </c:pt>
                <c:pt idx="11">
                  <c:v>11680.74684355773</c:v>
                </c:pt>
                <c:pt idx="12">
                  <c:v>12064.140474616759</c:v>
                </c:pt>
                <c:pt idx="13">
                  <c:v>12460.118119207231</c:v>
                </c:pt>
                <c:pt idx="14">
                  <c:v>12869.09281861029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Sheet1!$B$16</c:f>
              <c:strCache>
                <c:ptCount val="1"/>
                <c:pt idx="0">
                  <c:v>Suriname 1/2 Rose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Sheet1!$C$16:$Q$16</c:f>
              <c:numCache>
                <c:formatCode>#,##0</c:formatCode>
                <c:ptCount val="15"/>
                <c:pt idx="0">
                  <c:v>8193.9736346516002</c:v>
                </c:pt>
                <c:pt idx="1">
                  <c:v>8460.9665427509299</c:v>
                </c:pt>
                <c:pt idx="2">
                  <c:v>8803.0344322344299</c:v>
                </c:pt>
                <c:pt idx="3">
                  <c:v>9220.9222768896925</c:v>
                </c:pt>
                <c:pt idx="4">
                  <c:v>9660.1954880078702</c:v>
                </c:pt>
                <c:pt idx="5">
                  <c:v>10151.77698516523</c:v>
                </c:pt>
                <c:pt idx="6">
                  <c:v>10689.04786480168</c:v>
                </c:pt>
                <c:pt idx="7">
                  <c:v>11237.11366805826</c:v>
                </c:pt>
                <c:pt idx="8">
                  <c:v>11782.2473341124</c:v>
                </c:pt>
                <c:pt idx="9">
                  <c:v>12353.82646673775</c:v>
                </c:pt>
                <c:pt idx="10">
                  <c:v>12953.133985602881</c:v>
                </c:pt>
                <c:pt idx="11">
                  <c:v>13581.515047239171</c:v>
                </c:pt>
                <c:pt idx="12">
                  <c:v>14240.38006426896</c:v>
                </c:pt>
                <c:pt idx="13">
                  <c:v>14931.20787110208</c:v>
                </c:pt>
                <c:pt idx="14">
                  <c:v>15655.549043206351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Sheet1!$B$17</c:f>
              <c:strCache>
                <c:ptCount val="1"/>
                <c:pt idx="0">
                  <c:v>Suriname Full Rose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Sheet1!$C$17:$Q$17</c:f>
              <c:numCache>
                <c:formatCode>#,##0</c:formatCode>
                <c:ptCount val="15"/>
                <c:pt idx="0">
                  <c:v>8193.9736346516002</c:v>
                </c:pt>
                <c:pt idx="1">
                  <c:v>8460.9665427509299</c:v>
                </c:pt>
                <c:pt idx="2">
                  <c:v>8935.5926739926745</c:v>
                </c:pt>
                <c:pt idx="3">
                  <c:v>9500.0506699457528</c:v>
                </c:pt>
                <c:pt idx="4">
                  <c:v>10101.78387938012</c:v>
                </c:pt>
                <c:pt idx="5">
                  <c:v>10774.19276126674</c:v>
                </c:pt>
                <c:pt idx="6">
                  <c:v>11513.62842113146</c:v>
                </c:pt>
                <c:pt idx="7">
                  <c:v>12284.52805306777</c:v>
                </c:pt>
                <c:pt idx="8">
                  <c:v>13073.208136599411</c:v>
                </c:pt>
                <c:pt idx="9">
                  <c:v>13912.522340666461</c:v>
                </c:pt>
                <c:pt idx="10">
                  <c:v>14805.721430967091</c:v>
                </c:pt>
                <c:pt idx="11">
                  <c:v>15756.264875898651</c:v>
                </c:pt>
                <c:pt idx="12">
                  <c:v>16767.83424549827</c:v>
                </c:pt>
                <c:pt idx="13">
                  <c:v>17844.347470610071</c:v>
                </c:pt>
                <c:pt idx="14">
                  <c:v>18989.974017506509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46496"/>
        <c:axId val="78352384"/>
      </c:lineChart>
      <c:catAx>
        <c:axId val="783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352384"/>
        <c:crosses val="autoZero"/>
        <c:auto val="1"/>
        <c:lblAlgn val="ctr"/>
        <c:lblOffset val="100"/>
        <c:noMultiLvlLbl val="0"/>
      </c:catAx>
      <c:valAx>
        <c:axId val="78352384"/>
        <c:scaling>
          <c:orientation val="minMax"/>
          <c:min val="5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GDP per capita ($US)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2.6638888888888899E-2"/>
              <c:y val="0.3343476487399790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83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891535433070899"/>
          <c:y val="0.19642388551006901"/>
          <c:w val="0.29775131233595797"/>
          <c:h val="0.153733605979410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0.75833</cdr:x>
      <cdr:y>0.15728</cdr:y>
    </cdr:from>
    <cdr:to>
      <cdr:x>0.94792</cdr:x>
      <cdr:y>0.35282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7100" y="704850"/>
          <a:ext cx="866775" cy="87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43C603-435E-472F-AD3F-C34A89336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E9AAE0-38CD-44D7-9B27-84E3D9F12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57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B1116-E3B0-4C99-A19A-43981AC8E6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AAE0-38CD-44D7-9B27-84E3D9F12F6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3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81200"/>
            <a:ext cx="4953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admin.iadb.org/identity/downloads/logos_departments/CCB_en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57438"/>
            <a:ext cx="36004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133600"/>
            <a:ext cx="4191000" cy="1466850"/>
          </a:xfrm>
        </p:spPr>
        <p:txBody>
          <a:bodyPr/>
          <a:lstStyle>
            <a:lvl1pPr algn="ctr">
              <a:defRPr baseline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4830-1A19-4A2C-8A5E-46444CF5E611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29151BD9-26F5-4717-A688-574EC203BC92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BC6C-1242-4FFB-8B17-73D0BCD28637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305218B4-99E6-4B16-8FDE-44A57F56ED69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F000-DBFA-4A5B-B006-91E88EBD12F1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ABFB2987-E2A1-4A2C-ABF6-35B977C805F7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6AF2-02DD-448F-B0FD-5B7C07876696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8CC6D7F1-B46C-424F-8AF5-B37805530AA9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0438-1D97-4085-A4CB-BD5D45A05523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CD7F500B-B823-461A-96C0-0CA6DF864274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851ED-A6B7-485F-B911-C600A130E4CC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D61FD2B9-12C2-4946-A7DC-DEB42AF422D6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A6CD-DDF8-41C8-90BA-55759C2B3A26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80FD2F87-735C-4BA4-8432-FA375AECF5B6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36A1-06CF-4C8D-BBEE-8309C837E186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2D69988D-1AEE-4A85-8468-036F8A22DF3A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F8986-FAAF-44DA-909E-9ECF66C872A5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35FE0187-9BA1-4449-9699-CC87456BF25D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34C0-F243-4F6F-840B-4BAE36144F03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56332A4A-1585-4919-974D-C0504BEB3B4F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1300"/>
            <a:ext cx="137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5B5D56F8-3E0E-4686-9F55-98115FFD5DE3}" type="datetime1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91300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610350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- </a:t>
            </a:r>
            <a:fld id="{03B91188-7B01-4782-92A9-A6EE3D3F8A1F}" type="slidenum">
              <a:rPr lang="en-US"/>
              <a:pPr>
                <a:defRPr/>
              </a:pPr>
              <a:t>‹#›</a:t>
            </a:fld>
            <a:r>
              <a:rPr lang="en-US" dirty="0"/>
              <a:t> -</a:t>
            </a:r>
          </a:p>
        </p:txBody>
      </p:sp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5388" y="5857875"/>
            <a:ext cx="12938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0638" y="6400800"/>
            <a:ext cx="91646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99CD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191000" y="2286000"/>
            <a:ext cx="4495800" cy="2514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Economic Growth, Productivity &amp; Competitiveness in Suriname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i="1" dirty="0" smtClean="0">
                <a:solidFill>
                  <a:schemeClr val="tx1"/>
                </a:solidFill>
              </a:rPr>
              <a:t>What is to be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1752600"/>
            <a:ext cx="7315200" cy="2468563"/>
          </a:xfrm>
        </p:spPr>
        <p:txBody>
          <a:bodyPr/>
          <a:lstStyle/>
          <a:p>
            <a:pPr algn="ctr"/>
            <a:r>
              <a:rPr lang="en-GB" dirty="0" smtClean="0"/>
              <a:t>Why is there low productivity?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Is competitiveness the problem?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country’s international competitiveness is typically measured by: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algn="just"/>
            <a:r>
              <a:rPr lang="en-GB" sz="1750" dirty="0" smtClean="0"/>
              <a:t>The Real </a:t>
            </a:r>
            <a:r>
              <a:rPr lang="en-GB" sz="1750" dirty="0"/>
              <a:t>E</a:t>
            </a:r>
            <a:r>
              <a:rPr lang="en-GB" sz="1750" dirty="0" smtClean="0"/>
              <a:t>xchange </a:t>
            </a:r>
            <a:r>
              <a:rPr lang="en-GB" sz="1750" dirty="0"/>
              <a:t>R</a:t>
            </a:r>
            <a:r>
              <a:rPr lang="en-GB" sz="1750" dirty="0" smtClean="0"/>
              <a:t>ate </a:t>
            </a:r>
            <a:r>
              <a:rPr lang="en-US" sz="1750" b="0" i="1" dirty="0" smtClean="0"/>
              <a:t> </a:t>
            </a:r>
            <a:r>
              <a:rPr lang="en-US" sz="1750" b="0" dirty="0" smtClean="0"/>
              <a:t>which in combination with  domestic economic policies achieve internal and external balance. An appreciation of the real exchange rate is a loss while a depreciation an improvement in international competitiveness.</a:t>
            </a:r>
          </a:p>
          <a:p>
            <a:pPr marL="0" indent="0" algn="just">
              <a:buNone/>
            </a:pPr>
            <a:endParaRPr lang="en-US" sz="1750" b="0" dirty="0" smtClean="0"/>
          </a:p>
          <a:p>
            <a:pPr algn="just"/>
            <a:r>
              <a:rPr lang="en-US" sz="1750" dirty="0" smtClean="0"/>
              <a:t>Business Strategist approach </a:t>
            </a:r>
            <a:r>
              <a:rPr lang="en-US" sz="1750" b="0" dirty="0" smtClean="0"/>
              <a:t>is based on four interrelated factors: firm strategy, structure and rivalry, demand conditions, related supporting industries and factor conditions (e.g. skilled </a:t>
            </a:r>
            <a:r>
              <a:rPr lang="en-GB" sz="1750" b="0" dirty="0" smtClean="0"/>
              <a:t>labour</a:t>
            </a:r>
            <a:r>
              <a:rPr lang="en-US" sz="1750" b="0" dirty="0" smtClean="0"/>
              <a:t>, capital and infrastructure). The government is a  facilitator encouraging firms to become competitive and creating the environment that enables firms to increase productivity and become competitive. Typically measured by the World Economic Forum Index &amp; Doing Business.</a:t>
            </a:r>
          </a:p>
          <a:p>
            <a:pPr marL="0" indent="0" algn="just">
              <a:buNone/>
            </a:pPr>
            <a:endParaRPr lang="en-US" sz="1750" b="0" dirty="0" smtClean="0"/>
          </a:p>
          <a:p>
            <a:pPr algn="just"/>
            <a:r>
              <a:rPr lang="en-US" sz="1750" dirty="0" smtClean="0"/>
              <a:t>Technology and Innovation approach</a:t>
            </a:r>
            <a:r>
              <a:rPr lang="en-GB" sz="1750" dirty="0"/>
              <a:t> </a:t>
            </a:r>
            <a:r>
              <a:rPr lang="en-GB" sz="1750" b="0" dirty="0" smtClean="0"/>
              <a:t>that is the introduction of new products and technologies through joint ventures, new licencing agreements, intra-firm organizational changes, and opening new plants, that is new-to-firm innovation.</a:t>
            </a:r>
            <a:endParaRPr lang="en-US" sz="175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 tmFilter="0,0; .5, 1; 1, 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Competitiveness as measured by the  real exchange rate: not a problem.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838200"/>
          </a:xfrm>
        </p:spPr>
        <p:txBody>
          <a:bodyPr/>
          <a:lstStyle/>
          <a:p>
            <a:r>
              <a:rPr lang="en-US" sz="1600" dirty="0" smtClean="0"/>
              <a:t>The 20 percent devaluation in January 2011 is likely to have placed the current exchange rate within the equilibrium band.</a:t>
            </a:r>
            <a:endParaRPr lang="en-GB" sz="1600" dirty="0" smtClean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The exchange rate is broadly in line with medium-term macroeconomic fundamentals</a:t>
            </a:r>
            <a:endParaRPr lang="en-GB" sz="1600" dirty="0" smtClean="0"/>
          </a:p>
        </p:txBody>
      </p:sp>
      <p:pic>
        <p:nvPicPr>
          <p:cNvPr id="15365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2297113"/>
            <a:ext cx="3641725" cy="3706812"/>
          </a:xfrm>
          <a:noFill/>
        </p:spPr>
      </p:pic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3733800" y="5943600"/>
            <a:ext cx="1484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I</a:t>
            </a:r>
            <a:r>
              <a:rPr lang="en-GB" sz="1200" dirty="0" smtClean="0"/>
              <a:t>MF </a:t>
            </a:r>
            <a:r>
              <a:rPr lang="en-GB" sz="1200" dirty="0"/>
              <a:t>Article IV 2012</a:t>
            </a:r>
          </a:p>
        </p:txBody>
      </p:sp>
      <p:pic>
        <p:nvPicPr>
          <p:cNvPr id="15367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2370138"/>
            <a:ext cx="3668712" cy="3560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3" grpId="1" build="p"/>
      <p:bldP spid="153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86000"/>
            <a:ext cx="7732713" cy="1512888"/>
          </a:xfrm>
        </p:spPr>
        <p:txBody>
          <a:bodyPr/>
          <a:lstStyle/>
          <a:p>
            <a:r>
              <a:rPr lang="en-GB" sz="3000" dirty="0" smtClean="0">
                <a:solidFill>
                  <a:srgbClr val="0099CC"/>
                </a:solidFill>
                <a:latin typeface="+mj-lt"/>
              </a:rPr>
              <a:t>International Competitiveness: </a:t>
            </a:r>
          </a:p>
          <a:p>
            <a:r>
              <a:rPr lang="en-GB" sz="3000" dirty="0">
                <a:solidFill>
                  <a:srgbClr val="0099CC"/>
                </a:solidFill>
                <a:latin typeface="+mj-lt"/>
              </a:rPr>
              <a:t>	</a:t>
            </a:r>
            <a:r>
              <a:rPr lang="en-GB" sz="3000" dirty="0" smtClean="0">
                <a:solidFill>
                  <a:srgbClr val="0099CC"/>
                </a:solidFill>
                <a:latin typeface="+mj-lt"/>
              </a:rPr>
              <a:t>A Business Strategist approach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Not so competitive: large gaps relative to ROSE </a:t>
            </a:r>
            <a:r>
              <a:rPr lang="en-GB" sz="1600" dirty="0" smtClean="0"/>
              <a:t>(less than unity=worse)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371600"/>
            <a:ext cx="5867400" cy="4064000"/>
          </a:xfrm>
          <a:noFill/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6553200" y="1752600"/>
            <a:ext cx="2362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000" dirty="0" smtClean="0"/>
              <a:t>Shortfalls </a:t>
            </a:r>
            <a:r>
              <a:rPr lang="en-GB" sz="2000" dirty="0"/>
              <a:t>in practically all </a:t>
            </a:r>
            <a:r>
              <a:rPr lang="en-GB" sz="2000" dirty="0" smtClean="0"/>
              <a:t>of the competitiveness dimensions </a:t>
            </a:r>
            <a:r>
              <a:rPr lang="en-GB" sz="2000" dirty="0"/>
              <a:t>except health and primary </a:t>
            </a:r>
            <a:r>
              <a:rPr lang="en-GB" sz="2000" dirty="0" smtClean="0"/>
              <a:t>education.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Worse institutions relative to ROSE</a:t>
            </a:r>
            <a:br>
              <a:rPr lang="en-GB" dirty="0" smtClean="0"/>
            </a:br>
            <a:r>
              <a:rPr lang="en-GB" sz="1200" dirty="0" smtClean="0"/>
              <a:t>opinions of business executives (</a:t>
            </a:r>
            <a:r>
              <a:rPr lang="en-GB" sz="1200" dirty="0"/>
              <a:t>less than unity=worse)</a:t>
            </a:r>
            <a:endParaRPr lang="en-GB" sz="1200" dirty="0" smtClean="0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1143000"/>
            <a:ext cx="1752600" cy="3124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1800" b="0" dirty="0" smtClean="0"/>
              <a:t>Lower trust  and higher unproductive rent seeking activities relative to ROSE.</a:t>
            </a:r>
          </a:p>
          <a:p>
            <a:pPr marL="0" indent="0">
              <a:buFont typeface="Wingdings" pitchFamily="2" charset="2"/>
              <a:buNone/>
            </a:pPr>
            <a:endParaRPr lang="en-GB" sz="1600" dirty="0" smtClean="0"/>
          </a:p>
          <a:p>
            <a:pPr marL="0" indent="0">
              <a:buFont typeface="Wingdings" pitchFamily="2" charset="2"/>
              <a:buNone/>
            </a:pPr>
            <a:endParaRPr lang="en-GB" sz="1600" dirty="0" smtClean="0"/>
          </a:p>
          <a:p>
            <a:pPr marL="0" indent="0">
              <a:buFont typeface="Wingdings" pitchFamily="2" charset="2"/>
              <a:buNone/>
            </a:pPr>
            <a:endParaRPr lang="en-GB" sz="1600" dirty="0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6480175" cy="4572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81200" y="5791200"/>
            <a:ext cx="31748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World Economic Forum </a:t>
            </a:r>
            <a:r>
              <a:rPr lang="en-GB" sz="1400" dirty="0" smtClean="0"/>
              <a:t>2012</a:t>
            </a:r>
            <a:endParaRPr lang="en-GB" sz="1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GB" dirty="0" smtClean="0"/>
              <a:t>Government  services could be better for business </a:t>
            </a:r>
            <a:r>
              <a:rPr lang="en-GB" sz="1400" dirty="0" smtClean="0"/>
              <a:t>(relative to ROSE)</a:t>
            </a:r>
          </a:p>
        </p:txBody>
      </p:sp>
      <p:pic>
        <p:nvPicPr>
          <p:cNvPr id="15363" name="Picture 5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4114800" cy="4022725"/>
          </a:xfrm>
          <a:noFill/>
        </p:spPr>
      </p:pic>
      <p:pic>
        <p:nvPicPr>
          <p:cNvPr id="15364" name="Picture 6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295400"/>
            <a:ext cx="4038600" cy="4065588"/>
          </a:xfrm>
          <a:noFill/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057400" y="5791200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/>
              <a:t>Source: Doing </a:t>
            </a:r>
            <a:r>
              <a:rPr lang="en-GB" sz="1100" dirty="0"/>
              <a:t>Business 2012, WB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Complaints by formal sector businesses </a:t>
            </a:r>
            <a:r>
              <a:rPr lang="en-GB" sz="1400" dirty="0" smtClean="0"/>
              <a:t>(relative to ROSE)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5408613" cy="4022725"/>
          </a:xfrm>
          <a:noFill/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3249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Source: Enterprise </a:t>
            </a:r>
            <a:r>
              <a:rPr lang="en-GB" sz="1200" dirty="0"/>
              <a:t>Survey 2010, formal firms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096000" y="1143000"/>
            <a:ext cx="2667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/>
              <a:t>Suriname businessmen complain more </a:t>
            </a:r>
            <a:r>
              <a:rPr lang="en-GB" sz="1600" b="1" dirty="0" smtClean="0"/>
              <a:t>about:</a:t>
            </a:r>
            <a:endParaRPr lang="en-GB" sz="1600" b="1" dirty="0"/>
          </a:p>
          <a:p>
            <a:r>
              <a:rPr lang="en-GB" sz="1600" dirty="0"/>
              <a:t> </a:t>
            </a:r>
          </a:p>
          <a:p>
            <a:r>
              <a:rPr lang="en-GB" sz="1600" dirty="0" smtClean="0"/>
              <a:t>Quality of workforce</a:t>
            </a:r>
          </a:p>
          <a:p>
            <a:endParaRPr lang="en-GB" sz="1600" dirty="0"/>
          </a:p>
          <a:p>
            <a:r>
              <a:rPr lang="en-GB" sz="1600" dirty="0" smtClean="0"/>
              <a:t>Customs </a:t>
            </a:r>
            <a:r>
              <a:rPr lang="en-GB" sz="1600" dirty="0"/>
              <a:t>and trade regulation,</a:t>
            </a:r>
          </a:p>
          <a:p>
            <a:endParaRPr lang="en-GB" sz="1600" dirty="0"/>
          </a:p>
          <a:p>
            <a:r>
              <a:rPr lang="en-GB" sz="1600" dirty="0"/>
              <a:t>Competition from informal firms</a:t>
            </a:r>
          </a:p>
          <a:p>
            <a:endParaRPr lang="en-GB" sz="1600" dirty="0"/>
          </a:p>
          <a:p>
            <a:r>
              <a:rPr lang="en-GB" sz="1600" dirty="0"/>
              <a:t>Access to land</a:t>
            </a:r>
          </a:p>
          <a:p>
            <a:endParaRPr lang="en-GB" sz="1600" dirty="0"/>
          </a:p>
          <a:p>
            <a:r>
              <a:rPr lang="en-GB" sz="1600" dirty="0"/>
              <a:t>Crime and theft</a:t>
            </a:r>
          </a:p>
          <a:p>
            <a:endParaRPr lang="en-GB" sz="1600" dirty="0"/>
          </a:p>
          <a:p>
            <a:r>
              <a:rPr lang="en-GB" sz="1600" dirty="0"/>
              <a:t>Licensing and permits</a:t>
            </a:r>
          </a:p>
          <a:p>
            <a:r>
              <a:rPr lang="en-GB" sz="1600" dirty="0"/>
              <a:t>Corruption</a:t>
            </a:r>
          </a:p>
          <a:p>
            <a:endParaRPr lang="en-GB" sz="1600" dirty="0"/>
          </a:p>
          <a:p>
            <a:r>
              <a:rPr lang="en-GB" sz="1600" dirty="0"/>
              <a:t>Access to finance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no crime and theft: productivity almost doubles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672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113087" y="4191000"/>
            <a:ext cx="267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Enterprise Survey 2010, formal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38400"/>
            <a:ext cx="6781800" cy="903287"/>
          </a:xfrm>
        </p:spPr>
        <p:txBody>
          <a:bodyPr/>
          <a:lstStyle/>
          <a:p>
            <a:r>
              <a:rPr lang="en-US" sz="3000" dirty="0" smtClean="0">
                <a:solidFill>
                  <a:srgbClr val="0099CC"/>
                </a:solidFill>
                <a:latin typeface="+mj-lt"/>
              </a:rPr>
              <a:t>Macroeconomic Environment</a:t>
            </a:r>
            <a:endParaRPr lang="en-US" sz="3000" dirty="0">
              <a:solidFill>
                <a:srgbClr val="0099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06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Suriname is leaving its comparators behind and has stronger policy buffers.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Moving away from low </a:t>
            </a:r>
            <a:r>
              <a:rPr lang="en-US" dirty="0"/>
              <a:t>growth/low income </a:t>
            </a:r>
            <a:r>
              <a:rPr lang="en-US" dirty="0" smtClean="0"/>
              <a:t>towards  higher growth/higher income.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US" dirty="0" smtClean="0"/>
              <a:t>Coming </a:t>
            </a:r>
            <a:r>
              <a:rPr lang="en-US" dirty="0"/>
              <a:t>out of the </a:t>
            </a:r>
            <a:r>
              <a:rPr lang="en-US" dirty="0" smtClean="0"/>
              <a:t>“most severe recession since the Great Depression”, Suriname </a:t>
            </a:r>
            <a:r>
              <a:rPr lang="en-US" dirty="0"/>
              <a:t>is </a:t>
            </a:r>
            <a:r>
              <a:rPr lang="en-US" dirty="0" smtClean="0"/>
              <a:t>better prepared to face external shocks  and has improved policy buffers:</a:t>
            </a:r>
            <a:endParaRPr lang="en-GB" dirty="0" smtClean="0"/>
          </a:p>
          <a:p>
            <a:pPr lvl="1">
              <a:defRPr/>
            </a:pPr>
            <a:r>
              <a:rPr lang="en-US" dirty="0" smtClean="0"/>
              <a:t>Lowered public debt and obtained prudent fiscal balance</a:t>
            </a:r>
            <a:endParaRPr lang="en-GB" dirty="0" smtClean="0"/>
          </a:p>
          <a:p>
            <a:pPr lvl="1">
              <a:defRPr/>
            </a:pPr>
            <a:r>
              <a:rPr lang="en-US" dirty="0" smtClean="0"/>
              <a:t>Increased foreign reserves and a stable exchange rate</a:t>
            </a:r>
            <a:endParaRPr lang="en-GB" dirty="0" smtClean="0"/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ecreased inflation</a:t>
            </a: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US" dirty="0" smtClean="0"/>
              <a:t>Economic growth is high.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600" dirty="0" smtClean="0"/>
              <a:t>Could things be better?</a:t>
            </a:r>
            <a:endParaRPr lang="en-GB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Recently, Suriname had good luck, thanks to gold.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717550" y="1143000"/>
          <a:ext cx="77089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4" imgW="7876715" imgH="4749196" progId="Excel.Sheet.8">
                  <p:embed/>
                </p:oleObj>
              </mc:Choice>
              <mc:Fallback>
                <p:oleObj r:id="rId4" imgW="7876715" imgH="4749196" progId="Excel.Sheet.8">
                  <p:embed/>
                  <p:pic>
                    <p:nvPicPr>
                      <p:cNvPr id="0" name="Picture 1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143000"/>
                        <a:ext cx="77089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4572000" y="5791200"/>
            <a:ext cx="226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smtClean="0"/>
              <a:t>Kamau </a:t>
            </a:r>
            <a:r>
              <a:rPr lang="en-GB" sz="1200" dirty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/>
              <a:t>Luck could disappear, as in the past.  </a:t>
            </a:r>
            <a:br>
              <a:rPr lang="en-GB" dirty="0" smtClean="0"/>
            </a:br>
            <a:r>
              <a:rPr lang="en-GB" sz="1800" dirty="0" smtClean="0"/>
              <a:t>External shocks were worse (level &amp; volatility) than ROSE. 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143000"/>
            <a:ext cx="6861175" cy="4114800"/>
          </a:xfrm>
          <a:noFill/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860550" y="5410200"/>
            <a:ext cx="4038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External shocks. The combined effects  of contemporaneous external shocks include shocks to trade ,  remittances (remit), direct foreign investment and service exports (xs)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What happens if luck runs out?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040188" cy="639762"/>
          </a:xfrm>
        </p:spPr>
        <p:txBody>
          <a:bodyPr/>
          <a:lstStyle/>
          <a:p>
            <a:pPr algn="just"/>
            <a:r>
              <a:rPr lang="en-US" sz="1400" b="0" dirty="0" smtClean="0"/>
              <a:t>Positive: A 1 percent increase in the EU’s GDP raises Suriname’s GDP initially by 0.011 percentage points, but the impact is only temporary, and has hardly no effect after 8 years</a:t>
            </a:r>
            <a:endParaRPr lang="en-GB" sz="1400" b="0" dirty="0" smtClean="0"/>
          </a:p>
        </p:txBody>
      </p:sp>
      <p:sp>
        <p:nvSpPr>
          <p:cNvPr id="245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90600"/>
            <a:ext cx="3962399" cy="1371600"/>
          </a:xfrm>
        </p:spPr>
        <p:txBody>
          <a:bodyPr/>
          <a:lstStyle/>
          <a:p>
            <a:pPr algn="just"/>
            <a:r>
              <a:rPr lang="en-US" sz="1400" b="0" dirty="0" smtClean="0"/>
              <a:t>Positive: A 1 percent increase in gold prices raises Suriname’s real GDP by almost 0.04 percentage points, although the effect is gradual (after 8-10 years), it is permanent.</a:t>
            </a:r>
          </a:p>
          <a:p>
            <a:pPr algn="just"/>
            <a:r>
              <a:rPr lang="en-US" sz="1400" b="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041775" cy="3725862"/>
          </a:xfrm>
          <a:noFill/>
        </p:spPr>
      </p:pic>
      <p:pic>
        <p:nvPicPr>
          <p:cNvPr id="24582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905000"/>
            <a:ext cx="3586162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9" grpId="1" build="p"/>
      <p:bldP spid="245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Suriname has good policy buffers so can adopt countercyclical policy.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/>
          <a:lstStyle/>
          <a:p>
            <a:r>
              <a:rPr lang="en-US" dirty="0" smtClean="0"/>
              <a:t>Fiscal and Debt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Current account and Foreign Reserves</a:t>
            </a:r>
            <a:endParaRPr lang="en-US" dirty="0"/>
          </a:p>
        </p:txBody>
      </p:sp>
      <p:pic>
        <p:nvPicPr>
          <p:cNvPr id="2050" name="Picture 2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5" y="2211858"/>
            <a:ext cx="4040188" cy="33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3349"/>
            <a:ext cx="4041775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 rot="21329122">
            <a:off x="3014410" y="3948445"/>
            <a:ext cx="1398292" cy="1016605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230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400"/>
            <a:ext cx="7772400" cy="3352800"/>
          </a:xfrm>
        </p:spPr>
        <p:txBody>
          <a:bodyPr/>
          <a:lstStyle/>
          <a:p>
            <a:pPr algn="ctr"/>
            <a:r>
              <a:rPr lang="en-GB" sz="3000" dirty="0" smtClean="0">
                <a:solidFill>
                  <a:srgbClr val="0099CC"/>
                </a:solidFill>
                <a:latin typeface="+mj-lt"/>
              </a:rPr>
              <a:t>What is to be done?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551837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Maintaining a sound macroeconomic </a:t>
            </a:r>
            <a:r>
              <a:rPr lang="en-GB" sz="2200" b="1" dirty="0" smtClean="0"/>
              <a:t>environment</a:t>
            </a:r>
          </a:p>
          <a:p>
            <a:endParaRPr lang="en-GB" sz="2200" b="1" dirty="0"/>
          </a:p>
          <a:p>
            <a:r>
              <a:rPr lang="en-GB" sz="2200" b="1" dirty="0" smtClean="0"/>
              <a:t>Reform </a:t>
            </a:r>
            <a:r>
              <a:rPr lang="en-GB" sz="2200" b="1" dirty="0"/>
              <a:t>towards a level playing field</a:t>
            </a:r>
          </a:p>
          <a:p>
            <a:endParaRPr lang="en-GB" sz="2200" b="1" dirty="0"/>
          </a:p>
          <a:p>
            <a:r>
              <a:rPr lang="en-GB" sz="2200" b="1" dirty="0"/>
              <a:t>Active promotion of development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7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315200" cy="2057400"/>
          </a:xfrm>
        </p:spPr>
        <p:txBody>
          <a:bodyPr/>
          <a:lstStyle/>
          <a:p>
            <a:r>
              <a:rPr lang="en-GB" dirty="0" smtClean="0"/>
              <a:t>A sound macroeconomic environment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21336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Keep her steady as she goes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playing field vs. active development policy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38089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506284" y="2846516"/>
            <a:ext cx="353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development policy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48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playing field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0" y="152400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99CD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en-GB" sz="1200" dirty="0" smtClean="0"/>
              <a:t>“Countries seldom grow rich by producing the same things more productively. They usually change what they produce. . .new economic activities that are more productive and thus are able to pay higher wages.” </a:t>
            </a:r>
          </a:p>
          <a:p>
            <a:pPr algn="just">
              <a:buFont typeface="Wingdings" pitchFamily="2" charset="2"/>
              <a:buNone/>
            </a:pPr>
            <a:endParaRPr lang="en-GB" sz="1200" dirty="0"/>
          </a:p>
          <a:p>
            <a:pPr algn="just">
              <a:buFont typeface="Wingdings" pitchFamily="2" charset="2"/>
              <a:buNone/>
            </a:pPr>
            <a:r>
              <a:rPr lang="en-GB" sz="900" dirty="0" smtClean="0"/>
              <a:t>Haussmann and Klinger 2009</a:t>
            </a:r>
          </a:p>
          <a:p>
            <a:pPr algn="just">
              <a:buFont typeface="Wingdings" pitchFamily="2" charset="2"/>
              <a:buNone/>
            </a:pPr>
            <a:endParaRPr lang="en-GB" sz="1200" dirty="0" smtClean="0"/>
          </a:p>
          <a:p>
            <a:pPr>
              <a:buFont typeface="Wingdings" pitchFamily="2" charset="2"/>
              <a:buNone/>
            </a:pPr>
            <a:endParaRPr lang="en-GB" sz="1200" dirty="0" smtClean="0"/>
          </a:p>
          <a:p>
            <a:pPr>
              <a:buFont typeface="Wingdings" pitchFamily="2" charset="2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099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dirty="0" smtClean="0"/>
              <a:t>A level playing field with international competitors: improve the quality of what already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Strengthen public institutions to obtain trust and to  reduce unproductive rent seeking.</a:t>
            </a:r>
          </a:p>
          <a:p>
            <a:pPr>
              <a:defRPr/>
            </a:pPr>
            <a:r>
              <a:rPr lang="en-GB" dirty="0" smtClean="0"/>
              <a:t>Improve public services</a:t>
            </a:r>
            <a:r>
              <a:rPr lang="en-GB" dirty="0"/>
              <a:t> </a:t>
            </a:r>
            <a:r>
              <a:rPr lang="en-GB" dirty="0" smtClean="0"/>
              <a:t>by reducing cost and time of doing business.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Through: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dirty="0"/>
              <a:t>e</a:t>
            </a:r>
            <a:r>
              <a:rPr lang="en-GB" dirty="0" smtClean="0"/>
              <a:t>-Government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dirty="0" smtClean="0"/>
              <a:t>Single Window/One Stop Shops, etc. decentralised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active development policy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81400"/>
          </a:xfrm>
        </p:spPr>
        <p:txBody>
          <a:bodyPr/>
          <a:lstStyle/>
          <a:p>
            <a:r>
              <a:rPr lang="en-GB" dirty="0" smtClean="0"/>
              <a:t>Policies to encourage new-to-firm innovation; help jump short distances to other products-processes</a:t>
            </a:r>
          </a:p>
          <a:p>
            <a:pPr lvl="1"/>
            <a:r>
              <a:rPr lang="en-GB" dirty="0" smtClean="0"/>
              <a:t>Tax breaks</a:t>
            </a:r>
          </a:p>
          <a:p>
            <a:pPr lvl="1"/>
            <a:r>
              <a:rPr lang="en-GB" dirty="0" smtClean="0"/>
              <a:t>Public-Private Partnerships</a:t>
            </a:r>
          </a:p>
          <a:p>
            <a:pPr lvl="1"/>
            <a:r>
              <a:rPr lang="en-GB" dirty="0" smtClean="0"/>
              <a:t>Innovation Funds</a:t>
            </a:r>
          </a:p>
          <a:p>
            <a:pPr lvl="1"/>
            <a:r>
              <a:rPr lang="en-GB" dirty="0" smtClean="0"/>
              <a:t>Match maker between local and foreign firms</a:t>
            </a:r>
          </a:p>
          <a:p>
            <a:pPr lvl="1"/>
            <a:r>
              <a:rPr lang="en-GB" dirty="0" smtClean="0"/>
              <a:t>Education and skills up to par with the needs of an innovative firm (in industry/agriculture/services)</a:t>
            </a:r>
          </a:p>
          <a:p>
            <a:pPr lvl="1"/>
            <a:r>
              <a:rPr lang="en-GB" dirty="0" smtClean="0"/>
              <a:t>Expand the percentage of Surinamese ideas that are bankable</a:t>
            </a:r>
          </a:p>
          <a:p>
            <a:pPr lvl="1"/>
            <a:r>
              <a:rPr lang="en-GB" dirty="0" smtClean="0"/>
              <a:t>Facilitate economies of scale through clusters</a:t>
            </a:r>
          </a:p>
          <a:p>
            <a:pPr lvl="1"/>
            <a:r>
              <a:rPr lang="en-GB" dirty="0" smtClean="0"/>
              <a:t>Create competitive districts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128000" cy="5422900"/>
          </a:xfrm>
          <a:prstGeom prst="rect">
            <a:avLst/>
          </a:prstGeom>
        </p:spPr>
      </p:pic>
      <p:pic>
        <p:nvPicPr>
          <p:cNvPr id="11" name="Picture 10" descr="http://services.iadb.org/wmsfiles/images/0x0/-38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912745" cy="326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2590800" cy="3902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52400"/>
            <a:ext cx="3246504" cy="4092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8600"/>
            <a:ext cx="8382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growth is high but a worrying history and falling behind ROSE </a:t>
            </a:r>
            <a:r>
              <a:rPr lang="en-GB" sz="1200" dirty="0" smtClean="0"/>
              <a:t>(rest of small economies i.e. population less than 3 million). 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Forward to the past </a:t>
            </a:r>
          </a:p>
          <a:p>
            <a:pPr algn="ctr"/>
            <a:r>
              <a:rPr lang="en-GB" sz="1400" dirty="0" smtClean="0"/>
              <a:t>(in 2010  GDP pc is the same as in 1977)</a:t>
            </a:r>
          </a:p>
        </p:txBody>
      </p:sp>
      <p:sp>
        <p:nvSpPr>
          <p:cNvPr id="61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041775" cy="639763"/>
          </a:xfrm>
        </p:spPr>
        <p:txBody>
          <a:bodyPr/>
          <a:lstStyle/>
          <a:p>
            <a:pPr algn="ctr"/>
            <a:r>
              <a:rPr lang="en-GB" dirty="0" smtClean="0"/>
              <a:t>Falling behind ROSE</a:t>
            </a:r>
          </a:p>
        </p:txBody>
      </p:sp>
      <p:pic>
        <p:nvPicPr>
          <p:cNvPr id="6149" name="Picture 2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40188" cy="3565525"/>
          </a:xfrm>
          <a:noFill/>
        </p:spPr>
      </p:pic>
      <p:pic>
        <p:nvPicPr>
          <p:cNvPr id="6150" name="Picture 3"/>
          <p:cNvPicPr>
            <a:picLocks noGrp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86000"/>
            <a:ext cx="4041775" cy="3498850"/>
          </a:xfrm>
          <a:noFill/>
        </p:spPr>
      </p:pic>
      <p:sp>
        <p:nvSpPr>
          <p:cNvPr id="2" name="Oval 1"/>
          <p:cNvSpPr/>
          <p:nvPr/>
        </p:nvSpPr>
        <p:spPr>
          <a:xfrm>
            <a:off x="990600" y="2971800"/>
            <a:ext cx="457200" cy="1447800"/>
          </a:xfrm>
          <a:prstGeom prst="ellipse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990600" y="2971800"/>
            <a:ext cx="4572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429000" y="3124200"/>
            <a:ext cx="6096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990600" y="6096000"/>
            <a:ext cx="9858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dirty="0"/>
              <a:t>Old GDP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7" grpId="1" uiExpand="1" build="p"/>
      <p:bldP spid="6148" grpId="0" build="p"/>
      <p:bldP spid="3" grpId="0" animBg="1"/>
      <p:bldP spid="3" grpId="1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GB" dirty="0"/>
              <a:t> But, in Suriname we know very little about.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743200"/>
          </a:xfrm>
        </p:spPr>
        <p:txBody>
          <a:bodyPr/>
          <a:lstStyle/>
          <a:p>
            <a:r>
              <a:rPr lang="en-GB" dirty="0" smtClean="0"/>
              <a:t>New</a:t>
            </a:r>
            <a:r>
              <a:rPr lang="en-GB" dirty="0"/>
              <a:t>-to-firm innovation </a:t>
            </a:r>
            <a:r>
              <a:rPr lang="en-GB" dirty="0" smtClean="0"/>
              <a:t>: what are the constraints?</a:t>
            </a:r>
            <a:endParaRPr lang="en-GB" dirty="0"/>
          </a:p>
          <a:p>
            <a:r>
              <a:rPr lang="en-GB" dirty="0"/>
              <a:t>Beveridge </a:t>
            </a:r>
            <a:r>
              <a:rPr lang="en-GB" dirty="0" smtClean="0"/>
              <a:t>curve</a:t>
            </a:r>
            <a:r>
              <a:rPr lang="en-GB" dirty="0"/>
              <a:t>, </a:t>
            </a:r>
            <a:r>
              <a:rPr lang="en-GB" dirty="0" smtClean="0"/>
              <a:t>i.e. the match between the profile of </a:t>
            </a:r>
            <a:r>
              <a:rPr lang="en-GB" dirty="0"/>
              <a:t>labour demanded and supplied today and </a:t>
            </a:r>
            <a:r>
              <a:rPr lang="en-GB" dirty="0" smtClean="0"/>
              <a:t>tomorrow: education and training?</a:t>
            </a:r>
            <a:endParaRPr lang="en-GB" dirty="0"/>
          </a:p>
          <a:p>
            <a:r>
              <a:rPr lang="en-GB" dirty="0"/>
              <a:t>Household labour supply </a:t>
            </a:r>
            <a:r>
              <a:rPr lang="en-GB" dirty="0" smtClean="0"/>
              <a:t>: what are the constraints?</a:t>
            </a:r>
            <a:endParaRPr lang="en-GB" dirty="0"/>
          </a:p>
          <a:p>
            <a:r>
              <a:rPr lang="en-GB" dirty="0" smtClean="0"/>
              <a:t>Reducing </a:t>
            </a:r>
            <a:r>
              <a:rPr lang="en-GB" dirty="0"/>
              <a:t>crime and under-employment by encouraging youth business start </a:t>
            </a:r>
            <a:r>
              <a:rPr lang="en-GB" dirty="0" smtClean="0"/>
              <a:t>up &amp; training (between school and work)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 smtClean="0"/>
              <a:t>However, at all costs, avoid wholesale imported  recipes! But, tailor policies for Suriname. To do so: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r>
              <a:rPr lang="en-US" dirty="0" smtClean="0"/>
              <a:t>Eliminate information gaps to obtain evidence-based policy and programs.</a:t>
            </a:r>
          </a:p>
          <a:p>
            <a:r>
              <a:rPr lang="en-US" dirty="0" smtClean="0"/>
              <a:t>Systematic, comprehensive public-private dialogue to determine priorities and action plans.</a:t>
            </a:r>
          </a:p>
          <a:p>
            <a:endParaRPr lang="en-US" dirty="0"/>
          </a:p>
          <a:p>
            <a:r>
              <a:rPr lang="en-US" dirty="0" smtClean="0"/>
              <a:t>In both tasks, IDB could support the Suriname’s agenda:</a:t>
            </a:r>
          </a:p>
          <a:p>
            <a:pPr lvl="1"/>
            <a:r>
              <a:rPr lang="en-US" dirty="0" smtClean="0"/>
              <a:t>Finance surveys (labour market assessment, new-to-firm innovation enterprise surveys, crime, etc.).</a:t>
            </a:r>
          </a:p>
          <a:p>
            <a:pPr lvl="1"/>
            <a:r>
              <a:rPr lang="en-US" b="1" dirty="0" smtClean="0"/>
              <a:t>Compete Caribbean </a:t>
            </a:r>
            <a:r>
              <a:rPr lang="en-US" dirty="0" smtClean="0"/>
              <a:t>to finance Suriname Business Forum (through the Caribbean Growth Forum) to set up public-private</a:t>
            </a:r>
            <a:r>
              <a:rPr lang="en-US" dirty="0"/>
              <a:t> </a:t>
            </a:r>
            <a:r>
              <a:rPr lang="en-US" dirty="0" smtClean="0"/>
              <a:t>civic working groups to develop action plans followed by a second stage of support in implementation.</a:t>
            </a:r>
          </a:p>
          <a:p>
            <a:pPr lvl="1"/>
            <a:r>
              <a:rPr lang="en-US" dirty="0" smtClean="0"/>
              <a:t>Other possible support discussed tomorrow.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3542931" cy="440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1000"/>
            <a:ext cx="344536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Success in increasing productivity  could lead to a leap forward</a:t>
            </a:r>
            <a:r>
              <a:rPr lang="en-US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(by reaching productivity levels of  ROSE)</a:t>
            </a:r>
            <a:endParaRPr lang="en-US" sz="2000" dirty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355" y="1361917"/>
            <a:ext cx="188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</a:rPr>
              <a:t>Becoming a </a:t>
            </a:r>
            <a:r>
              <a:rPr lang="en-US" dirty="0" smtClean="0">
                <a:latin typeface="Calibri" charset="0"/>
              </a:rPr>
              <a:t>ROSE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858918"/>
              </p:ext>
            </p:extLst>
          </p:nvPr>
        </p:nvGraphicFramePr>
        <p:xfrm>
          <a:off x="1219200" y="1752600"/>
          <a:ext cx="5791200" cy="448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3505200"/>
            <a:ext cx="1600200" cy="762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US$13,291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2743200"/>
            <a:ext cx="14478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8000"/>
                </a:solidFill>
              </a:rPr>
              <a:t>US$16,415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2057400"/>
            <a:ext cx="783132" cy="2485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US$20,209</a:t>
            </a:r>
          </a:p>
        </p:txBody>
      </p:sp>
    </p:spTree>
    <p:extLst>
      <p:ext uri="{BB962C8B-B14F-4D97-AF65-F5344CB8AC3E}">
        <p14:creationId xmlns:p14="http://schemas.microsoft.com/office/powerpoint/2010/main" val="255650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7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99CC"/>
                </a:solidFill>
                <a:latin typeface="Calibri" charset="0"/>
              </a:rPr>
              <a:t>That is we should keep in mind that all of this does not mean very much. . .</a:t>
            </a:r>
            <a:endParaRPr lang="en-US" sz="2400" b="1" dirty="0">
              <a:solidFill>
                <a:srgbClr val="0099CC"/>
              </a:solidFill>
              <a:latin typeface="Calibri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400800" cy="2590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dirty="0" smtClean="0">
                <a:latin typeface="Calibri" charset="0"/>
              </a:rPr>
              <a:t>“. . . until the Surinamese </a:t>
            </a:r>
            <a:r>
              <a:rPr lang="en-US" sz="2800" dirty="0">
                <a:latin typeface="Calibri" charset="0"/>
              </a:rPr>
              <a:t>can feel the difference in their pockets.</a:t>
            </a:r>
            <a:r>
              <a:rPr lang="ja-JP" altLang="en-US" sz="2800" dirty="0">
                <a:latin typeface="Calibri" charset="0"/>
              </a:rPr>
              <a:t>”</a:t>
            </a:r>
            <a:endParaRPr lang="en-US" sz="28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800" dirty="0">
                <a:latin typeface="Calibri" charset="0"/>
              </a:rPr>
              <a:t>		Desi Bouterse 		</a:t>
            </a:r>
            <a:r>
              <a:rPr lang="en-US" sz="2800" dirty="0" smtClean="0">
                <a:latin typeface="Calibri" charset="0"/>
              </a:rPr>
              <a:t>		[</a:t>
            </a:r>
            <a:r>
              <a:rPr lang="en-US" sz="2800" dirty="0">
                <a:latin typeface="Calibri" charset="0"/>
              </a:rPr>
              <a:t>paraphrased]</a:t>
            </a:r>
          </a:p>
          <a:p>
            <a:pPr marL="0" indent="0">
              <a:buFont typeface="Arial" charset="0"/>
              <a:buNone/>
            </a:pPr>
            <a:r>
              <a:rPr lang="en-US" sz="2800" dirty="0">
                <a:latin typeface="Calibri" charset="0"/>
              </a:rPr>
              <a:t>		July 2012</a:t>
            </a:r>
          </a:p>
        </p:txBody>
      </p:sp>
    </p:spTree>
    <p:extLst>
      <p:ext uri="{BB962C8B-B14F-4D97-AF65-F5344CB8AC3E}">
        <p14:creationId xmlns:p14="http://schemas.microsoft.com/office/powerpoint/2010/main" val="12662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0" descr="font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30913"/>
            <a:ext cx="533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2389188"/>
            <a:ext cx="39592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growth but does the source of growth matter?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Economic </a:t>
            </a:r>
            <a:r>
              <a:rPr lang="en-GB" dirty="0"/>
              <a:t>growth </a:t>
            </a:r>
            <a:r>
              <a:rPr lang="en-GB" dirty="0" smtClean="0"/>
              <a:t> equals  </a:t>
            </a:r>
            <a:r>
              <a:rPr lang="en-GB" dirty="0"/>
              <a:t>inputs (investment &amp; labour) </a:t>
            </a:r>
            <a:r>
              <a:rPr lang="en-GB" dirty="0" smtClean="0"/>
              <a:t> plus </a:t>
            </a:r>
            <a:r>
              <a:rPr lang="en-GB" dirty="0"/>
              <a:t>total factor productivity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Total factor productivity, TFP, is a means of </a:t>
            </a:r>
            <a:r>
              <a:rPr lang="en-GB" dirty="0" smtClean="0">
                <a:solidFill>
                  <a:srgbClr val="FF0000"/>
                </a:solidFill>
              </a:rPr>
              <a:t>getting something for nothing</a:t>
            </a:r>
            <a:r>
              <a:rPr lang="en-GB" dirty="0" smtClean="0"/>
              <a:t>, i.e. economic growth over and beyond inputs (labour and capital). 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Empirical cross-country evidence suggests that sustained high growth is more based on TFP growth than input growth.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Suriname’s recent economic growth </a:t>
            </a:r>
            <a:r>
              <a:rPr lang="en-GB" dirty="0"/>
              <a:t>is due more to inputs than to total factor </a:t>
            </a:r>
            <a:r>
              <a:rPr lang="en-GB" dirty="0" smtClean="0"/>
              <a:t>productivity.</a:t>
            </a:r>
            <a:endParaRPr lang="en-GB" dirty="0"/>
          </a:p>
          <a:p>
            <a:pPr marL="0" indent="0">
              <a:buFont typeface="Wingdings" pitchFamily="2" charset="2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GB" dirty="0" smtClean="0"/>
              <a:t>Investment is not a problem  relative to ROSE </a:t>
            </a:r>
            <a:r>
              <a:rPr lang="en-GB" sz="1200" dirty="0" smtClean="0"/>
              <a:t>(ratios of gross capital formation to GDP) 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9987" y="1524000"/>
            <a:ext cx="6678613" cy="402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elative population growth, maybe?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71600"/>
            <a:ext cx="6526213" cy="3932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total factor productivity is a problem.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4040188" cy="639763"/>
          </a:xfrm>
        </p:spPr>
        <p:txBody>
          <a:bodyPr/>
          <a:lstStyle/>
          <a:p>
            <a:r>
              <a:rPr lang="en-GB" sz="1800" dirty="0" smtClean="0"/>
              <a:t>TFP has again begun to fall</a:t>
            </a:r>
          </a:p>
        </p:txBody>
      </p:sp>
      <p:sp>
        <p:nvSpPr>
          <p:cNvPr id="1024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dirty="0" smtClean="0"/>
              <a:t>Relative TFP is increasingly lower than comparators </a:t>
            </a:r>
            <a:r>
              <a:rPr lang="en-GB" sz="900" dirty="0" smtClean="0"/>
              <a:t>(less than unity)</a:t>
            </a:r>
          </a:p>
        </p:txBody>
      </p:sp>
      <p:pic>
        <p:nvPicPr>
          <p:cNvPr id="8197" name="Picture 2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8788" y="2197100"/>
            <a:ext cx="4149725" cy="3590925"/>
          </a:xfrm>
          <a:noFill/>
        </p:spPr>
      </p:pic>
      <p:pic>
        <p:nvPicPr>
          <p:cNvPr id="10246" name="Picture 3"/>
          <p:cNvPicPr>
            <a:picLocks noGrp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1213" y="2286000"/>
            <a:ext cx="4041775" cy="3565525"/>
          </a:xfrm>
          <a:noFill/>
        </p:spPr>
      </p:pic>
      <p:sp>
        <p:nvSpPr>
          <p:cNvPr id="2" name="Oval 1"/>
          <p:cNvSpPr/>
          <p:nvPr/>
        </p:nvSpPr>
        <p:spPr>
          <a:xfrm rot="1870484">
            <a:off x="3505200" y="2366963"/>
            <a:ext cx="9906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1870484">
            <a:off x="7199313" y="3724275"/>
            <a:ext cx="1514475" cy="10255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3810000"/>
            <a:ext cx="3505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895600" y="5943600"/>
            <a:ext cx="226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smtClean="0"/>
              <a:t>Kamau </a:t>
            </a:r>
            <a:r>
              <a:rPr lang="en-GB" sz="1200" dirty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10244" grpId="0" build="p"/>
      <p:bldP spid="2" grpId="0" animBg="1"/>
      <p:bldP spid="2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/>
              <a:t>Total factor productivity at the firm level is low (negative).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12863"/>
            <a:ext cx="5681663" cy="4387850"/>
          </a:xfrm>
          <a:noFill/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477000" y="1752600"/>
            <a:ext cx="2057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dirty="0"/>
              <a:t>Suriname’s firms are the least productive (but have a higher dispersion)  in the </a:t>
            </a:r>
            <a:r>
              <a:rPr lang="en-GB" dirty="0" smtClean="0"/>
              <a:t>Caribbean. 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1600200" y="4191000"/>
            <a:ext cx="2895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895600" y="5943600"/>
            <a:ext cx="226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smtClean="0"/>
              <a:t>Kamau </a:t>
            </a:r>
            <a:r>
              <a:rPr lang="en-GB" sz="1200" dirty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 . . and labour productivity is lower than ROSE.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655887"/>
          </a:xfrm>
        </p:spPr>
        <p:txBody>
          <a:bodyPr/>
          <a:lstStyle/>
          <a:p>
            <a:r>
              <a:rPr lang="en-GB" sz="2000" dirty="0" smtClean="0"/>
              <a:t>Country level (output per employee per hour)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Unknown/data</a:t>
            </a:r>
          </a:p>
          <a:p>
            <a:endParaRPr lang="en-GB" sz="2000" dirty="0" smtClean="0"/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GB" sz="2000" dirty="0" smtClean="0"/>
              <a:t>Relative to ROSE at enterprise level </a:t>
            </a:r>
            <a:r>
              <a:rPr lang="en-GB" sz="1200" dirty="0" smtClean="0"/>
              <a:t>(sales per worker)</a:t>
            </a:r>
          </a:p>
        </p:txBody>
      </p:sp>
      <p:pic>
        <p:nvPicPr>
          <p:cNvPr id="122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438400"/>
            <a:ext cx="4386263" cy="3382963"/>
          </a:xfrm>
          <a:noFill/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267200" y="59436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smtClean="0"/>
              <a:t>Source: Enterprise </a:t>
            </a:r>
            <a:r>
              <a:rPr lang="en-GB" sz="1200" dirty="0"/>
              <a:t>survey </a:t>
            </a:r>
            <a:r>
              <a:rPr lang="en-GB" sz="1200" dirty="0" smtClean="0"/>
              <a:t>2010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495800" y="51816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1" grpId="1" build="p"/>
      <p:bldP spid="12293" grpId="0" build="p"/>
      <p:bldP spid="8" grpId="0" animBg="1"/>
    </p:bldLst>
  </p:timing>
</p:sld>
</file>

<file path=ppt/theme/theme1.xml><?xml version="1.0" encoding="utf-8"?>
<a:theme xmlns:a="http://schemas.openxmlformats.org/drawingml/2006/main" name="template_en-2">
  <a:themeElements>
    <a:clrScheme name="templa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template_en-2</Template>
  <TotalTime>15109</TotalTime>
  <Words>1287</Words>
  <Application>Microsoft Office PowerPoint</Application>
  <PresentationFormat>On-screen Show (4:3)</PresentationFormat>
  <Paragraphs>158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template_en-2</vt:lpstr>
      <vt:lpstr>Microsoft Excel 97-2003 Worksheet</vt:lpstr>
      <vt:lpstr>Economic Growth, Productivity &amp; Competitiveness in Suriname   What is to be Done?</vt:lpstr>
      <vt:lpstr>Suriname is leaving its comparators behind and has stronger policy buffers. </vt:lpstr>
      <vt:lpstr>Economic growth is high but a worrying history and falling behind ROSE (rest of small economies i.e. population less than 3 million). </vt:lpstr>
      <vt:lpstr>High growth but does the source of growth matter?</vt:lpstr>
      <vt:lpstr>Investment is not a problem  relative to ROSE (ratios of gross capital formation to GDP) </vt:lpstr>
      <vt:lpstr>Relative population growth, maybe?</vt:lpstr>
      <vt:lpstr>But total factor productivity is a problem.</vt:lpstr>
      <vt:lpstr>Total factor productivity at the firm level is low (negative).</vt:lpstr>
      <vt:lpstr>. . . and labour productivity is lower than ROSE.</vt:lpstr>
      <vt:lpstr>Why is there low productivity?   Is competitiveness the problem?</vt:lpstr>
      <vt:lpstr>A country’s international competitiveness is typically measured by:</vt:lpstr>
      <vt:lpstr>Competitiveness as measured by the  real exchange rate: not a problem.</vt:lpstr>
      <vt:lpstr>PowerPoint Presentation</vt:lpstr>
      <vt:lpstr>Not so competitive: large gaps relative to ROSE (less than unity=worse)</vt:lpstr>
      <vt:lpstr>Worse institutions relative to ROSE opinions of business executives (less than unity=worse)</vt:lpstr>
      <vt:lpstr>Government  services could be better for business (relative to ROSE)</vt:lpstr>
      <vt:lpstr>Complaints by formal sector businesses (relative to ROSE)</vt:lpstr>
      <vt:lpstr>Example: no crime and theft: productivity almost doubles</vt:lpstr>
      <vt:lpstr>PowerPoint Presentation</vt:lpstr>
      <vt:lpstr>Recently, Suriname had good luck, thanks to gold.</vt:lpstr>
      <vt:lpstr>Luck could disappear, as in the past.   External shocks were worse (level &amp; volatility) than ROSE. </vt:lpstr>
      <vt:lpstr>What happens if luck runs out? </vt:lpstr>
      <vt:lpstr>But Suriname has good policy buffers so can adopt countercyclical policy.</vt:lpstr>
      <vt:lpstr>PowerPoint Presentation</vt:lpstr>
      <vt:lpstr>PowerPoint Presentation</vt:lpstr>
      <vt:lpstr>A sound macroeconomic environment</vt:lpstr>
      <vt:lpstr>Level playing field vs. active development policy</vt:lpstr>
      <vt:lpstr>A level playing field with international competitors: improve the quality of what already exists</vt:lpstr>
      <vt:lpstr>An active development policy</vt:lpstr>
      <vt:lpstr> But, in Suriname we know very little about. </vt:lpstr>
      <vt:lpstr>However, at all costs, avoid wholesale imported  recipes! But, tailor policies for Suriname. To do so:</vt:lpstr>
      <vt:lpstr>Success in increasing productivity  could lead to a leap forward (by reaching productivity levels of  ROSE)</vt:lpstr>
      <vt:lpstr>That is we should keep in mind that all of this does not mean very much. . .</vt:lpstr>
      <vt:lpstr>PowerPoint Presentation</vt:lpstr>
    </vt:vector>
  </TitlesOfParts>
  <Company>Inter-American Development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Luis Daniel Martinez</dc:creator>
  <cp:lastModifiedBy>userx</cp:lastModifiedBy>
  <cp:revision>271</cp:revision>
  <cp:lastPrinted>2013-02-01T15:21:56Z</cp:lastPrinted>
  <dcterms:created xsi:type="dcterms:W3CDTF">2010-09-29T21:19:39Z</dcterms:created>
  <dcterms:modified xsi:type="dcterms:W3CDTF">2013-02-18T12:10:35Z</dcterms:modified>
</cp:coreProperties>
</file>