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2CC86-35FA-4D4F-AD7C-FCBD3BCBC83E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9CC49-152E-429D-B557-FFA29438BA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09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9CC49-152E-429D-B557-FFA29438BAD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3E79-C974-4214-B46A-BE037FDC5767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BC5CE-AC6B-4EF0-ADF5-B9511AAD5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002060"/>
                </a:solidFill>
              </a:rPr>
              <a:t>Concurrentiekracht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middels</a:t>
            </a:r>
            <a:r>
              <a:rPr lang="en-US" dirty="0" smtClean="0">
                <a:solidFill>
                  <a:srgbClr val="002060"/>
                </a:solidFill>
              </a:rPr>
              <a:t> Public Private Partnerships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door 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Max Man A </a:t>
            </a:r>
            <a:r>
              <a:rPr lang="en-US" sz="2800" dirty="0" err="1" smtClean="0">
                <a:solidFill>
                  <a:srgbClr val="002060"/>
                </a:solidFill>
              </a:rPr>
              <a:t>Hing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SURN00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685800"/>
            <a:ext cx="2305050" cy="15446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Lease /Purchase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 private sector </a:t>
            </a:r>
            <a:r>
              <a:rPr lang="en-US" dirty="0" err="1" smtClean="0"/>
              <a:t>investeert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project </a:t>
            </a:r>
            <a:r>
              <a:rPr lang="en-US" dirty="0" err="1" smtClean="0"/>
              <a:t>waarvoor</a:t>
            </a:r>
            <a:r>
              <a:rPr lang="en-US" dirty="0" smtClean="0"/>
              <a:t> 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direct </a:t>
            </a:r>
            <a:r>
              <a:rPr lang="en-US" dirty="0" err="1" smtClean="0"/>
              <a:t>gelden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.  Na de </a:t>
            </a:r>
            <a:r>
              <a:rPr lang="en-US" dirty="0" err="1" smtClean="0"/>
              <a:t>bouw</a:t>
            </a:r>
            <a:r>
              <a:rPr lang="en-US" dirty="0" smtClean="0"/>
              <a:t> of </a:t>
            </a:r>
            <a:r>
              <a:rPr lang="en-US" dirty="0" err="1" smtClean="0"/>
              <a:t>oplevering</a:t>
            </a:r>
            <a:r>
              <a:rPr lang="en-US" dirty="0" smtClean="0"/>
              <a:t> van het project </a:t>
            </a:r>
            <a:r>
              <a:rPr lang="en-US" dirty="0" err="1" smtClean="0"/>
              <a:t>betaalt</a:t>
            </a:r>
            <a:r>
              <a:rPr lang="en-US" dirty="0" smtClean="0"/>
              <a:t> 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huur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ondernemer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of </a:t>
            </a:r>
            <a:r>
              <a:rPr lang="en-US" dirty="0" err="1" smtClean="0"/>
              <a:t>koopt</a:t>
            </a:r>
            <a:r>
              <a:rPr lang="en-US" dirty="0" smtClean="0"/>
              <a:t> het </a:t>
            </a:r>
            <a:r>
              <a:rPr lang="en-US" dirty="0" err="1" smtClean="0"/>
              <a:t>pand</a:t>
            </a:r>
            <a:r>
              <a:rPr lang="en-US" dirty="0" smtClean="0"/>
              <a:t> of het project op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. </a:t>
            </a:r>
            <a:r>
              <a:rPr lang="en-US" dirty="0" err="1" smtClean="0"/>
              <a:t>Bv</a:t>
            </a:r>
            <a:r>
              <a:rPr lang="en-US" dirty="0" smtClean="0"/>
              <a:t>. </a:t>
            </a:r>
            <a:r>
              <a:rPr lang="en-US" dirty="0" err="1" smtClean="0"/>
              <a:t>Gevangenissen</a:t>
            </a:r>
            <a:r>
              <a:rPr lang="en-US" dirty="0" smtClean="0"/>
              <a:t>, </a:t>
            </a:r>
            <a:r>
              <a:rPr lang="en-US" dirty="0" err="1" smtClean="0"/>
              <a:t>politiebureaus</a:t>
            </a:r>
            <a:r>
              <a:rPr lang="en-US" dirty="0" smtClean="0"/>
              <a:t> en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publieke</a:t>
            </a:r>
            <a:r>
              <a:rPr lang="en-US" dirty="0" smtClean="0"/>
              <a:t> </a:t>
            </a:r>
            <a:r>
              <a:rPr lang="en-US" dirty="0" err="1" smtClean="0"/>
              <a:t>centra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de </a:t>
            </a:r>
            <a:r>
              <a:rPr lang="en-US" dirty="0" err="1" smtClean="0"/>
              <a:t>behoefte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project en de private sector </a:t>
            </a:r>
            <a:r>
              <a:rPr lang="en-US" dirty="0" err="1" smtClean="0"/>
              <a:t>financiert</a:t>
            </a:r>
            <a:r>
              <a:rPr lang="en-US" dirty="0" smtClean="0"/>
              <a:t> en </a:t>
            </a:r>
            <a:r>
              <a:rPr lang="en-US" dirty="0" err="1" smtClean="0"/>
              <a:t>bouwt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project conform de </a:t>
            </a:r>
            <a:r>
              <a:rPr lang="en-US" dirty="0" err="1" smtClean="0"/>
              <a:t>richtlijnen</a:t>
            </a:r>
            <a:r>
              <a:rPr lang="en-US" dirty="0" smtClean="0"/>
              <a:t> van de </a:t>
            </a:r>
            <a:r>
              <a:rPr lang="en-US" dirty="0" err="1" smtClean="0"/>
              <a:t>overheid</a:t>
            </a:r>
            <a:r>
              <a:rPr lang="en-US" dirty="0" smtClean="0"/>
              <a:t>. 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land, </a:t>
            </a:r>
            <a:r>
              <a:rPr lang="en-US" dirty="0" err="1" smtClean="0"/>
              <a:t>vergunningen</a:t>
            </a:r>
            <a:r>
              <a:rPr lang="en-US" dirty="0" smtClean="0"/>
              <a:t> en </a:t>
            </a:r>
            <a:r>
              <a:rPr lang="en-US" dirty="0" err="1" smtClean="0"/>
              <a:t>een</a:t>
            </a:r>
            <a:r>
              <a:rPr lang="en-US" dirty="0" smtClean="0"/>
              <a:t> contract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gebruik</a:t>
            </a:r>
            <a:r>
              <a:rPr lang="en-US" dirty="0" smtClean="0"/>
              <a:t> van de </a:t>
            </a:r>
            <a:r>
              <a:rPr lang="en-US" dirty="0" err="1" smtClean="0"/>
              <a:t>diensten</a:t>
            </a:r>
            <a:r>
              <a:rPr lang="en-US" dirty="0" smtClean="0"/>
              <a:t> </a:t>
            </a:r>
            <a:r>
              <a:rPr lang="en-US" dirty="0" err="1" smtClean="0"/>
              <a:t>gedurende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langere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. </a:t>
            </a:r>
            <a:r>
              <a:rPr lang="en-US" dirty="0" err="1" smtClean="0"/>
              <a:t>Bv</a:t>
            </a:r>
            <a:r>
              <a:rPr lang="en-US" dirty="0" smtClean="0"/>
              <a:t>.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havenscan</a:t>
            </a:r>
            <a:r>
              <a:rPr lang="en-US" dirty="0" smtClean="0"/>
              <a:t>,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onderhoudsbedrijf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overheidsvoertuigen</a:t>
            </a:r>
            <a:r>
              <a:rPr lang="en-US" dirty="0" smtClean="0"/>
              <a:t> etc.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Vertrouwen</a:t>
            </a:r>
            <a:r>
              <a:rPr lang="en-US" dirty="0" smtClean="0"/>
              <a:t> in </a:t>
            </a:r>
            <a:r>
              <a:rPr lang="en-US" dirty="0" err="1" smtClean="0"/>
              <a:t>elkaar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Wanneer</a:t>
            </a:r>
            <a:r>
              <a:rPr lang="en-US" dirty="0" smtClean="0"/>
              <a:t> partners </a:t>
            </a:r>
            <a:r>
              <a:rPr lang="en-US" dirty="0" err="1" smtClean="0"/>
              <a:t>weten</a:t>
            </a:r>
            <a:r>
              <a:rPr lang="en-US" dirty="0" smtClean="0"/>
              <a:t> </a:t>
            </a: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van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verwachten</a:t>
            </a:r>
            <a:r>
              <a:rPr lang="en-US" dirty="0" smtClean="0"/>
              <a:t>, </a:t>
            </a:r>
            <a:r>
              <a:rPr lang="en-US" dirty="0" err="1" smtClean="0"/>
              <a:t>leidt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tot </a:t>
            </a:r>
            <a:r>
              <a:rPr lang="en-US" dirty="0" err="1" smtClean="0"/>
              <a:t>snellere</a:t>
            </a:r>
            <a:r>
              <a:rPr lang="en-US" dirty="0" smtClean="0"/>
              <a:t> en </a:t>
            </a:r>
            <a:r>
              <a:rPr lang="en-US" dirty="0" err="1" smtClean="0"/>
              <a:t>effectievere</a:t>
            </a:r>
            <a:r>
              <a:rPr lang="en-US" dirty="0" smtClean="0"/>
              <a:t> partnerships.</a:t>
            </a:r>
          </a:p>
          <a:p>
            <a:pPr algn="just"/>
            <a:r>
              <a:rPr lang="en-US" dirty="0" err="1" smtClean="0"/>
              <a:t>Verborgen</a:t>
            </a:r>
            <a:r>
              <a:rPr lang="en-US" dirty="0" smtClean="0"/>
              <a:t> agenda’s, </a:t>
            </a:r>
            <a:r>
              <a:rPr lang="en-US" dirty="0" err="1" smtClean="0"/>
              <a:t>egocentrisme</a:t>
            </a:r>
            <a:r>
              <a:rPr lang="en-US" dirty="0" smtClean="0"/>
              <a:t>, </a:t>
            </a:r>
            <a:r>
              <a:rPr lang="en-US" dirty="0" err="1" smtClean="0"/>
              <a:t>dictatoriale</a:t>
            </a:r>
            <a:r>
              <a:rPr lang="en-US" dirty="0" smtClean="0"/>
              <a:t> </a:t>
            </a:r>
            <a:r>
              <a:rPr lang="en-US" dirty="0" err="1" smtClean="0"/>
              <a:t>inmenging</a:t>
            </a:r>
            <a:r>
              <a:rPr lang="en-US" dirty="0" smtClean="0"/>
              <a:t> of </a:t>
            </a:r>
            <a:r>
              <a:rPr lang="en-US" dirty="0" err="1" smtClean="0"/>
              <a:t>houding</a:t>
            </a:r>
            <a:r>
              <a:rPr lang="en-US" dirty="0" smtClean="0"/>
              <a:t> </a:t>
            </a:r>
            <a:r>
              <a:rPr lang="en-US" dirty="0" err="1" smtClean="0"/>
              <a:t>leiden</a:t>
            </a:r>
            <a:r>
              <a:rPr lang="en-US" dirty="0" smtClean="0"/>
              <a:t> </a:t>
            </a:r>
            <a:r>
              <a:rPr lang="en-US" dirty="0" err="1" smtClean="0"/>
              <a:t>allen</a:t>
            </a:r>
            <a:r>
              <a:rPr lang="en-US" dirty="0" smtClean="0"/>
              <a:t> tot het </a:t>
            </a:r>
            <a:r>
              <a:rPr lang="en-US" dirty="0" err="1" smtClean="0"/>
              <a:t>gegarandeerd</a:t>
            </a:r>
            <a:r>
              <a:rPr lang="en-US" dirty="0" smtClean="0"/>
              <a:t> </a:t>
            </a:r>
            <a:r>
              <a:rPr lang="en-US" dirty="0" err="1" smtClean="0"/>
              <a:t>falen</a:t>
            </a:r>
            <a:r>
              <a:rPr lang="en-US" dirty="0" smtClean="0"/>
              <a:t> van de partnership, </a:t>
            </a:r>
            <a:r>
              <a:rPr lang="en-US" dirty="0" err="1" smtClean="0"/>
              <a:t>financiele</a:t>
            </a:r>
            <a:r>
              <a:rPr lang="en-US" dirty="0" smtClean="0"/>
              <a:t> </a:t>
            </a:r>
            <a:r>
              <a:rPr lang="en-US" dirty="0" err="1" smtClean="0"/>
              <a:t>schade</a:t>
            </a:r>
            <a:r>
              <a:rPr lang="en-US" dirty="0" smtClean="0"/>
              <a:t>, en </a:t>
            </a:r>
            <a:r>
              <a:rPr lang="en-US" dirty="0" err="1" smtClean="0"/>
              <a:t>schade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maatschappelijk</a:t>
            </a:r>
            <a:r>
              <a:rPr lang="en-US" dirty="0" smtClean="0"/>
              <a:t> </a:t>
            </a:r>
            <a:r>
              <a:rPr lang="en-US" dirty="0" err="1" smtClean="0"/>
              <a:t>belang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295400"/>
            <a:ext cx="3657600" cy="215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3657600"/>
            <a:ext cx="8458200" cy="1938992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</a:rPr>
              <a:t>Gezamenlijk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</a:rPr>
              <a:t>nagaan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</a:rPr>
              <a:t>wat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</a:rPr>
              <a:t>elkaars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</a:rPr>
              <a:t>behoeften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</a:rPr>
              <a:t>zijn</a:t>
            </a:r>
            <a:endParaRPr lang="en-US" sz="2400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Partnerships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blijven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bestaan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zolang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 de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behoefte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er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 is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Consolas" pitchFamily="49" charset="0"/>
              </a:rPr>
              <a:t>Partnerships </a:t>
            </a:r>
            <a:r>
              <a:rPr lang="en-US" sz="2400" b="1" dirty="0" err="1" smtClean="0">
                <a:solidFill>
                  <a:srgbClr val="002060"/>
                </a:solidFill>
                <a:latin typeface="Consolas" pitchFamily="49" charset="0"/>
              </a:rPr>
              <a:t>gaan</a:t>
            </a:r>
            <a:r>
              <a:rPr lang="en-US" sz="2400" b="1" dirty="0" smtClean="0">
                <a:solidFill>
                  <a:srgbClr val="002060"/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onsolas" pitchFamily="49" charset="0"/>
              </a:rPr>
              <a:t>dynamisch</a:t>
            </a:r>
            <a:r>
              <a:rPr lang="en-US" sz="2400" b="1" dirty="0" smtClean="0">
                <a:solidFill>
                  <a:srgbClr val="002060"/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onsolas" pitchFamily="49" charset="0"/>
              </a:rPr>
              <a:t>mee</a:t>
            </a:r>
            <a:r>
              <a:rPr lang="en-US" sz="2400" b="1" dirty="0" smtClean="0">
                <a:solidFill>
                  <a:srgbClr val="002060"/>
                </a:solidFill>
                <a:latin typeface="Consolas" pitchFamily="49" charset="0"/>
              </a:rPr>
              <a:t> met de </a:t>
            </a:r>
            <a:r>
              <a:rPr lang="en-US" sz="2400" b="1" dirty="0" err="1" smtClean="0">
                <a:solidFill>
                  <a:srgbClr val="002060"/>
                </a:solidFill>
                <a:latin typeface="Consolas" pitchFamily="49" charset="0"/>
              </a:rPr>
              <a:t>veranderende</a:t>
            </a:r>
            <a:r>
              <a:rPr lang="en-US" sz="2400" b="1" dirty="0" smtClean="0">
                <a:solidFill>
                  <a:srgbClr val="002060"/>
                </a:solidFill>
                <a:latin typeface="Consolas" pitchFamily="49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onsolas" pitchFamily="49" charset="0"/>
              </a:rPr>
              <a:t>behoeften</a:t>
            </a:r>
            <a:r>
              <a:rPr lang="en-US" sz="2400" b="1" dirty="0" smtClean="0">
                <a:solidFill>
                  <a:srgbClr val="002060"/>
                </a:solidFill>
                <a:latin typeface="Consolas" pitchFamily="49" charset="0"/>
              </a:rPr>
              <a:t> van de </a:t>
            </a:r>
            <a:r>
              <a:rPr lang="en-US" sz="2400" b="1" dirty="0" err="1" smtClean="0">
                <a:solidFill>
                  <a:srgbClr val="002060"/>
                </a:solidFill>
                <a:latin typeface="Consolas" pitchFamily="49" charset="0"/>
              </a:rPr>
              <a:t>gemeenschap</a:t>
            </a:r>
            <a:endParaRPr lang="en-US" sz="2400" b="1" dirty="0">
              <a:solidFill>
                <a:srgbClr val="002060"/>
              </a:solidFill>
              <a:latin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457200"/>
            <a:ext cx="6705600" cy="46166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EERLIJKHEID IN PARTNERSHIPS</a:t>
            </a:r>
            <a:r>
              <a:rPr lang="en-US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b="1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Thank yo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04800"/>
            <a:ext cx="8153400" cy="60652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Internationale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Concurrentiekracht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133600"/>
            <a:ext cx="8610600" cy="42672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Internationale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concurrentiekracht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wordt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het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meest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gemeten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langs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export volume van het land.</a:t>
            </a:r>
          </a:p>
          <a:p>
            <a:pPr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export volume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wordt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bepaald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door de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produktie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capaciteit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van het land</a:t>
            </a:r>
          </a:p>
          <a:p>
            <a:pPr algn="l"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Logisch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Beleidsgevolg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opvoeren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van de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produktie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</a:t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Hoe ?</a:t>
            </a:r>
          </a:p>
          <a:p>
            <a:pPr algn="l"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7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PPP</a:t>
            </a:r>
            <a:endParaRPr lang="en-US" sz="7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514600" y="4419600"/>
            <a:ext cx="990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Rockwell Extra Bold" pitchFamily="18" charset="0"/>
              </a:rPr>
              <a:t>Public Private Partnership</a:t>
            </a:r>
            <a:endParaRPr lang="en-US" sz="3600" dirty="0">
              <a:solidFill>
                <a:srgbClr val="002060"/>
              </a:solidFill>
              <a:latin typeface="Rockwell Extra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Het </a:t>
            </a:r>
            <a:r>
              <a:rPr lang="en-US" sz="2800" b="1" dirty="0" err="1" smtClean="0"/>
              <a:t>samengaan</a:t>
            </a:r>
            <a:r>
              <a:rPr lang="en-US" sz="2800" b="1" dirty="0" smtClean="0"/>
              <a:t> van de private sector in tandem met de </a:t>
            </a:r>
            <a:r>
              <a:rPr lang="en-US" sz="2800" b="1" dirty="0" err="1" smtClean="0"/>
              <a:t>overheid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gezamenlijke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doelen</a:t>
            </a:r>
            <a:r>
              <a:rPr lang="en-US" sz="2800" b="1" dirty="0" smtClean="0"/>
              <a:t> en </a:t>
            </a:r>
            <a:r>
              <a:rPr lang="en-US" sz="2800" b="1" dirty="0" err="1" smtClean="0"/>
              <a:t>belangen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realiseren</a:t>
            </a:r>
            <a:r>
              <a:rPr lang="en-US" sz="2800" b="1" dirty="0" smtClean="0"/>
              <a:t> en </a:t>
            </a:r>
            <a:r>
              <a:rPr lang="en-US" sz="2800" b="1" dirty="0" err="1" smtClean="0"/>
              <a:t>c.q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behartigen</a:t>
            </a:r>
            <a:r>
              <a:rPr lang="en-US" sz="2800" b="1" dirty="0" smtClean="0"/>
              <a:t>.</a:t>
            </a:r>
          </a:p>
          <a:p>
            <a:pPr algn="just"/>
            <a:r>
              <a:rPr lang="en-US" sz="2800" b="1" dirty="0" err="1" smtClean="0"/>
              <a:t>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zijn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talloze</a:t>
            </a:r>
            <a:r>
              <a:rPr lang="en-US" sz="2800" b="1" dirty="0" smtClean="0"/>
              <a:t> PPP </a:t>
            </a:r>
            <a:r>
              <a:rPr lang="en-US" sz="2800" b="1" dirty="0" err="1" smtClean="0"/>
              <a:t>modellen</a:t>
            </a:r>
            <a:r>
              <a:rPr lang="en-US" sz="2800" b="1" dirty="0"/>
              <a:t> </a:t>
            </a:r>
            <a:r>
              <a:rPr lang="en-US" sz="2800" b="1" dirty="0" smtClean="0"/>
              <a:t>die </a:t>
            </a:r>
            <a:r>
              <a:rPr lang="en-US" sz="2800" b="1" dirty="0" err="1" smtClean="0"/>
              <a:t>gekozen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kunnen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worden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aan</a:t>
            </a:r>
            <a:r>
              <a:rPr lang="en-US" sz="2800" b="1" dirty="0" smtClean="0"/>
              <a:t> de hand van de </a:t>
            </a:r>
            <a:r>
              <a:rPr lang="en-US" sz="2800" b="1" dirty="0" err="1" smtClean="0"/>
              <a:t>branche</a:t>
            </a:r>
            <a:r>
              <a:rPr lang="en-US" sz="2800" b="1" dirty="0" smtClean="0"/>
              <a:t> of de </a:t>
            </a:r>
            <a:r>
              <a:rPr lang="en-US" sz="2800" b="1" dirty="0" err="1" smtClean="0"/>
              <a:t>kansen</a:t>
            </a:r>
            <a:r>
              <a:rPr lang="en-US" sz="2800" b="1" dirty="0" smtClean="0"/>
              <a:t> die </a:t>
            </a:r>
            <a:r>
              <a:rPr lang="en-US" sz="2800" b="1" dirty="0" err="1" smtClean="0"/>
              <a:t>zich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voordoen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Er</a:t>
            </a:r>
            <a:r>
              <a:rPr lang="en-US" sz="2800" b="1" dirty="0" smtClean="0"/>
              <a:t> is </a:t>
            </a:r>
            <a:r>
              <a:rPr lang="en-US" sz="2800" b="1" dirty="0" err="1" smtClean="0"/>
              <a:t>geen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enkel</a:t>
            </a:r>
            <a:r>
              <a:rPr lang="en-US" sz="2800" b="1" dirty="0" smtClean="0"/>
              <a:t> model </a:t>
            </a:r>
            <a:r>
              <a:rPr lang="en-US" sz="2800" b="1" dirty="0" err="1" smtClean="0"/>
              <a:t>dat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geldt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voor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alle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sectoren</a:t>
            </a:r>
            <a:r>
              <a:rPr lang="en-US" sz="2800" b="1" dirty="0" smtClean="0"/>
              <a:t> of </a:t>
            </a:r>
            <a:r>
              <a:rPr lang="en-US" sz="2800" b="1" dirty="0" err="1" smtClean="0"/>
              <a:t>situaties</a:t>
            </a:r>
            <a:r>
              <a:rPr lang="en-US" sz="2800" b="1" dirty="0" smtClean="0"/>
              <a:t>. </a:t>
            </a:r>
            <a:br>
              <a:rPr lang="en-US" sz="2800" b="1" dirty="0" smtClean="0"/>
            </a:br>
            <a:r>
              <a:rPr lang="en-US" sz="2800" b="1" dirty="0" err="1" smtClean="0"/>
              <a:t>Aan</a:t>
            </a:r>
            <a:r>
              <a:rPr lang="en-US" sz="2800" b="1" dirty="0" smtClean="0"/>
              <a:t> de hand van het </a:t>
            </a:r>
            <a:r>
              <a:rPr lang="en-US" sz="2800" b="1" dirty="0" err="1" smtClean="0"/>
              <a:t>gekozen</a:t>
            </a:r>
            <a:r>
              <a:rPr lang="en-US" sz="2800" b="1" dirty="0" smtClean="0"/>
              <a:t> model </a:t>
            </a:r>
            <a:r>
              <a:rPr lang="en-US" sz="2800" b="1" dirty="0" err="1" smtClean="0"/>
              <a:t>komen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voorwaarden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waaraan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overheid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moet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voldoen</a:t>
            </a:r>
            <a:r>
              <a:rPr lang="en-US" sz="2800" b="1" dirty="0" smtClean="0"/>
              <a:t>.</a:t>
            </a:r>
            <a:br>
              <a:rPr lang="en-US" sz="2800" b="1" dirty="0" smtClean="0"/>
            </a:br>
            <a:r>
              <a:rPr lang="en-US" sz="2800" b="1" dirty="0" smtClean="0"/>
              <a:t>De </a:t>
            </a:r>
            <a:r>
              <a:rPr lang="en-US" sz="2800" b="1" dirty="0" err="1" smtClean="0"/>
              <a:t>volgende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modellen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geven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dat</a:t>
            </a:r>
            <a:r>
              <a:rPr lang="en-US" sz="2800" b="1" dirty="0" smtClean="0"/>
              <a:t> exact </a:t>
            </a:r>
            <a:r>
              <a:rPr lang="en-US" sz="2800" b="1" dirty="0" err="1" smtClean="0"/>
              <a:t>aan</a:t>
            </a:r>
            <a:r>
              <a:rPr lang="en-US" sz="2800" b="1" dirty="0"/>
              <a:t>.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PPP </a:t>
            </a:r>
            <a:r>
              <a:rPr lang="en-US" dirty="0" err="1" smtClean="0"/>
              <a:t>Modellen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Overall model: </a:t>
            </a:r>
            <a:r>
              <a:rPr lang="en-US" sz="2000" dirty="0" err="1" smtClean="0"/>
              <a:t>Clusteren</a:t>
            </a:r>
            <a:r>
              <a:rPr lang="en-US" sz="2000" dirty="0" smtClean="0"/>
              <a:t> van </a:t>
            </a:r>
            <a:r>
              <a:rPr lang="en-US" sz="2000" dirty="0" err="1" smtClean="0"/>
              <a:t>branchegenoten</a:t>
            </a:r>
            <a:r>
              <a:rPr lang="en-US" sz="2000" dirty="0" smtClean="0"/>
              <a:t> </a:t>
            </a:r>
            <a:r>
              <a:rPr lang="en-US" sz="2000" dirty="0" err="1" smtClean="0"/>
              <a:t>om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als</a:t>
            </a:r>
            <a:r>
              <a:rPr lang="en-US" sz="2000" dirty="0" smtClean="0"/>
              <a:t> </a:t>
            </a:r>
            <a:r>
              <a:rPr lang="en-US" sz="2000" dirty="0" err="1" smtClean="0"/>
              <a:t>entiteit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partneren</a:t>
            </a:r>
            <a:r>
              <a:rPr lang="en-US" sz="2000" dirty="0" smtClean="0"/>
              <a:t> met de </a:t>
            </a:r>
            <a:r>
              <a:rPr lang="en-US" sz="2000" dirty="0" err="1" smtClean="0"/>
              <a:t>overheid</a:t>
            </a:r>
            <a:r>
              <a:rPr lang="en-US" sz="2000" dirty="0" smtClean="0"/>
              <a:t> </a:t>
            </a:r>
            <a:r>
              <a:rPr lang="en-US" sz="2000" dirty="0" err="1" smtClean="0"/>
              <a:t>zgn.Texas</a:t>
            </a:r>
            <a:r>
              <a:rPr lang="en-US" sz="2000" dirty="0" smtClean="0"/>
              <a:t> model&gt; </a:t>
            </a:r>
            <a:r>
              <a:rPr lang="en-US" sz="2000" dirty="0" err="1" smtClean="0"/>
              <a:t>werkwijze</a:t>
            </a:r>
            <a:r>
              <a:rPr lang="en-US" sz="2000" dirty="0" smtClean="0"/>
              <a:t>: </a:t>
            </a:r>
            <a:r>
              <a:rPr lang="en-US" sz="2000" dirty="0" err="1" smtClean="0"/>
              <a:t>samenwerken</a:t>
            </a:r>
            <a:r>
              <a:rPr lang="en-US" sz="2000" dirty="0" smtClean="0"/>
              <a:t> op basis van </a:t>
            </a:r>
            <a:r>
              <a:rPr lang="en-US" sz="2000" dirty="0" err="1" smtClean="0"/>
              <a:t>marktgestuurde</a:t>
            </a:r>
            <a:r>
              <a:rPr lang="en-US" sz="2000" dirty="0" smtClean="0"/>
              <a:t> </a:t>
            </a:r>
            <a:r>
              <a:rPr lang="en-US" sz="2000" dirty="0" err="1" smtClean="0"/>
              <a:t>doelen</a:t>
            </a:r>
            <a:r>
              <a:rPr lang="en-US" sz="2000" dirty="0" smtClean="0"/>
              <a:t> </a:t>
            </a:r>
            <a:r>
              <a:rPr lang="en-US" sz="2000" dirty="0" err="1" smtClean="0"/>
              <a:t>langs</a:t>
            </a:r>
            <a:r>
              <a:rPr lang="en-US" sz="2000" dirty="0" smtClean="0"/>
              <a:t> </a:t>
            </a:r>
            <a:r>
              <a:rPr lang="en-US" sz="2000" dirty="0" err="1" smtClean="0"/>
              <a:t>vijf</a:t>
            </a:r>
            <a:r>
              <a:rPr lang="en-US" sz="2000" dirty="0" smtClean="0"/>
              <a:t> </a:t>
            </a:r>
            <a:r>
              <a:rPr lang="en-US" sz="2000" dirty="0" err="1" smtClean="0"/>
              <a:t>facetten</a:t>
            </a:r>
            <a:r>
              <a:rPr lang="en-US" sz="2000" dirty="0" smtClean="0"/>
              <a:t> van de </a:t>
            </a:r>
            <a:r>
              <a:rPr lang="en-US" sz="2000" dirty="0" err="1" smtClean="0"/>
              <a:t>gemeenschap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Educatie</a:t>
            </a:r>
            <a:r>
              <a:rPr lang="en-US" sz="2000" dirty="0" smtClean="0"/>
              <a:t> &amp; Training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Industiele</a:t>
            </a:r>
            <a:r>
              <a:rPr lang="en-US" sz="2000" dirty="0" smtClean="0"/>
              <a:t> sector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Het </a:t>
            </a:r>
            <a:r>
              <a:rPr lang="en-US" sz="2000" dirty="0" err="1" smtClean="0"/>
              <a:t>Ambtenaren</a:t>
            </a:r>
            <a:r>
              <a:rPr lang="en-US" sz="2000" dirty="0" smtClean="0"/>
              <a:t> </a:t>
            </a:r>
            <a:r>
              <a:rPr lang="en-US" sz="2000" dirty="0" err="1" smtClean="0"/>
              <a:t>apparaat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Overheidsbeleid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Economische</a:t>
            </a:r>
            <a:r>
              <a:rPr lang="en-US" sz="2000" dirty="0" smtClean="0"/>
              <a:t> </a:t>
            </a:r>
            <a:r>
              <a:rPr lang="en-US" sz="2000" dirty="0" err="1" smtClean="0"/>
              <a:t>ontwikkeling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457200" indent="-45720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431363"/>
            <a:ext cx="1143000" cy="113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ight Brace 5"/>
          <p:cNvSpPr/>
          <p:nvPr/>
        </p:nvSpPr>
        <p:spPr>
          <a:xfrm>
            <a:off x="3733800" y="3124200"/>
            <a:ext cx="1066800" cy="1981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en-US" b="1" dirty="0" smtClean="0"/>
              <a:t>O&amp;M: Operations and Maintenance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just"/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publieke</a:t>
            </a:r>
            <a:r>
              <a:rPr lang="en-US" dirty="0" smtClean="0"/>
              <a:t> partner ( </a:t>
            </a:r>
            <a:r>
              <a:rPr lang="en-US" dirty="0" err="1" smtClean="0"/>
              <a:t>overheid</a:t>
            </a:r>
            <a:r>
              <a:rPr lang="en-US" dirty="0" smtClean="0"/>
              <a:t>, </a:t>
            </a:r>
            <a:r>
              <a:rPr lang="en-US" dirty="0" err="1" smtClean="0"/>
              <a:t>parastataal</a:t>
            </a:r>
            <a:r>
              <a:rPr lang="en-US" dirty="0" smtClean="0"/>
              <a:t>) </a:t>
            </a:r>
            <a:r>
              <a:rPr lang="en-US" dirty="0" err="1" smtClean="0"/>
              <a:t>gaat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partnership met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Particulier</a:t>
            </a:r>
            <a:r>
              <a:rPr lang="en-US" dirty="0" smtClean="0"/>
              <a:t> </a:t>
            </a:r>
            <a:r>
              <a:rPr lang="en-US" dirty="0" err="1" smtClean="0"/>
              <a:t>bedrijf</a:t>
            </a:r>
            <a:r>
              <a:rPr lang="en-US" dirty="0" smtClean="0"/>
              <a:t> </a:t>
            </a:r>
            <a:r>
              <a:rPr lang="en-US" dirty="0" err="1" smtClean="0"/>
              <a:t>waarbij</a:t>
            </a:r>
            <a:r>
              <a:rPr lang="en-US" dirty="0" smtClean="0"/>
              <a:t> het </a:t>
            </a:r>
            <a:r>
              <a:rPr lang="en-US" dirty="0" err="1" smtClean="0"/>
              <a:t>bedrijf</a:t>
            </a:r>
            <a:r>
              <a:rPr lang="en-US" dirty="0" smtClean="0"/>
              <a:t> de </a:t>
            </a:r>
            <a:r>
              <a:rPr lang="en-US" dirty="0" err="1" smtClean="0"/>
              <a:t>operatie</a:t>
            </a:r>
            <a:r>
              <a:rPr lang="en-US" dirty="0" smtClean="0"/>
              <a:t> en het </a:t>
            </a:r>
            <a:r>
              <a:rPr lang="en-US" dirty="0" err="1" smtClean="0"/>
              <a:t>onderhoud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neemt</a:t>
            </a:r>
            <a:r>
              <a:rPr lang="en-US" dirty="0" smtClean="0"/>
              <a:t> ( en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r>
              <a:rPr lang="en-US" dirty="0" smtClean="0"/>
              <a:t> van de </a:t>
            </a:r>
            <a:r>
              <a:rPr lang="en-US" dirty="0" err="1" smtClean="0"/>
              <a:t>winst</a:t>
            </a:r>
            <a:r>
              <a:rPr lang="en-US" dirty="0" smtClean="0"/>
              <a:t> ) </a:t>
            </a:r>
            <a:r>
              <a:rPr lang="en-US" dirty="0" err="1" smtClean="0"/>
              <a:t>maar</a:t>
            </a:r>
            <a:r>
              <a:rPr lang="en-US" dirty="0" smtClean="0"/>
              <a:t> 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blijft</a:t>
            </a:r>
            <a:r>
              <a:rPr lang="en-US" dirty="0" smtClean="0"/>
              <a:t> </a:t>
            </a:r>
            <a:r>
              <a:rPr lang="en-US" dirty="0" err="1" smtClean="0"/>
              <a:t>eigenaar</a:t>
            </a:r>
            <a:r>
              <a:rPr lang="en-US" dirty="0" smtClean="0"/>
              <a:t> </a:t>
            </a:r>
            <a:r>
              <a:rPr lang="en-US" dirty="0" err="1" smtClean="0"/>
              <a:t>bv</a:t>
            </a:r>
            <a:r>
              <a:rPr lang="en-US" dirty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publieke</a:t>
            </a:r>
            <a:r>
              <a:rPr lang="en-US" dirty="0" smtClean="0"/>
              <a:t> </a:t>
            </a:r>
            <a:r>
              <a:rPr lang="en-US" dirty="0" err="1" smtClean="0"/>
              <a:t>busdienst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Design, Build &amp; Operate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just"/>
            <a:r>
              <a:rPr lang="en-US" dirty="0" smtClean="0"/>
              <a:t>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 smtClean="0"/>
              <a:t> in met assets ( </a:t>
            </a:r>
            <a:r>
              <a:rPr lang="en-US" dirty="0" err="1" smtClean="0"/>
              <a:t>eigendommen</a:t>
            </a:r>
            <a:r>
              <a:rPr lang="en-US" dirty="0" smtClean="0"/>
              <a:t>); de private partner </a:t>
            </a:r>
            <a:r>
              <a:rPr lang="en-US" dirty="0" err="1" smtClean="0"/>
              <a:t>ontwerpt</a:t>
            </a:r>
            <a:r>
              <a:rPr lang="en-US" dirty="0" smtClean="0"/>
              <a:t> en </a:t>
            </a:r>
            <a:r>
              <a:rPr lang="en-US" dirty="0" err="1" smtClean="0"/>
              <a:t>bouwt</a:t>
            </a:r>
            <a:r>
              <a:rPr lang="en-US" dirty="0" smtClean="0"/>
              <a:t> de </a:t>
            </a:r>
            <a:r>
              <a:rPr lang="en-US" dirty="0" err="1" smtClean="0"/>
              <a:t>dienst</a:t>
            </a:r>
            <a:r>
              <a:rPr lang="en-US" dirty="0" smtClean="0"/>
              <a:t> of </a:t>
            </a:r>
            <a:r>
              <a:rPr lang="en-US" dirty="0" err="1" smtClean="0"/>
              <a:t>faciliteit</a:t>
            </a:r>
            <a:r>
              <a:rPr lang="en-US" dirty="0" smtClean="0"/>
              <a:t>. 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behoudt</a:t>
            </a:r>
            <a:r>
              <a:rPr lang="en-US" dirty="0" smtClean="0"/>
              <a:t> het </a:t>
            </a:r>
            <a:r>
              <a:rPr lang="en-US" dirty="0" err="1" smtClean="0"/>
              <a:t>eigendomsrecht</a:t>
            </a:r>
            <a:r>
              <a:rPr lang="en-US" dirty="0" smtClean="0"/>
              <a:t> en </a:t>
            </a:r>
            <a:r>
              <a:rPr lang="en-US" dirty="0" err="1" smtClean="0"/>
              <a:t>voert</a:t>
            </a:r>
            <a:r>
              <a:rPr lang="en-US" dirty="0" smtClean="0"/>
              <a:t> </a:t>
            </a:r>
            <a:r>
              <a:rPr lang="en-US" dirty="0" err="1" smtClean="0"/>
              <a:t>verder</a:t>
            </a:r>
            <a:r>
              <a:rPr lang="en-US" dirty="0" smtClean="0"/>
              <a:t> </a:t>
            </a:r>
            <a:r>
              <a:rPr lang="en-US" dirty="0" err="1" smtClean="0"/>
              <a:t>beheer</a:t>
            </a:r>
            <a:r>
              <a:rPr lang="en-US" dirty="0" smtClean="0"/>
              <a:t> en </a:t>
            </a:r>
            <a:r>
              <a:rPr lang="en-US" dirty="0" err="1" smtClean="0"/>
              <a:t>onderhoud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DBFOMT-Design, Build, Finance, Operate, Maintain,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just"/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veelgebruikt</a:t>
            </a:r>
            <a:r>
              <a:rPr lang="en-US" dirty="0" smtClean="0"/>
              <a:t> model </a:t>
            </a:r>
            <a:r>
              <a:rPr lang="en-US" dirty="0" err="1" smtClean="0"/>
              <a:t>waarbij</a:t>
            </a:r>
            <a:r>
              <a:rPr lang="en-US" dirty="0" smtClean="0"/>
              <a:t> De private partner </a:t>
            </a:r>
            <a:r>
              <a:rPr lang="en-US" dirty="0" err="1" smtClean="0"/>
              <a:t>Ontwerpt</a:t>
            </a:r>
            <a:r>
              <a:rPr lang="en-US" dirty="0" smtClean="0"/>
              <a:t>, </a:t>
            </a:r>
            <a:r>
              <a:rPr lang="en-US" dirty="0" err="1" smtClean="0"/>
              <a:t>Bouwt</a:t>
            </a:r>
            <a:r>
              <a:rPr lang="en-US" dirty="0" smtClean="0"/>
              <a:t>, </a:t>
            </a:r>
            <a:r>
              <a:rPr lang="en-US" dirty="0" err="1" smtClean="0"/>
              <a:t>Stuurt</a:t>
            </a:r>
            <a:r>
              <a:rPr lang="en-US" dirty="0" smtClean="0"/>
              <a:t>, </a:t>
            </a:r>
            <a:r>
              <a:rPr lang="en-US" dirty="0" err="1" smtClean="0"/>
              <a:t>Onderhoudt</a:t>
            </a:r>
            <a:r>
              <a:rPr lang="en-US" dirty="0" smtClean="0"/>
              <a:t> en </a:t>
            </a:r>
            <a:r>
              <a:rPr lang="en-US" dirty="0" err="1" smtClean="0"/>
              <a:t>uiteindelijk</a:t>
            </a:r>
            <a:r>
              <a:rPr lang="en-US" dirty="0" smtClean="0"/>
              <a:t> </a:t>
            </a:r>
            <a:r>
              <a:rPr lang="en-US" dirty="0" err="1" smtClean="0"/>
              <a:t>overdraagt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Overheid</a:t>
            </a:r>
            <a:r>
              <a:rPr lang="en-US" dirty="0" smtClean="0"/>
              <a:t>. 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verschaft</a:t>
            </a:r>
            <a:r>
              <a:rPr lang="en-US" dirty="0" smtClean="0"/>
              <a:t> de </a:t>
            </a:r>
            <a:r>
              <a:rPr lang="en-US" dirty="0" err="1" smtClean="0"/>
              <a:t>vergunningen</a:t>
            </a:r>
            <a:r>
              <a:rPr lang="en-US" dirty="0" smtClean="0"/>
              <a:t>, </a:t>
            </a:r>
            <a:r>
              <a:rPr lang="en-US" dirty="0" err="1" smtClean="0"/>
              <a:t>infrastructuur</a:t>
            </a:r>
            <a:r>
              <a:rPr lang="en-US" dirty="0" smtClean="0"/>
              <a:t> en land. </a:t>
            </a:r>
            <a:r>
              <a:rPr lang="en-US" dirty="0" err="1" smtClean="0"/>
              <a:t>Bv</a:t>
            </a:r>
            <a:r>
              <a:rPr lang="en-US" dirty="0" smtClean="0"/>
              <a:t>. </a:t>
            </a:r>
            <a:r>
              <a:rPr lang="en-US" dirty="0" err="1" smtClean="0"/>
              <a:t>produktiebedrijf</a:t>
            </a:r>
            <a:r>
              <a:rPr lang="en-US" dirty="0" smtClean="0"/>
              <a:t> ( mining)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brug</a:t>
            </a:r>
            <a:r>
              <a:rPr lang="en-US" dirty="0" smtClean="0"/>
              <a:t>, highway, </a:t>
            </a:r>
            <a:r>
              <a:rPr lang="en-US" dirty="0" err="1" smtClean="0"/>
              <a:t>lucht</a:t>
            </a:r>
            <a:r>
              <a:rPr lang="en-US" dirty="0" smtClean="0"/>
              <a:t>- en </a:t>
            </a:r>
            <a:r>
              <a:rPr lang="en-US" dirty="0" err="1" smtClean="0"/>
              <a:t>zeehavens</a:t>
            </a:r>
            <a:r>
              <a:rPr lang="en-US" dirty="0" smtClean="0"/>
              <a:t>, </a:t>
            </a:r>
            <a:r>
              <a:rPr lang="en-US" dirty="0" err="1" smtClean="0"/>
              <a:t>woningbouw</a:t>
            </a:r>
            <a:r>
              <a:rPr lang="en-US" dirty="0" smtClean="0"/>
              <a:t>, </a:t>
            </a:r>
            <a:r>
              <a:rPr lang="en-US" dirty="0" err="1" smtClean="0"/>
              <a:t>agrarisch</a:t>
            </a:r>
            <a:r>
              <a:rPr lang="en-US" dirty="0" smtClean="0"/>
              <a:t> export </a:t>
            </a:r>
            <a:r>
              <a:rPr lang="en-US" dirty="0" err="1" smtClean="0"/>
              <a:t>bedrijf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 – Build , Operate, Transfer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 err="1" smtClean="0"/>
              <a:t>Hierbij</a:t>
            </a:r>
            <a:r>
              <a:rPr lang="en-US" dirty="0" smtClean="0"/>
              <a:t> </a:t>
            </a:r>
            <a:r>
              <a:rPr lang="en-US" dirty="0" err="1" smtClean="0"/>
              <a:t>bouwt</a:t>
            </a:r>
            <a:r>
              <a:rPr lang="en-US" dirty="0"/>
              <a:t> </a:t>
            </a:r>
            <a:r>
              <a:rPr lang="en-US" dirty="0" smtClean="0"/>
              <a:t>en </a:t>
            </a:r>
            <a:r>
              <a:rPr lang="en-US" dirty="0" err="1" smtClean="0"/>
              <a:t>stuurt</a:t>
            </a:r>
            <a:r>
              <a:rPr lang="en-US" dirty="0" smtClean="0"/>
              <a:t> de private partner het project, en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bepaalde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,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nadat</a:t>
            </a:r>
            <a:r>
              <a:rPr lang="en-US" dirty="0" smtClean="0"/>
              <a:t> de </a:t>
            </a:r>
            <a:r>
              <a:rPr lang="en-US" dirty="0" err="1" smtClean="0"/>
              <a:t>investering</a:t>
            </a:r>
            <a:r>
              <a:rPr lang="en-US" dirty="0" smtClean="0"/>
              <a:t> </a:t>
            </a:r>
            <a:r>
              <a:rPr lang="en-US" dirty="0" err="1" smtClean="0"/>
              <a:t>commercieel</a:t>
            </a:r>
            <a:r>
              <a:rPr lang="en-US" dirty="0" smtClean="0"/>
              <a:t> is </a:t>
            </a:r>
            <a:r>
              <a:rPr lang="en-US" dirty="0" err="1" smtClean="0"/>
              <a:t>terugverdiend</a:t>
            </a:r>
            <a:r>
              <a:rPr lang="en-US" dirty="0" smtClean="0"/>
              <a:t>, </a:t>
            </a:r>
            <a:r>
              <a:rPr lang="en-US" dirty="0" err="1" smtClean="0"/>
              <a:t>wordt</a:t>
            </a:r>
            <a:r>
              <a:rPr lang="en-US" dirty="0" smtClean="0"/>
              <a:t> het project </a:t>
            </a:r>
            <a:r>
              <a:rPr lang="en-US" dirty="0" err="1" smtClean="0"/>
              <a:t>overgedragen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overheid</a:t>
            </a:r>
            <a:r>
              <a:rPr lang="en-US" dirty="0" smtClean="0"/>
              <a:t>. </a:t>
            </a:r>
            <a:r>
              <a:rPr lang="en-US" dirty="0" err="1" smtClean="0"/>
              <a:t>Bv</a:t>
            </a:r>
            <a:r>
              <a:rPr lang="en-US" dirty="0" smtClean="0"/>
              <a:t>. </a:t>
            </a:r>
            <a:r>
              <a:rPr lang="en-US" dirty="0" err="1" smtClean="0"/>
              <a:t>Sporthallen</a:t>
            </a:r>
            <a:r>
              <a:rPr lang="en-US" dirty="0" smtClean="0"/>
              <a:t>, </a:t>
            </a:r>
            <a:r>
              <a:rPr lang="en-US" dirty="0" err="1" smtClean="0"/>
              <a:t>luchthavens</a:t>
            </a:r>
            <a:r>
              <a:rPr lang="en-US" dirty="0" smtClean="0"/>
              <a:t>, </a:t>
            </a:r>
            <a:r>
              <a:rPr lang="en-US" dirty="0" err="1" smtClean="0"/>
              <a:t>verwerkingsbedrijven</a:t>
            </a:r>
            <a:r>
              <a:rPr lang="en-US" dirty="0" smtClean="0"/>
              <a:t>, </a:t>
            </a:r>
            <a:r>
              <a:rPr lang="en-US" dirty="0" err="1" smtClean="0"/>
              <a:t>scholen</a:t>
            </a:r>
            <a:r>
              <a:rPr lang="en-US" dirty="0" smtClean="0"/>
              <a:t>, etc.</a:t>
            </a:r>
            <a:br>
              <a:rPr lang="en-US" dirty="0" smtClean="0"/>
            </a:br>
            <a:r>
              <a:rPr lang="en-US" dirty="0" smtClean="0"/>
              <a:t> 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 smtClean="0"/>
              <a:t> in met </a:t>
            </a:r>
            <a:r>
              <a:rPr lang="en-US" dirty="0" err="1" smtClean="0"/>
              <a:t>grond</a:t>
            </a:r>
            <a:r>
              <a:rPr lang="en-US" dirty="0" smtClean="0"/>
              <a:t>, </a:t>
            </a:r>
            <a:r>
              <a:rPr lang="en-US" dirty="0" err="1" smtClean="0"/>
              <a:t>vergunningen</a:t>
            </a:r>
            <a:r>
              <a:rPr lang="en-US" dirty="0" smtClean="0"/>
              <a:t> en </a:t>
            </a:r>
            <a:r>
              <a:rPr lang="en-US" dirty="0" err="1" smtClean="0"/>
              <a:t>deelfinanciering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BBO- Buy, Build, Operate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uitkomst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vervallen</a:t>
            </a:r>
            <a:r>
              <a:rPr lang="en-US" dirty="0" smtClean="0"/>
              <a:t> of </a:t>
            </a:r>
            <a:r>
              <a:rPr lang="en-US" dirty="0" err="1" smtClean="0"/>
              <a:t>noodlijdende</a:t>
            </a:r>
            <a:r>
              <a:rPr lang="en-US" dirty="0" smtClean="0"/>
              <a:t> </a:t>
            </a:r>
            <a:r>
              <a:rPr lang="en-US" dirty="0" err="1" smtClean="0"/>
              <a:t>overheidsbedrijven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verkoopt</a:t>
            </a:r>
            <a:r>
              <a:rPr lang="en-US" dirty="0" smtClean="0"/>
              <a:t> het </a:t>
            </a:r>
            <a:r>
              <a:rPr lang="en-US" dirty="0" err="1" smtClean="0"/>
              <a:t>bedrijf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private sector die het </a:t>
            </a:r>
            <a:r>
              <a:rPr lang="en-US" dirty="0" err="1" smtClean="0"/>
              <a:t>overneemt</a:t>
            </a:r>
            <a:r>
              <a:rPr lang="en-US" dirty="0" smtClean="0"/>
              <a:t> </a:t>
            </a:r>
            <a:r>
              <a:rPr lang="en-US" dirty="0" err="1" smtClean="0"/>
              <a:t>onder</a:t>
            </a:r>
            <a:r>
              <a:rPr lang="en-US" dirty="0" smtClean="0"/>
              <a:t> de </a:t>
            </a:r>
            <a:r>
              <a:rPr lang="en-US" dirty="0" err="1" smtClean="0"/>
              <a:t>voorwaarde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het </a:t>
            </a:r>
            <a:r>
              <a:rPr lang="en-US" dirty="0" err="1" smtClean="0"/>
              <a:t>verder</a:t>
            </a:r>
            <a:r>
              <a:rPr lang="en-US" dirty="0" smtClean="0"/>
              <a:t> op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winstgevende</a:t>
            </a:r>
            <a:r>
              <a:rPr lang="en-US" dirty="0" smtClean="0"/>
              <a:t> </a:t>
            </a:r>
            <a:r>
              <a:rPr lang="en-US" dirty="0" err="1" smtClean="0"/>
              <a:t>wijze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voortgezet</a:t>
            </a:r>
            <a:r>
              <a:rPr lang="en-US" dirty="0" smtClean="0"/>
              <a:t> of </a:t>
            </a:r>
            <a:r>
              <a:rPr lang="en-US" dirty="0" err="1" smtClean="0"/>
              <a:t>uitgebreid</a:t>
            </a:r>
            <a:r>
              <a:rPr lang="en-US" dirty="0" smtClean="0"/>
              <a:t>. </a:t>
            </a:r>
            <a:r>
              <a:rPr lang="en-US" dirty="0" err="1" smtClean="0"/>
              <a:t>Bv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vracht</a:t>
            </a:r>
            <a:r>
              <a:rPr lang="en-US" dirty="0" smtClean="0"/>
              <a:t>/</a:t>
            </a:r>
            <a:r>
              <a:rPr lang="en-US" dirty="0" err="1" smtClean="0"/>
              <a:t>postdienst</a:t>
            </a:r>
            <a:r>
              <a:rPr lang="en-US" dirty="0" smtClean="0"/>
              <a:t>, </a:t>
            </a:r>
            <a:r>
              <a:rPr lang="en-US" dirty="0" err="1" smtClean="0"/>
              <a:t>recreatiebedrijven</a:t>
            </a:r>
            <a:r>
              <a:rPr lang="en-US" dirty="0" smtClean="0"/>
              <a:t>, </a:t>
            </a:r>
            <a:r>
              <a:rPr lang="en-US" dirty="0" err="1" smtClean="0"/>
              <a:t>verwerkingsbedrijven</a:t>
            </a:r>
            <a:r>
              <a:rPr lang="en-US" dirty="0" smtClean="0"/>
              <a:t>, etc.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560</Words>
  <Application>Microsoft Office PowerPoint</Application>
  <PresentationFormat>On-screen Show (4:3)</PresentationFormat>
  <Paragraphs>55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Concurrentiekracht middels Public Private Partnerships  door  Max Man A Hing </vt:lpstr>
      <vt:lpstr>Internationale Concurrentiekracht</vt:lpstr>
      <vt:lpstr>Public Private Partnership</vt:lpstr>
      <vt:lpstr>PPP Modellen</vt:lpstr>
      <vt:lpstr>1. O&amp;M: Operations and Maintenance </vt:lpstr>
      <vt:lpstr>2. Design, Build &amp; Operate</vt:lpstr>
      <vt:lpstr>DBFOMT-Design, Build, Finance, Operate, Maintain, Transfer</vt:lpstr>
      <vt:lpstr>BOT – Build , Operate, Transfer </vt:lpstr>
      <vt:lpstr>BBO- Buy, Build, Operate</vt:lpstr>
      <vt:lpstr>Lease /Purchase </vt:lpstr>
      <vt:lpstr>Turnkey</vt:lpstr>
      <vt:lpstr>Vertrouwen in elkaar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Management</dc:creator>
  <cp:lastModifiedBy>userx</cp:lastModifiedBy>
  <cp:revision>22</cp:revision>
  <dcterms:created xsi:type="dcterms:W3CDTF">2013-02-03T02:14:39Z</dcterms:created>
  <dcterms:modified xsi:type="dcterms:W3CDTF">2013-02-18T12:11:36Z</dcterms:modified>
</cp:coreProperties>
</file>