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4" r:id="rId2"/>
    <p:sldId id="335" r:id="rId3"/>
    <p:sldId id="364" r:id="rId4"/>
    <p:sldId id="365" r:id="rId5"/>
    <p:sldId id="366" r:id="rId6"/>
    <p:sldId id="33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DAE0A-59AE-4A5D-8A91-D6732443CA78}" type="datetimeFigureOut">
              <a:rPr lang="en-US" smtClean="0"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D66E-2A34-4A95-8F1C-B71125F9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826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DAE0A-59AE-4A5D-8A91-D6732443CA78}" type="datetimeFigureOut">
              <a:rPr lang="en-US" smtClean="0"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D66E-2A34-4A95-8F1C-B71125F9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202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DAE0A-59AE-4A5D-8A91-D6732443CA78}" type="datetimeFigureOut">
              <a:rPr lang="en-US" smtClean="0"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D66E-2A34-4A95-8F1C-B71125F9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453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DAE0A-59AE-4A5D-8A91-D6732443CA78}" type="datetimeFigureOut">
              <a:rPr lang="en-US" smtClean="0"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D66E-2A34-4A95-8F1C-B71125F9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321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DAE0A-59AE-4A5D-8A91-D6732443CA78}" type="datetimeFigureOut">
              <a:rPr lang="en-US" smtClean="0"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D66E-2A34-4A95-8F1C-B71125F9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65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DAE0A-59AE-4A5D-8A91-D6732443CA78}" type="datetimeFigureOut">
              <a:rPr lang="en-US" smtClean="0"/>
              <a:t>5/23/2013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D66E-2A34-4A95-8F1C-B71125F9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644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DAE0A-59AE-4A5D-8A91-D6732443CA78}" type="datetimeFigureOut">
              <a:rPr lang="en-US" smtClean="0"/>
              <a:t>5/23/2013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D66E-2A34-4A95-8F1C-B71125F9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114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DAE0A-59AE-4A5D-8A91-D6732443CA78}" type="datetimeFigureOut">
              <a:rPr lang="en-US" smtClean="0"/>
              <a:t>5/23/2013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D66E-2A34-4A95-8F1C-B71125F9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618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DAE0A-59AE-4A5D-8A91-D6732443CA78}" type="datetimeFigureOut">
              <a:rPr lang="en-US" smtClean="0"/>
              <a:t>5/23/2013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D66E-2A34-4A95-8F1C-B71125F9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205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DAE0A-59AE-4A5D-8A91-D6732443CA78}" type="datetimeFigureOut">
              <a:rPr lang="en-US" smtClean="0"/>
              <a:t>5/23/2013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D66E-2A34-4A95-8F1C-B71125F9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120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DAE0A-59AE-4A5D-8A91-D6732443CA78}" type="datetimeFigureOut">
              <a:rPr lang="en-US" smtClean="0"/>
              <a:t>5/23/2013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D66E-2A34-4A95-8F1C-B71125F9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333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DAE0A-59AE-4A5D-8A91-D6732443CA78}" type="datetimeFigureOut">
              <a:rPr lang="en-US" smtClean="0"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CD66E-2A34-4A95-8F1C-B71125F9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885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383350"/>
            <a:ext cx="5638800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17526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SURINAME</a:t>
            </a:r>
            <a:br>
              <a:rPr lang="en-US" sz="3200" b="1" dirty="0" smtClean="0">
                <a:solidFill>
                  <a:srgbClr val="00B050"/>
                </a:solidFill>
              </a:rPr>
            </a:br>
            <a:r>
              <a:rPr lang="en-US" sz="3200" b="1" dirty="0" smtClean="0">
                <a:solidFill>
                  <a:srgbClr val="00B050"/>
                </a:solidFill>
              </a:rPr>
              <a:t>CGF Chapter</a:t>
            </a:r>
            <a:endParaRPr lang="en-US" sz="33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CGF Focal Point: </a:t>
            </a:r>
          </a:p>
          <a:p>
            <a:r>
              <a:rPr lang="en-US" dirty="0" smtClean="0"/>
              <a:t>XXXX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295400" y="5334000"/>
            <a:ext cx="6400800" cy="381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Caribbean Growth Forum Regional Workshop</a:t>
            </a:r>
          </a:p>
          <a:p>
            <a:r>
              <a:rPr lang="en-US" sz="1400" dirty="0" smtClean="0"/>
              <a:t>June 24-25, 2013 Nassau, The Bahamas</a:t>
            </a:r>
            <a:endParaRPr lang="en-US" sz="1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0"/>
            <a:ext cx="9144000" cy="0"/>
          </a:xfrm>
          <a:prstGeom prst="line">
            <a:avLst/>
          </a:prstGeom>
          <a:ln w="76200">
            <a:solidFill>
              <a:srgbClr val="00B05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858000"/>
            <a:ext cx="9144000" cy="0"/>
          </a:xfrm>
          <a:prstGeom prst="line">
            <a:avLst/>
          </a:prstGeom>
          <a:ln w="76200">
            <a:solidFill>
              <a:srgbClr val="00B050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968" y="6172199"/>
            <a:ext cx="6108064" cy="3260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6936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383350"/>
            <a:ext cx="5638800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8632"/>
            <a:ext cx="7772400" cy="1295400"/>
          </a:xfrm>
        </p:spPr>
        <p:txBody>
          <a:bodyPr>
            <a:noAutofit/>
          </a:bodyPr>
          <a:lstStyle/>
          <a:p>
            <a:r>
              <a:rPr lang="en-US" sz="3300" b="1" dirty="0" smtClean="0">
                <a:solidFill>
                  <a:srgbClr val="00B050"/>
                </a:solidFill>
              </a:rPr>
              <a:t>The Process</a:t>
            </a:r>
            <a:endParaRPr lang="en-US" sz="33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524000"/>
            <a:ext cx="8153400" cy="3810000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sz="2900" dirty="0" smtClean="0"/>
              <a:t>Launched on April 18, 2013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900" dirty="0" smtClean="0"/>
              <a:t>150+ contributed (X% Private Sector; X% Public Sector, X% Civil Society)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900" dirty="0" smtClean="0"/>
              <a:t>Each Working Group met for 5-6 times weekly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900" dirty="0" smtClean="0"/>
              <a:t>XX Proposals have emerged as priorities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900" dirty="0" smtClean="0"/>
              <a:t>XX Proposals have a regional dimension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sz="29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0"/>
            <a:ext cx="9144000" cy="0"/>
          </a:xfrm>
          <a:prstGeom prst="line">
            <a:avLst/>
          </a:prstGeom>
          <a:ln w="76200">
            <a:solidFill>
              <a:srgbClr val="00B05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858000"/>
            <a:ext cx="9144000" cy="0"/>
          </a:xfrm>
          <a:prstGeom prst="line">
            <a:avLst/>
          </a:prstGeom>
          <a:ln w="76200">
            <a:solidFill>
              <a:srgbClr val="00B050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968" y="6172199"/>
            <a:ext cx="6108064" cy="3260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9681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383350"/>
            <a:ext cx="5638800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8632"/>
            <a:ext cx="7772400" cy="1295400"/>
          </a:xfrm>
        </p:spPr>
        <p:txBody>
          <a:bodyPr>
            <a:noAutofit/>
          </a:bodyPr>
          <a:lstStyle/>
          <a:p>
            <a:r>
              <a:rPr lang="en-US" sz="3300" b="1" dirty="0" smtClean="0">
                <a:solidFill>
                  <a:srgbClr val="00B050"/>
                </a:solidFill>
              </a:rPr>
              <a:t>Top Priorities for CGF Stakeholders</a:t>
            </a:r>
            <a:endParaRPr lang="en-US" sz="33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0"/>
            <a:ext cx="9144000" cy="0"/>
          </a:xfrm>
          <a:prstGeom prst="line">
            <a:avLst/>
          </a:prstGeom>
          <a:ln w="76200">
            <a:solidFill>
              <a:srgbClr val="00B05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858000"/>
            <a:ext cx="9144000" cy="0"/>
          </a:xfrm>
          <a:prstGeom prst="line">
            <a:avLst/>
          </a:prstGeom>
          <a:ln w="76200">
            <a:solidFill>
              <a:srgbClr val="00B050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6172199"/>
            <a:ext cx="5949632" cy="326073"/>
          </a:xfrm>
          <a:prstGeom prst="rect">
            <a:avLst/>
          </a:prstGeom>
          <a:noFill/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342376"/>
              </p:ext>
            </p:extLst>
          </p:nvPr>
        </p:nvGraphicFramePr>
        <p:xfrm>
          <a:off x="381000" y="1383352"/>
          <a:ext cx="8534400" cy="389476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810000"/>
                <a:gridCol w="1524000"/>
                <a:gridCol w="1447800"/>
                <a:gridCol w="1752600"/>
              </a:tblGrid>
              <a:tr h="372546">
                <a:tc gridSpan="2">
                  <a:txBody>
                    <a:bodyPr/>
                    <a:lstStyle/>
                    <a:p>
                      <a:r>
                        <a:rPr lang="en-US" b="0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Logistics</a:t>
                      </a:r>
                      <a:r>
                        <a:rPr lang="en-US" b="0" baseline="0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 and Connectivity</a:t>
                      </a:r>
                      <a:endParaRPr lang="en-US" b="0" dirty="0">
                        <a:ln>
                          <a:solidFill>
                            <a:srgbClr val="0070C0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/>
                </a:tc>
              </a:tr>
              <a:tr h="372546">
                <a:tc>
                  <a:txBody>
                    <a:bodyPr/>
                    <a:lstStyle/>
                    <a:p>
                      <a:r>
                        <a:rPr lang="en-US" b="0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Priority</a:t>
                      </a:r>
                      <a:endParaRPr lang="en-US" b="0" dirty="0">
                        <a:ln>
                          <a:solidFill>
                            <a:srgbClr val="0070C0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</a:rPr>
                        <a:t>Focal Point</a:t>
                      </a:r>
                    </a:p>
                    <a:p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</a:rPr>
                        <a:t>Cost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ln>
                            <a:solidFill>
                              <a:srgbClr val="0070C0"/>
                            </a:solidFill>
                          </a:ln>
                        </a:rPr>
                        <a:t>Existing donor support (if any)</a:t>
                      </a:r>
                      <a:endParaRPr lang="en-US" dirty="0" smtClean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  <a:p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/>
                </a:tc>
              </a:tr>
              <a:tr h="372546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</a:tr>
              <a:tr h="372546">
                <a:tc>
                  <a:txBody>
                    <a:bodyPr/>
                    <a:lstStyle/>
                    <a:p>
                      <a:endParaRPr lang="en-US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</a:tr>
              <a:tr h="372546">
                <a:tc>
                  <a:txBody>
                    <a:bodyPr/>
                    <a:lstStyle/>
                    <a:p>
                      <a:endParaRPr lang="en-US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</a:tr>
              <a:tr h="372546">
                <a:tc>
                  <a:txBody>
                    <a:bodyPr/>
                    <a:lstStyle/>
                    <a:p>
                      <a:endParaRPr lang="en-US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</a:tr>
              <a:tr h="372546">
                <a:tc>
                  <a:txBody>
                    <a:bodyPr/>
                    <a:lstStyle/>
                    <a:p>
                      <a:endParaRPr lang="en-US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</a:tr>
              <a:tr h="372546">
                <a:tc>
                  <a:txBody>
                    <a:bodyPr/>
                    <a:lstStyle/>
                    <a:p>
                      <a:endParaRPr lang="en-US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</a:tr>
              <a:tr h="372546">
                <a:tc>
                  <a:txBody>
                    <a:bodyPr/>
                    <a:lstStyle/>
                    <a:p>
                      <a:endParaRPr lang="en-US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250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383350"/>
            <a:ext cx="5638800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8632"/>
            <a:ext cx="7772400" cy="1295400"/>
          </a:xfrm>
        </p:spPr>
        <p:txBody>
          <a:bodyPr>
            <a:noAutofit/>
          </a:bodyPr>
          <a:lstStyle/>
          <a:p>
            <a:r>
              <a:rPr lang="en-US" sz="3300" b="1" dirty="0" smtClean="0">
                <a:solidFill>
                  <a:srgbClr val="00B050"/>
                </a:solidFill>
              </a:rPr>
              <a:t>Top Priorities for CGF Stakeholders</a:t>
            </a:r>
            <a:endParaRPr lang="en-US" sz="33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0"/>
            <a:ext cx="9144000" cy="0"/>
          </a:xfrm>
          <a:prstGeom prst="line">
            <a:avLst/>
          </a:prstGeom>
          <a:ln w="76200">
            <a:solidFill>
              <a:srgbClr val="00B05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858000"/>
            <a:ext cx="9144000" cy="0"/>
          </a:xfrm>
          <a:prstGeom prst="line">
            <a:avLst/>
          </a:prstGeom>
          <a:ln w="76200">
            <a:solidFill>
              <a:srgbClr val="00B050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6172199"/>
            <a:ext cx="5949632" cy="326073"/>
          </a:xfrm>
          <a:prstGeom prst="rect">
            <a:avLst/>
          </a:prstGeom>
          <a:noFill/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174498"/>
              </p:ext>
            </p:extLst>
          </p:nvPr>
        </p:nvGraphicFramePr>
        <p:xfrm>
          <a:off x="228600" y="1515432"/>
          <a:ext cx="8534400" cy="389476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810000"/>
                <a:gridCol w="1524000"/>
                <a:gridCol w="1447800"/>
                <a:gridCol w="1752600"/>
              </a:tblGrid>
              <a:tr h="372546">
                <a:tc gridSpan="2">
                  <a:txBody>
                    <a:bodyPr/>
                    <a:lstStyle/>
                    <a:p>
                      <a:r>
                        <a:rPr lang="en-US" b="0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Investment Climate</a:t>
                      </a:r>
                      <a:endParaRPr lang="en-US" b="0" dirty="0">
                        <a:ln>
                          <a:solidFill>
                            <a:srgbClr val="0070C0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/>
                </a:tc>
              </a:tr>
              <a:tr h="372546">
                <a:tc>
                  <a:txBody>
                    <a:bodyPr/>
                    <a:lstStyle/>
                    <a:p>
                      <a:r>
                        <a:rPr lang="en-US" b="0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Priority</a:t>
                      </a:r>
                      <a:endParaRPr lang="en-US" b="0" dirty="0">
                        <a:ln>
                          <a:solidFill>
                            <a:srgbClr val="0070C0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</a:rPr>
                        <a:t>Focal Point</a:t>
                      </a:r>
                    </a:p>
                    <a:p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</a:rPr>
                        <a:t>Cost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ln>
                            <a:solidFill>
                              <a:srgbClr val="0070C0"/>
                            </a:solidFill>
                          </a:ln>
                        </a:rPr>
                        <a:t>Existing donor support (if any)</a:t>
                      </a:r>
                      <a:endParaRPr lang="en-US" dirty="0" smtClean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  <a:p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/>
                </a:tc>
              </a:tr>
              <a:tr h="372546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</a:tr>
              <a:tr h="372546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</a:tr>
              <a:tr h="372546">
                <a:tc>
                  <a:txBody>
                    <a:bodyPr/>
                    <a:lstStyle/>
                    <a:p>
                      <a:endParaRPr lang="en-US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</a:tr>
              <a:tr h="372546">
                <a:tc>
                  <a:txBody>
                    <a:bodyPr/>
                    <a:lstStyle/>
                    <a:p>
                      <a:endParaRPr lang="en-US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</a:tr>
              <a:tr h="372546">
                <a:tc>
                  <a:txBody>
                    <a:bodyPr/>
                    <a:lstStyle/>
                    <a:p>
                      <a:endParaRPr lang="en-US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</a:tr>
              <a:tr h="372546">
                <a:tc>
                  <a:txBody>
                    <a:bodyPr/>
                    <a:lstStyle/>
                    <a:p>
                      <a:endParaRPr lang="en-US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</a:tr>
              <a:tr h="372546">
                <a:tc>
                  <a:txBody>
                    <a:bodyPr/>
                    <a:lstStyle/>
                    <a:p>
                      <a:endParaRPr lang="en-US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371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383350"/>
            <a:ext cx="5638800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8632"/>
            <a:ext cx="7772400" cy="1295400"/>
          </a:xfrm>
        </p:spPr>
        <p:txBody>
          <a:bodyPr>
            <a:noAutofit/>
          </a:bodyPr>
          <a:lstStyle/>
          <a:p>
            <a:r>
              <a:rPr lang="en-US" sz="3300" b="1" dirty="0" smtClean="0">
                <a:solidFill>
                  <a:srgbClr val="00B050"/>
                </a:solidFill>
              </a:rPr>
              <a:t>Top Priorities for CGF Stakeholders</a:t>
            </a:r>
            <a:endParaRPr lang="en-US" sz="33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0"/>
            <a:ext cx="9144000" cy="0"/>
          </a:xfrm>
          <a:prstGeom prst="line">
            <a:avLst/>
          </a:prstGeom>
          <a:ln w="76200">
            <a:solidFill>
              <a:srgbClr val="00B05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858000"/>
            <a:ext cx="9144000" cy="0"/>
          </a:xfrm>
          <a:prstGeom prst="line">
            <a:avLst/>
          </a:prstGeom>
          <a:ln w="76200">
            <a:solidFill>
              <a:srgbClr val="00B050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6172199"/>
            <a:ext cx="5949632" cy="326073"/>
          </a:xfrm>
          <a:prstGeom prst="rect">
            <a:avLst/>
          </a:prstGeom>
          <a:noFill/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431150"/>
              </p:ext>
            </p:extLst>
          </p:nvPr>
        </p:nvGraphicFramePr>
        <p:xfrm>
          <a:off x="228600" y="1515432"/>
          <a:ext cx="8534400" cy="389476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810000"/>
                <a:gridCol w="1524000"/>
                <a:gridCol w="1447800"/>
                <a:gridCol w="1752600"/>
              </a:tblGrid>
              <a:tr h="372546">
                <a:tc gridSpan="2">
                  <a:txBody>
                    <a:bodyPr/>
                    <a:lstStyle/>
                    <a:p>
                      <a:r>
                        <a:rPr lang="en-US" b="0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Skills and Productivity</a:t>
                      </a:r>
                      <a:endParaRPr lang="en-US" b="0" dirty="0">
                        <a:ln>
                          <a:solidFill>
                            <a:srgbClr val="0070C0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/>
                </a:tc>
              </a:tr>
              <a:tr h="372546">
                <a:tc>
                  <a:txBody>
                    <a:bodyPr/>
                    <a:lstStyle/>
                    <a:p>
                      <a:r>
                        <a:rPr lang="en-US" b="0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Priority</a:t>
                      </a:r>
                      <a:endParaRPr lang="en-US" b="0" dirty="0">
                        <a:ln>
                          <a:solidFill>
                            <a:srgbClr val="0070C0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</a:rPr>
                        <a:t>Focal Point</a:t>
                      </a:r>
                    </a:p>
                    <a:p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</a:rPr>
                        <a:t>Cost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ln>
                            <a:solidFill>
                              <a:srgbClr val="0070C0"/>
                            </a:solidFill>
                          </a:ln>
                        </a:rPr>
                        <a:t>Existing donor support (if any)</a:t>
                      </a:r>
                      <a:endParaRPr lang="en-US" dirty="0" smtClean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  <a:p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/>
                </a:tc>
              </a:tr>
              <a:tr h="372546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</a:tr>
              <a:tr h="372546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</a:tr>
              <a:tr h="372546">
                <a:tc>
                  <a:txBody>
                    <a:bodyPr/>
                    <a:lstStyle/>
                    <a:p>
                      <a:endParaRPr lang="en-US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</a:tr>
              <a:tr h="372546">
                <a:tc>
                  <a:txBody>
                    <a:bodyPr/>
                    <a:lstStyle/>
                    <a:p>
                      <a:endParaRPr lang="en-US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</a:tr>
              <a:tr h="372546">
                <a:tc>
                  <a:txBody>
                    <a:bodyPr/>
                    <a:lstStyle/>
                    <a:p>
                      <a:endParaRPr lang="en-US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</a:tr>
              <a:tr h="372546">
                <a:tc>
                  <a:txBody>
                    <a:bodyPr/>
                    <a:lstStyle/>
                    <a:p>
                      <a:endParaRPr lang="en-US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</a:tr>
              <a:tr h="372546">
                <a:tc>
                  <a:txBody>
                    <a:bodyPr/>
                    <a:lstStyle/>
                    <a:p>
                      <a:endParaRPr lang="en-US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00B0F0"/>
                          </a:solidFill>
                        </a:ln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539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383350"/>
            <a:ext cx="5638800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8632"/>
            <a:ext cx="7772400" cy="1295400"/>
          </a:xfrm>
        </p:spPr>
        <p:txBody>
          <a:bodyPr>
            <a:noAutofit/>
          </a:bodyPr>
          <a:lstStyle/>
          <a:p>
            <a:r>
              <a:rPr lang="en-US" sz="3300" b="1" dirty="0" smtClean="0">
                <a:solidFill>
                  <a:srgbClr val="00B050"/>
                </a:solidFill>
              </a:rPr>
              <a:t>Next Steps</a:t>
            </a:r>
            <a:endParaRPr lang="en-US" sz="33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524000"/>
            <a:ext cx="8153400" cy="3810000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/>
              <a:t>Announcement of the implementation phase: XXX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/>
              <a:t>Appointment of individual focal points responsible for implementation of each action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/>
              <a:t>First Accountability Workshop by: XX, XX, XX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0"/>
            <a:ext cx="9144000" cy="0"/>
          </a:xfrm>
          <a:prstGeom prst="line">
            <a:avLst/>
          </a:prstGeom>
          <a:ln w="76200">
            <a:solidFill>
              <a:srgbClr val="00B05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858000"/>
            <a:ext cx="9144000" cy="0"/>
          </a:xfrm>
          <a:prstGeom prst="line">
            <a:avLst/>
          </a:prstGeom>
          <a:ln w="76200">
            <a:solidFill>
              <a:srgbClr val="00B050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968" y="6172199"/>
            <a:ext cx="6108064" cy="3260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4594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152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SURINAME CGF Chapter</vt:lpstr>
      <vt:lpstr>The Process</vt:lpstr>
      <vt:lpstr>Top Priorities for CGF Stakeholders</vt:lpstr>
      <vt:lpstr>Top Priorities for CGF Stakeholders</vt:lpstr>
      <vt:lpstr>Top Priorities for CGF Stakeholders</vt:lpstr>
      <vt:lpstr>Next Steps</vt:lpstr>
    </vt:vector>
  </TitlesOfParts>
  <Company>The World Bank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Panel 2 IMPROVING THE INVESTMENT CLIMATE IN THE CARIBBEAN</dc:title>
  <dc:creator>Andrea Gallina</dc:creator>
  <cp:lastModifiedBy>Sara Francesca Giannozzi</cp:lastModifiedBy>
  <cp:revision>11</cp:revision>
  <dcterms:created xsi:type="dcterms:W3CDTF">2013-05-20T16:56:01Z</dcterms:created>
  <dcterms:modified xsi:type="dcterms:W3CDTF">2013-05-23T12:35:19Z</dcterms:modified>
</cp:coreProperties>
</file>