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9" r:id="rId4"/>
    <p:sldId id="273" r:id="rId5"/>
    <p:sldId id="274" r:id="rId6"/>
    <p:sldId id="275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1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457" autoAdjust="0"/>
  </p:normalViewPr>
  <p:slideViewPr>
    <p:cSldViewPr>
      <p:cViewPr>
        <p:scale>
          <a:sx n="50" d="100"/>
          <a:sy n="50" d="100"/>
        </p:scale>
        <p:origin x="-39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755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D48-29DA-4CC4-BE9E-FEA794C5E9EE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8D1FE-AEB8-4DBA-B342-B13B2B538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88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CD2F4-1BC7-472D-BE73-EAA1F29CED79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3CC78-2747-4802-90A1-7C3703763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1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Zolang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signs </a:t>
            </a:r>
            <a:r>
              <a:rPr lang="en-US" baseline="0" dirty="0" err="1" smtClean="0"/>
              <a:t>ziet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weet</a:t>
            </a:r>
            <a:r>
              <a:rPr lang="en-US" baseline="0" dirty="0" smtClean="0"/>
              <a:t> u direct van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producent</a:t>
            </a:r>
            <a:r>
              <a:rPr lang="en-US" baseline="0" dirty="0" smtClean="0"/>
              <a:t> het is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van de concurrent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3CC78-2747-4802-90A1-7C37037631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6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3CC78-2747-4802-90A1-7C37037631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81000" y="1219200"/>
            <a:ext cx="7010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7C13B2-7484-4E39-B3AC-C7D71B2AFFF5}" type="datetimeFigureOut">
              <a:rPr lang="en-US" smtClean="0"/>
              <a:pPr/>
              <a:t>23/06/2015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E35140-8958-40F8-A3A1-CFD1BC6DF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r/url?sa=i&amp;rct=j&amp;q=coca+cola&amp;source=images&amp;cd=&amp;cad=rja&amp;uact=8&amp;ved=0CAcQjRw&amp;url=http://www.kabeetmaps.com/flash/result02.php?category=Company&amp;ei=fm6IVbalFcSagwTC2IDQDA&amp;bvm=bv.96339352,d.cWw&amp;psig=AFQjCNF8KM5U3l6_j8uI1k-OBGjzlONhvA&amp;ust=143509092362918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rct=j&amp;q=&amp;esrc=s&amp;source=images&amp;cd=&amp;cad=rja&amp;uact=8&amp;ved=0CAcQjRw&amp;url=http://blog.cbt.edu/pepsi-tackles-identity-crisis/&amp;ei=XbaIVeixEMvFggSn2LmgCQ&amp;bvm=bv.96339352,d.cWw&amp;psig=AFQjCNH4qEsg2WIwKYC7iFYtFTQ2VtC4yA&amp;ust=1435109335148915" TargetMode="Externa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google.sr/url?sa=i&amp;rct=j&amp;q=mcdonalds&amp;source=images&amp;cd=&amp;cad=rja&amp;uact=8&amp;ved=0CAcQjRw&amp;url=http://cucpopculture.weebly.com/john-hoffman/mcdonalds-globalization&amp;ei=iW2IVen2N4qjNpKUgBg&amp;bvm=bv.96339352,d.cWw&amp;psig=AFQjCNE8lpNsRwyh_LsCsH8ChBK_fQRNjQ&amp;ust=1435090693644631" TargetMode="External"/><Relationship Id="rId7" Type="http://schemas.openxmlformats.org/officeDocument/2006/relationships/hyperlink" Target="https://www.google.com/url?sa=i&amp;rct=j&amp;q=&amp;esrc=s&amp;source=images&amp;cd=&amp;cad=rja&amp;uact=8&amp;ved=0CAcQjRw&amp;url=https://velocidad.es/fibra-optica-orange-y-las-quejas-sobre-telefonica/&amp;ei=LLiIVfimA8a7ggSl5oCQBA&amp;bvm=bv.96339352,d.cWw&amp;psig=AFQjCNFuC-QNpAtdYU3YFzdOdEoV1i-K6Q&amp;ust=14351097900883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www.google.com/url?sa=i&amp;rct=j&amp;q=&amp;esrc=s&amp;source=images&amp;cd=&amp;cad=rja&amp;uact=8&amp;ved=0CAcQjRw&amp;url=https://en.wikipedia.org/?title=Volkswagen&amp;ei=kreIVY7vB4OigwSc4YLYCw&amp;bvm=bv.96339352,d.cWw&amp;psig=AFQjCNHmkSWbwPcMJWgeAbm-4SPKKOQWXg&amp;ust=1435109638726708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7.png"/><Relationship Id="rId9" Type="http://schemas.openxmlformats.org/officeDocument/2006/relationships/hyperlink" Target="http://www.google.com/url?sa=i&amp;rct=j&amp;q=&amp;esrc=s&amp;source=images&amp;cd=&amp;cad=rja&amp;uact=8&amp;ved=0CAcQjRw&amp;url=http://bloginabottle.com/tag/coca-cola&amp;ei=oLiIVfSwGsukgwTVwbCYCg&amp;bvm=bv.96339352,d.cWw&amp;psig=AFQjCNEYxXyiGZj_I1AgND1Agg13G-qDaw&amp;ust=1435109891121235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flickr.com/photos/86954993@N00/4423154583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ved=0CAcQjRw&amp;url=http://www.slideshare.net/vinodraj5602/geographical-indication-44024329&amp;ei=AMyJVYqFOMe0ggStzY-QCQ&amp;bvm=bv.96339352,d.eXY&amp;psig=AFQjCNFheFQyv7jjqQ84OGMDVqH06Y5OUg&amp;ust=143518041288118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sr/url?sa=i&amp;rct=j&amp;q=wipo&amp;source=images&amp;cd=&amp;cad=rja&amp;uact=8&amp;ved=0CAcQjRw&amp;url=http://www.uspto.gov/page/2014-wipo-seminars&amp;ei=4muJVZCvI8aggwTRpIPgCQ&amp;bvm=bv.96339352,d.cWw&amp;psig=AFQjCNEuC3ZscGN2PfyeAuIfemdN-8cAIg&amp;ust=14351557978439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r/url?sa=i&amp;rct=j&amp;q=wipo&amp;source=images&amp;cd=&amp;cad=rja&amp;uact=8&amp;ved=0CAcQjRw&amp;url=http://www.uspto.gov/page/2014-wipo-seminars&amp;ei=4muJVZCvI8aggwTRpIPgCQ&amp;bvm=bv.96339352,d.cWw&amp;psig=AFQjCNEuC3ZscGN2PfyeAuIfemdN-8cAIg&amp;ust=143515579784396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25575"/>
            <a:ext cx="8077200" cy="14700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   </a:t>
            </a:r>
            <a:r>
              <a:rPr lang="en-US" sz="3600" dirty="0" err="1" smtClean="0"/>
              <a:t>Intellectuele</a:t>
            </a:r>
            <a:r>
              <a:rPr lang="en-US" sz="3600" dirty="0" smtClean="0"/>
              <a:t>  </a:t>
            </a:r>
            <a:r>
              <a:rPr lang="en-US" sz="3600" dirty="0" err="1" smtClean="0"/>
              <a:t>Eigendommen</a:t>
            </a:r>
            <a:r>
              <a:rPr lang="en-US" sz="3600" dirty="0" smtClean="0"/>
              <a:t> (IE)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24200"/>
            <a:ext cx="8610600" cy="1447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Intellectual Properties (IP)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94802" y="601980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 smtClean="0">
                <a:latin typeface="Arial" pitchFamily="34" charset="0"/>
                <a:cs typeface="Arial" pitchFamily="34" charset="0"/>
              </a:rPr>
              <a:t>Paramaribo,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Arial" pitchFamily="34" charset="0"/>
                <a:cs typeface="Arial" pitchFamily="34" charset="0"/>
              </a:rPr>
              <a:t>  23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Arial" pitchFamily="34" charset="0"/>
                <a:cs typeface="Arial" pitchFamily="34" charset="0"/>
              </a:rPr>
              <a:t>juni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Arial" pitchFamily="34" charset="0"/>
                <a:cs typeface="Arial" pitchFamily="34" charset="0"/>
              </a:rPr>
              <a:t> 2015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541020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latin typeface="Arial" pitchFamily="34" charset="0"/>
                <a:cs typeface="Arial" pitchFamily="34" charset="0"/>
              </a:rPr>
              <a:t>Dr Inez Demon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 smtClean="0">
                <a:latin typeface="Arial" pitchFamily="34" charset="0"/>
                <a:cs typeface="Arial" pitchFamily="34" charset="0"/>
              </a:rPr>
              <a:t>(On </a:t>
            </a:r>
            <a:r>
              <a:rPr lang="en-US" sz="2000" b="1" noProof="0" dirty="0" err="1" smtClean="0">
                <a:latin typeface="Arial" pitchFamily="34" charset="0"/>
                <a:cs typeface="Arial" pitchFamily="34" charset="0"/>
              </a:rPr>
              <a:t>linkedin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b="1" noProof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noProof="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525963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800" dirty="0" smtClean="0"/>
              <a:t>Patent</a:t>
            </a:r>
            <a:r>
              <a:rPr lang="en-US" sz="2400" dirty="0" smtClean="0"/>
              <a:t>			        </a:t>
            </a:r>
            <a:r>
              <a:rPr lang="en-US" sz="2400" dirty="0" smtClean="0"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Patent  </a:t>
            </a:r>
          </a:p>
          <a:p>
            <a:pPr>
              <a:buFont typeface="+mj-lt"/>
              <a:buAutoNum type="arabicPeriod"/>
            </a:pPr>
            <a:endParaRPr lang="en-US" sz="1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800" dirty="0" err="1" smtClean="0"/>
              <a:t>Handelsmerk</a:t>
            </a:r>
            <a:r>
              <a:rPr lang="en-US" sz="2400" dirty="0" smtClean="0"/>
              <a:t>		   </a:t>
            </a:r>
            <a:r>
              <a:rPr lang="en-US" sz="2400" dirty="0" smtClean="0"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Trademark</a:t>
            </a:r>
          </a:p>
          <a:p>
            <a:pPr>
              <a:buFont typeface="+mj-lt"/>
              <a:buAutoNum type="arabicPeriod"/>
            </a:pPr>
            <a:endParaRPr lang="en-US" sz="1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800" dirty="0" err="1" smtClean="0"/>
              <a:t>Auteursrechten</a:t>
            </a:r>
            <a:r>
              <a:rPr lang="en-US" sz="2800" dirty="0" smtClean="0"/>
              <a:t>               </a:t>
            </a:r>
            <a:r>
              <a:rPr lang="en-US" sz="2400" dirty="0" smtClean="0"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Copyrights </a:t>
            </a:r>
          </a:p>
          <a:p>
            <a:pPr marL="566928" indent="-457200">
              <a:buFont typeface="+mj-lt"/>
              <a:buAutoNum type="arabicPeriod"/>
            </a:pPr>
            <a:endParaRPr lang="en-US" sz="800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800" dirty="0" err="1"/>
              <a:t>Handelsgeheim</a:t>
            </a:r>
            <a:r>
              <a:rPr lang="en-US" sz="2800" dirty="0"/>
              <a:t> 	</a:t>
            </a:r>
            <a:r>
              <a:rPr lang="en-US" sz="2400" dirty="0"/>
              <a:t>            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Trade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secrets</a:t>
            </a:r>
            <a:b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n-US" sz="9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+mj-lt"/>
              <a:buAutoNum type="arabicPeriod"/>
            </a:pPr>
            <a:endParaRPr lang="en-US" sz="9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800" dirty="0" err="1" smtClean="0"/>
              <a:t>Geografische</a:t>
            </a:r>
            <a:r>
              <a:rPr lang="en-US" sz="2800" dirty="0" smtClean="0"/>
              <a:t> </a:t>
            </a:r>
            <a:r>
              <a:rPr lang="en-US" sz="2800" dirty="0" err="1" smtClean="0"/>
              <a:t>aanduiding</a:t>
            </a:r>
            <a:r>
              <a:rPr lang="en-US" sz="2800" dirty="0" smtClean="0"/>
              <a:t>* </a:t>
            </a:r>
            <a:r>
              <a:rPr lang="en-US" sz="2400" dirty="0" smtClean="0"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Geographical 							Indication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Typen</a:t>
            </a:r>
            <a:r>
              <a:rPr lang="en-US" dirty="0" smtClean="0"/>
              <a:t> </a:t>
            </a:r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 smtClean="0"/>
              <a:t>Eigendommen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839200" cy="484327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Een</a:t>
            </a:r>
            <a:r>
              <a:rPr lang="en-US" b="1" dirty="0" smtClean="0"/>
              <a:t> patent is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exclusief</a:t>
            </a:r>
            <a:r>
              <a:rPr lang="en-US" b="1" dirty="0" smtClean="0"/>
              <a:t> </a:t>
            </a:r>
            <a:r>
              <a:rPr lang="en-US" b="1" dirty="0" err="1" smtClean="0"/>
              <a:t>recht</a:t>
            </a:r>
            <a:r>
              <a:rPr lang="en-US" b="1" dirty="0" smtClean="0"/>
              <a:t> </a:t>
            </a:r>
            <a:r>
              <a:rPr lang="en-US" b="1" dirty="0" err="1" smtClean="0"/>
              <a:t>gegeven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uitvinding</a:t>
            </a:r>
            <a:r>
              <a:rPr lang="en-US" b="1" dirty="0" smtClean="0"/>
              <a:t>. </a:t>
            </a:r>
          </a:p>
          <a:p>
            <a:endParaRPr lang="en-US" b="1" dirty="0" smtClean="0"/>
          </a:p>
          <a:p>
            <a:r>
              <a:rPr lang="en-US" dirty="0" smtClean="0"/>
              <a:t>Over het </a:t>
            </a:r>
            <a:r>
              <a:rPr lang="en-US" dirty="0" err="1" smtClean="0"/>
              <a:t>algemeen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: 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een</a:t>
            </a:r>
            <a:r>
              <a:rPr lang="en-US" dirty="0" smtClean="0"/>
              <a:t> product of (ii)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vernieuwende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van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of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oplossing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Een</a:t>
            </a:r>
            <a:r>
              <a:rPr lang="en-US" dirty="0" smtClean="0"/>
              <a:t> patent </a:t>
            </a:r>
            <a:r>
              <a:rPr lang="en-US" dirty="0" err="1" smtClean="0"/>
              <a:t>geeft</a:t>
            </a:r>
            <a:r>
              <a:rPr lang="en-US" dirty="0" smtClean="0"/>
              <a:t> de </a:t>
            </a:r>
            <a:r>
              <a:rPr lang="en-US" dirty="0" err="1" smtClean="0"/>
              <a:t>houder</a:t>
            </a:r>
            <a:r>
              <a:rPr lang="en-US" dirty="0" smtClean="0"/>
              <a:t> het </a:t>
            </a:r>
            <a:r>
              <a:rPr lang="en-US" dirty="0" err="1" smtClean="0"/>
              <a:t>recht</a:t>
            </a:r>
            <a:r>
              <a:rPr lang="en-US" dirty="0" smtClean="0"/>
              <a:t> om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verbieden</a:t>
            </a:r>
            <a:r>
              <a:rPr lang="en-US" dirty="0" smtClean="0"/>
              <a:t> de </a:t>
            </a:r>
            <a:r>
              <a:rPr lang="en-US" dirty="0" err="1" smtClean="0"/>
              <a:t>uitvinding</a:t>
            </a:r>
            <a:r>
              <a:rPr lang="en-US" dirty="0" smtClean="0"/>
              <a:t> </a:t>
            </a:r>
            <a:r>
              <a:rPr lang="en-US" dirty="0" err="1" smtClean="0"/>
              <a:t>bedrijfsmatig</a:t>
            </a:r>
            <a:r>
              <a:rPr lang="en-US" dirty="0" smtClean="0"/>
              <a:t>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passen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is </a:t>
            </a:r>
            <a:r>
              <a:rPr lang="en-US" dirty="0" err="1" smtClean="0"/>
              <a:t>een</a:t>
            </a:r>
            <a:r>
              <a:rPr lang="en-US" dirty="0" smtClean="0"/>
              <a:t> patent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u="sng" dirty="0" err="1" smtClean="0">
                <a:solidFill>
                  <a:schemeClr val="bg2">
                    <a:lumMod val="50000"/>
                  </a:schemeClr>
                </a:solidFill>
              </a:rPr>
              <a:t>Nieuw</a:t>
            </a:r>
            <a:r>
              <a:rPr lang="en-US" dirty="0" smtClean="0"/>
              <a:t>: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err="1" smtClean="0"/>
              <a:t>E</a:t>
            </a:r>
            <a:r>
              <a:rPr lang="en-US" sz="2400" dirty="0" err="1" smtClean="0"/>
              <a:t>r</a:t>
            </a:r>
            <a:r>
              <a:rPr lang="en-US" sz="2400" dirty="0" smtClean="0"/>
              <a:t> is </a:t>
            </a:r>
            <a:r>
              <a:rPr lang="en-US" sz="2400" dirty="0" err="1" smtClean="0"/>
              <a:t>nooit</a:t>
            </a:r>
            <a:r>
              <a:rPr lang="en-US" sz="2400" dirty="0" smtClean="0"/>
              <a:t> </a:t>
            </a:r>
            <a:r>
              <a:rPr lang="en-US" sz="2400" dirty="0" err="1" smtClean="0"/>
              <a:t>iets</a:t>
            </a:r>
            <a:r>
              <a:rPr lang="en-US" sz="2400" dirty="0" smtClean="0"/>
              <a:t> over </a:t>
            </a:r>
            <a:r>
              <a:rPr lang="en-US" sz="2400" dirty="0" err="1" smtClean="0"/>
              <a:t>gepubliceerd</a:t>
            </a:r>
            <a:r>
              <a:rPr lang="en-US" sz="2400" dirty="0" smtClean="0"/>
              <a:t> in </a:t>
            </a:r>
            <a:r>
              <a:rPr lang="en-US" sz="2400" dirty="0" err="1" smtClean="0"/>
              <a:t>tijdschriften</a:t>
            </a:r>
            <a:r>
              <a:rPr lang="en-US" sz="2400" dirty="0" smtClean="0"/>
              <a:t>, </a:t>
            </a:r>
          </a:p>
          <a:p>
            <a:pPr marL="109728" indent="0">
              <a:buNone/>
            </a:pPr>
            <a:r>
              <a:rPr lang="en-US" sz="2400" dirty="0" smtClean="0"/>
              <a:t>de media etc.. </a:t>
            </a:r>
            <a:r>
              <a:rPr lang="en-US" sz="2400" dirty="0" err="1" smtClean="0"/>
              <a:t>Zelfs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presentatie</a:t>
            </a:r>
            <a:r>
              <a:rPr lang="en-US" sz="2400" dirty="0" smtClean="0"/>
              <a:t> op </a:t>
            </a:r>
            <a:r>
              <a:rPr lang="en-US" sz="2400" dirty="0" err="1" smtClean="0"/>
              <a:t>conferenties</a:t>
            </a:r>
            <a:r>
              <a:rPr lang="en-US" sz="2400" dirty="0" smtClean="0"/>
              <a:t>/seminars </a:t>
            </a:r>
            <a:r>
              <a:rPr lang="en-US" sz="2400" dirty="0" err="1" smtClean="0"/>
              <a:t>kunnen</a:t>
            </a:r>
            <a:r>
              <a:rPr lang="en-US" sz="2400" dirty="0" smtClean="0"/>
              <a:t> “</a:t>
            </a:r>
            <a:r>
              <a:rPr lang="en-US" sz="2400" dirty="0" err="1" smtClean="0"/>
              <a:t>nieuw”status</a:t>
            </a:r>
            <a:r>
              <a:rPr lang="en-US" sz="2400" dirty="0" smtClean="0"/>
              <a:t> </a:t>
            </a:r>
            <a:r>
              <a:rPr lang="en-US" sz="2400" dirty="0" err="1" smtClean="0"/>
              <a:t>beinvloeden</a:t>
            </a:r>
            <a:r>
              <a:rPr lang="en-US" sz="2400" dirty="0" smtClean="0"/>
              <a:t>.</a:t>
            </a:r>
          </a:p>
          <a:p>
            <a:pPr marL="109728" indent="0">
              <a:buNone/>
            </a:pPr>
            <a:endParaRPr lang="en-US" sz="800" dirty="0"/>
          </a:p>
          <a:p>
            <a:r>
              <a:rPr lang="en-US" b="1" u="sng" dirty="0" err="1" smtClean="0">
                <a:solidFill>
                  <a:schemeClr val="bg2">
                    <a:lumMod val="50000"/>
                  </a:schemeClr>
                </a:solidFill>
              </a:rPr>
              <a:t>Inventief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Is </a:t>
            </a:r>
            <a:r>
              <a:rPr lang="en-US" sz="2400" dirty="0" err="1" smtClean="0"/>
              <a:t>anders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wat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al </a:t>
            </a:r>
            <a:r>
              <a:rPr lang="en-US" sz="2400" dirty="0" err="1" smtClean="0"/>
              <a:t>bestaat</a:t>
            </a:r>
            <a:r>
              <a:rPr lang="en-US" sz="2400" dirty="0" smtClean="0"/>
              <a:t>, </a:t>
            </a:r>
            <a:r>
              <a:rPr lang="en-US" sz="2400" dirty="0" err="1" smtClean="0"/>
              <a:t>dus</a:t>
            </a:r>
            <a:r>
              <a:rPr lang="en-US" sz="2400" dirty="0" smtClean="0"/>
              <a:t> </a:t>
            </a:r>
            <a:r>
              <a:rPr lang="en-US" sz="2400" dirty="0" err="1" smtClean="0"/>
              <a:t>geen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de </a:t>
            </a:r>
          </a:p>
          <a:p>
            <a:pPr>
              <a:buNone/>
            </a:pPr>
            <a:r>
              <a:rPr lang="en-US" sz="2400" dirty="0" smtClean="0"/>
              <a:t>hand </a:t>
            </a:r>
            <a:r>
              <a:rPr lang="en-US" sz="2400" dirty="0" err="1" smtClean="0"/>
              <a:t>liggende</a:t>
            </a:r>
            <a:r>
              <a:rPr lang="en-US" sz="2400" dirty="0" smtClean="0"/>
              <a:t> </a:t>
            </a:r>
            <a:r>
              <a:rPr lang="en-US" sz="2400" dirty="0" err="1" smtClean="0"/>
              <a:t>variatie</a:t>
            </a:r>
            <a:r>
              <a:rPr lang="en-US" sz="2400" dirty="0" smtClean="0"/>
              <a:t> op </a:t>
            </a:r>
            <a:r>
              <a:rPr lang="en-US" sz="2400" dirty="0" err="1" smtClean="0"/>
              <a:t>wat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al </a:t>
            </a:r>
            <a:r>
              <a:rPr lang="en-US" sz="2400" dirty="0" err="1" smtClean="0"/>
              <a:t>bestaa</a:t>
            </a:r>
            <a:r>
              <a:rPr lang="en-US" sz="2600" dirty="0" err="1" smtClean="0"/>
              <a:t>t</a:t>
            </a:r>
            <a:r>
              <a:rPr lang="en-US" dirty="0" smtClean="0"/>
              <a:t>.  </a:t>
            </a:r>
          </a:p>
          <a:p>
            <a:pPr>
              <a:buNone/>
            </a:pPr>
            <a:endParaRPr lang="en-US" sz="900" dirty="0" smtClean="0"/>
          </a:p>
          <a:p>
            <a:pPr algn="ctr"/>
            <a:r>
              <a:rPr lang="en-US" b="1" u="sng" dirty="0" err="1" smtClean="0">
                <a:solidFill>
                  <a:schemeClr val="bg2">
                    <a:lumMod val="50000"/>
                  </a:schemeClr>
                </a:solidFill>
              </a:rPr>
              <a:t>Bruikbaar</a:t>
            </a:r>
            <a:endParaRPr lang="en-US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600" dirty="0" err="1" smtClean="0"/>
              <a:t>Er</a:t>
            </a:r>
            <a:r>
              <a:rPr lang="en-US" sz="2600" dirty="0" smtClean="0"/>
              <a:t> </a:t>
            </a:r>
            <a:r>
              <a:rPr lang="en-US" sz="2600" dirty="0" err="1" smtClean="0"/>
              <a:t>wordt</a:t>
            </a:r>
            <a:r>
              <a:rPr lang="en-US" sz="2600" dirty="0" smtClean="0"/>
              <a:t> </a:t>
            </a:r>
            <a:r>
              <a:rPr lang="en-US" sz="2600" dirty="0" err="1" smtClean="0"/>
              <a:t>nooit</a:t>
            </a:r>
            <a:r>
              <a:rPr lang="en-US" sz="2600" dirty="0" smtClean="0"/>
              <a:t> </a:t>
            </a:r>
            <a:r>
              <a:rPr lang="en-US" sz="2600" dirty="0" err="1" smtClean="0"/>
              <a:t>een</a:t>
            </a:r>
            <a:r>
              <a:rPr lang="en-US" sz="2600" dirty="0" smtClean="0"/>
              <a:t> patent </a:t>
            </a:r>
            <a:r>
              <a:rPr lang="en-US" sz="2600" dirty="0" err="1" smtClean="0"/>
              <a:t>gegeven</a:t>
            </a:r>
            <a:r>
              <a:rPr lang="en-US" sz="2600" dirty="0" smtClean="0"/>
              <a:t> </a:t>
            </a:r>
            <a:r>
              <a:rPr lang="en-US" sz="2600" dirty="0" err="1" smtClean="0"/>
              <a:t>voor</a:t>
            </a:r>
            <a:r>
              <a:rPr lang="en-US" sz="2600" dirty="0" smtClean="0"/>
              <a:t> </a:t>
            </a:r>
            <a:r>
              <a:rPr lang="en-US" sz="2600" dirty="0" err="1" smtClean="0"/>
              <a:t>een</a:t>
            </a:r>
            <a:r>
              <a:rPr lang="en-US" sz="2600" dirty="0" smtClean="0"/>
              <a:t> </a:t>
            </a:r>
            <a:r>
              <a:rPr lang="en-US" sz="2600" dirty="0" err="1" smtClean="0"/>
              <a:t>uitvinding</a:t>
            </a:r>
            <a:r>
              <a:rPr lang="en-US" sz="2600" dirty="0" smtClean="0"/>
              <a:t> </a:t>
            </a:r>
            <a:r>
              <a:rPr lang="en-US" sz="2600" dirty="0" err="1" smtClean="0"/>
              <a:t>dat</a:t>
            </a:r>
            <a:r>
              <a:rPr lang="en-US" sz="2600" dirty="0" smtClean="0"/>
              <a:t> </a:t>
            </a:r>
            <a:r>
              <a:rPr lang="en-US" sz="2600" dirty="0" err="1" smtClean="0"/>
              <a:t>niet</a:t>
            </a:r>
            <a:r>
              <a:rPr lang="en-US" sz="2600" dirty="0" smtClean="0"/>
              <a:t> </a:t>
            </a:r>
            <a:r>
              <a:rPr lang="en-US" sz="2600" dirty="0" err="1" smtClean="0"/>
              <a:t>bruikbaar</a:t>
            </a:r>
            <a:r>
              <a:rPr lang="en-US" sz="2600" dirty="0" smtClean="0"/>
              <a:t> is.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Wanneer</a:t>
            </a:r>
            <a:r>
              <a:rPr lang="en-US" dirty="0" smtClean="0"/>
              <a:t> is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patenteerbaar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239000" y="3962401"/>
            <a:ext cx="2133600" cy="1981200"/>
            <a:chOff x="3352800" y="1219200"/>
            <a:chExt cx="2362200" cy="2666999"/>
          </a:xfrm>
        </p:grpSpPr>
        <p:sp>
          <p:nvSpPr>
            <p:cNvPr id="5" name="Isosceles Triangle 4"/>
            <p:cNvSpPr/>
            <p:nvPr/>
          </p:nvSpPr>
          <p:spPr>
            <a:xfrm rot="10800000">
              <a:off x="3352800" y="1600199"/>
              <a:ext cx="2362200" cy="2286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1400" y="1828799"/>
              <a:ext cx="1981200" cy="45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UITVINDINGEN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4800" y="2438400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20 </a:t>
              </a:r>
              <a:r>
                <a:rPr lang="en-US" b="1" dirty="0" err="1" smtClean="0">
                  <a:solidFill>
                    <a:schemeClr val="bg1"/>
                  </a:solidFill>
                </a:rPr>
                <a:t>jaar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10000" y="1219200"/>
              <a:ext cx="1353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PATENTEN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8072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kabeetmaps.com/images/logo/1205136584-coke_bottlers_copy1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3" r="8685"/>
          <a:stretch/>
        </p:blipFill>
        <p:spPr bwMode="auto">
          <a:xfrm>
            <a:off x="5962917" y="1371600"/>
            <a:ext cx="3181083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1481328"/>
            <a:ext cx="6400800" cy="4525963"/>
          </a:xfrm>
        </p:spPr>
        <p:txBody>
          <a:bodyPr>
            <a:normAutofit fontScale="92500"/>
          </a:bodyPr>
          <a:lstStyle/>
          <a:p>
            <a:r>
              <a:rPr lang="en-US" sz="2600" dirty="0" err="1" smtClean="0"/>
              <a:t>Een</a:t>
            </a:r>
            <a:r>
              <a:rPr lang="en-US" sz="2600" dirty="0" smtClean="0"/>
              <a:t> </a:t>
            </a:r>
            <a:r>
              <a:rPr lang="en-US" sz="2600" dirty="0" err="1" smtClean="0"/>
              <a:t>handelsmerk</a:t>
            </a:r>
            <a:r>
              <a:rPr lang="en-US" sz="2600" dirty="0" smtClean="0"/>
              <a:t> is </a:t>
            </a:r>
            <a:r>
              <a:rPr lang="en-US" sz="2600" dirty="0" err="1" smtClean="0"/>
              <a:t>een</a:t>
            </a:r>
            <a:r>
              <a:rPr lang="en-US" sz="2600" dirty="0" smtClean="0"/>
              <a:t> </a:t>
            </a:r>
            <a:r>
              <a:rPr lang="en-US" sz="2600" b="1" u="sng" dirty="0" err="1" smtClean="0"/>
              <a:t>teken</a:t>
            </a:r>
            <a:r>
              <a:rPr lang="en-US" sz="2600" dirty="0" smtClean="0"/>
              <a:t>, of </a:t>
            </a:r>
            <a:r>
              <a:rPr lang="en-US" sz="2600" b="1" u="sng" dirty="0" err="1" smtClean="0"/>
              <a:t>woord</a:t>
            </a:r>
            <a:r>
              <a:rPr lang="en-US" sz="2600" dirty="0" smtClean="0"/>
              <a:t>, </a:t>
            </a:r>
            <a:r>
              <a:rPr lang="en-US" sz="2600" b="1" dirty="0" smtClean="0"/>
              <a:t>of</a:t>
            </a:r>
            <a:r>
              <a:rPr lang="en-US" sz="2600" dirty="0" smtClean="0"/>
              <a:t> </a:t>
            </a:r>
            <a:r>
              <a:rPr lang="en-US" sz="2600" b="1" u="sng" dirty="0" err="1" smtClean="0"/>
              <a:t>symbool</a:t>
            </a:r>
            <a:r>
              <a:rPr lang="en-US" sz="2600" b="1" dirty="0" smtClean="0"/>
              <a:t>, of </a:t>
            </a:r>
            <a:r>
              <a:rPr lang="en-US" sz="2600" b="1" u="sng" dirty="0" smtClean="0"/>
              <a:t>slogan</a:t>
            </a:r>
            <a:r>
              <a:rPr lang="en-US" sz="2600" b="1" dirty="0" smtClean="0"/>
              <a:t> (of </a:t>
            </a:r>
            <a:r>
              <a:rPr lang="en-US" sz="2600" b="1" dirty="0" err="1" smtClean="0"/>
              <a:t>een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combinatie</a:t>
            </a:r>
            <a:r>
              <a:rPr lang="en-US" sz="2600" b="1" dirty="0" smtClean="0"/>
              <a:t>) </a:t>
            </a:r>
            <a:r>
              <a:rPr lang="en-US" sz="2600" dirty="0" smtClean="0"/>
              <a:t> </a:t>
            </a:r>
            <a:r>
              <a:rPr lang="en-US" sz="2600" dirty="0" err="1" smtClean="0"/>
              <a:t>welke</a:t>
            </a:r>
            <a:r>
              <a:rPr lang="en-US" sz="2600" dirty="0" smtClean="0"/>
              <a:t> het </a:t>
            </a:r>
            <a:r>
              <a:rPr lang="en-US" sz="2600" dirty="0" err="1" smtClean="0"/>
              <a:t>mogelijk</a:t>
            </a:r>
            <a:r>
              <a:rPr lang="en-US" sz="2600" dirty="0" smtClean="0"/>
              <a:t> </a:t>
            </a:r>
            <a:r>
              <a:rPr lang="en-US" sz="2600" dirty="0" err="1" smtClean="0"/>
              <a:t>maakt</a:t>
            </a:r>
            <a:r>
              <a:rPr lang="en-US" sz="2600" dirty="0" smtClean="0"/>
              <a:t> om </a:t>
            </a:r>
            <a:r>
              <a:rPr lang="en-US" sz="2600" dirty="0" err="1" smtClean="0"/>
              <a:t>producten</a:t>
            </a:r>
            <a:r>
              <a:rPr lang="en-US" sz="2600" dirty="0" smtClean="0"/>
              <a:t> of services van </a:t>
            </a:r>
            <a:r>
              <a:rPr lang="en-US" sz="2600" dirty="0" err="1" smtClean="0"/>
              <a:t>een</a:t>
            </a:r>
            <a:r>
              <a:rPr lang="en-US" sz="2600" dirty="0" smtClean="0"/>
              <a:t> </a:t>
            </a:r>
            <a:r>
              <a:rPr lang="en-US" sz="2600" dirty="0" err="1" smtClean="0"/>
              <a:t>onderneming</a:t>
            </a:r>
            <a:r>
              <a:rPr lang="en-US" sz="2600" dirty="0" smtClean="0"/>
              <a:t> </a:t>
            </a:r>
            <a:r>
              <a:rPr lang="en-US" sz="2600" dirty="0" err="1" smtClean="0"/>
              <a:t>te</a:t>
            </a:r>
            <a:r>
              <a:rPr lang="en-US" sz="2600" dirty="0" smtClean="0"/>
              <a:t> </a:t>
            </a:r>
            <a:r>
              <a:rPr lang="en-US" sz="2600" dirty="0" err="1" smtClean="0"/>
              <a:t>onderscheiden</a:t>
            </a:r>
            <a:r>
              <a:rPr lang="en-US" sz="2600" dirty="0" smtClean="0"/>
              <a:t> van die van </a:t>
            </a:r>
            <a:r>
              <a:rPr lang="en-US" sz="2600" dirty="0" err="1" smtClean="0"/>
              <a:t>andere</a:t>
            </a:r>
            <a:r>
              <a:rPr lang="en-US" sz="2600" dirty="0" smtClean="0"/>
              <a:t> </a:t>
            </a:r>
            <a:r>
              <a:rPr lang="en-US" sz="2600" dirty="0" err="1" smtClean="0"/>
              <a:t>ondernemingen</a:t>
            </a:r>
            <a:r>
              <a:rPr lang="en-US" sz="2600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/>
              <a:t>handelsmerk</a:t>
            </a:r>
            <a:r>
              <a:rPr lang="en-US" dirty="0"/>
              <a:t> </a:t>
            </a:r>
            <a:r>
              <a:rPr lang="en-US" dirty="0" err="1" smtClean="0"/>
              <a:t>helpt</a:t>
            </a:r>
            <a:r>
              <a:rPr lang="en-US" dirty="0" smtClean="0"/>
              <a:t> </a:t>
            </a:r>
            <a:r>
              <a:rPr lang="en-US" dirty="0" err="1" smtClean="0"/>
              <a:t>consumenten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/</a:t>
            </a:r>
            <a:r>
              <a:rPr lang="en-US" dirty="0" err="1" smtClean="0"/>
              <a:t>diensten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identificeren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keuze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</a:t>
            </a:r>
            <a:r>
              <a:rPr lang="en-US" dirty="0" err="1" smtClean="0"/>
              <a:t>gebassserd</a:t>
            </a:r>
            <a:r>
              <a:rPr lang="en-US" dirty="0" smtClean="0"/>
              <a:t> op de </a:t>
            </a:r>
            <a:r>
              <a:rPr lang="en-US" b="1" dirty="0" err="1" smtClean="0"/>
              <a:t>reputatie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b="1" dirty="0" err="1" smtClean="0"/>
              <a:t>kwaliteit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handelsmerk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AutoShape 2" descr="Afbeeldingsresultaat voor coca col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10400" y="2514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Coca- cola</a:t>
            </a:r>
          </a:p>
          <a:p>
            <a:r>
              <a:rPr lang="en-US" dirty="0" smtClean="0"/>
              <a:t>Reg. 1887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0" y="53734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Pepsi</a:t>
            </a:r>
          </a:p>
          <a:p>
            <a:r>
              <a:rPr lang="en-US" dirty="0" smtClean="0"/>
              <a:t>Reg. 1905</a:t>
            </a:r>
            <a:endParaRPr lang="en-US" dirty="0"/>
          </a:p>
        </p:txBody>
      </p:sp>
      <p:pic>
        <p:nvPicPr>
          <p:cNvPr id="7170" name="Picture 2" descr="http://blog.cbt.edu/wp-content/uploads/2012/05/pepsi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3886200"/>
            <a:ext cx="2405743" cy="129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79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typen</a:t>
            </a:r>
            <a:r>
              <a:rPr lang="en-US" dirty="0" smtClean="0"/>
              <a:t> </a:t>
            </a:r>
            <a:r>
              <a:rPr lang="en-US" dirty="0" err="1" smtClean="0"/>
              <a:t>handelsmerken</a:t>
            </a:r>
            <a:endParaRPr lang="en-US" dirty="0"/>
          </a:p>
        </p:txBody>
      </p:sp>
      <p:pic>
        <p:nvPicPr>
          <p:cNvPr id="1026" name="Picture 2" descr="http://cucpopculture.weebly.com/uploads/4/5/3/5/45359757/2569068_ori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1"/>
            <a:ext cx="2362200" cy="195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1371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Symbool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3124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Slogan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1752600"/>
            <a:ext cx="10668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14600" y="3276600"/>
            <a:ext cx="914400" cy="827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53200" y="152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Logo type</a:t>
            </a:r>
            <a:endParaRPr lang="en-US" dirty="0"/>
          </a:p>
        </p:txBody>
      </p:sp>
      <p:pic>
        <p:nvPicPr>
          <p:cNvPr id="5122" name="Picture 2" descr="http://upload.wikimedia.org/wikipedia/commons/thumb/4/40/Volkswagen_logo_2012.svg/2000px-Volkswagen_logo_2012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1524000"/>
            <a:ext cx="1752600" cy="1752600"/>
          </a:xfrm>
          <a:prstGeom prst="rect">
            <a:avLst/>
          </a:prstGeom>
          <a:noFill/>
        </p:spPr>
      </p:pic>
      <p:pic>
        <p:nvPicPr>
          <p:cNvPr id="5124" name="Picture 4" descr="http://www.hapakenya.com/wp-content/uploads/2014/05/Orange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038600"/>
            <a:ext cx="2057400" cy="20574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743200" y="4800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kleur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3" idx="1"/>
          </p:cNvCxnSpPr>
          <p:nvPr/>
        </p:nvCxnSpPr>
        <p:spPr>
          <a:xfrm>
            <a:off x="2209800" y="4876800"/>
            <a:ext cx="533400" cy="1084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810000" y="3362325"/>
            <a:ext cx="3581400" cy="3495675"/>
            <a:chOff x="5029200" y="3362325"/>
            <a:chExt cx="3581400" cy="3495675"/>
          </a:xfrm>
        </p:grpSpPr>
        <p:pic>
          <p:nvPicPr>
            <p:cNvPr id="5126" name="Picture 6" descr="http://bloginabottle.com/wp-content/uploads/2009/09/coca-cola-bottle.jpg">
              <a:hlinkClick r:id="rId9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029200" y="3362325"/>
              <a:ext cx="1552575" cy="3495675"/>
            </a:xfrm>
            <a:prstGeom prst="rect">
              <a:avLst/>
            </a:prstGeom>
            <a:noFill/>
          </p:spPr>
        </p:pic>
        <p:sp>
          <p:nvSpPr>
            <p:cNvPr id="17" name="TextBox 16"/>
            <p:cNvSpPr txBox="1"/>
            <p:nvPr/>
          </p:nvSpPr>
          <p:spPr>
            <a:xfrm>
              <a:off x="6400800" y="3733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Vorm</a:t>
              </a:r>
              <a:endParaRPr lang="en-US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096000" y="4114800"/>
              <a:ext cx="533400" cy="38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086600" y="48122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Naam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172200" y="4964668"/>
              <a:ext cx="914400" cy="8277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010401" y="4038600"/>
            <a:ext cx="2133599" cy="1981200"/>
            <a:chOff x="3352800" y="1219200"/>
            <a:chExt cx="2362200" cy="2666999"/>
          </a:xfrm>
        </p:grpSpPr>
        <p:sp>
          <p:nvSpPr>
            <p:cNvPr id="23" name="Isosceles Triangle 22"/>
            <p:cNvSpPr/>
            <p:nvPr/>
          </p:nvSpPr>
          <p:spPr>
            <a:xfrm rot="10800000">
              <a:off x="3352800" y="1600199"/>
              <a:ext cx="2362200" cy="2286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81400" y="1828799"/>
              <a:ext cx="1981200" cy="45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BRAND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43352" y="2438400"/>
              <a:ext cx="1096736" cy="78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DOOR</a:t>
              </a: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LOPEND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74712" y="1219200"/>
              <a:ext cx="2048421" cy="4971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HANDELSMERK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16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exclusieve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r>
              <a:rPr lang="en-US" dirty="0" smtClean="0"/>
              <a:t> </a:t>
            </a:r>
            <a:r>
              <a:rPr lang="en-US" dirty="0" err="1" smtClean="0"/>
              <a:t>gegeven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auteur, </a:t>
            </a:r>
            <a:r>
              <a:rPr lang="en-US" dirty="0" err="1" smtClean="0"/>
              <a:t>componist</a:t>
            </a:r>
            <a:r>
              <a:rPr lang="en-US" dirty="0" smtClean="0"/>
              <a:t> etc 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publiceren</a:t>
            </a:r>
            <a:r>
              <a:rPr lang="en-US" dirty="0" smtClean="0"/>
              <a:t>, </a:t>
            </a:r>
            <a:r>
              <a:rPr lang="en-US" dirty="0" err="1" smtClean="0"/>
              <a:t>printen</a:t>
            </a:r>
            <a:r>
              <a:rPr lang="en-US" dirty="0" smtClean="0"/>
              <a:t> en </a:t>
            </a:r>
            <a:r>
              <a:rPr lang="en-US" dirty="0" err="1" smtClean="0"/>
              <a:t>verkopen</a:t>
            </a:r>
            <a:r>
              <a:rPr lang="en-US" dirty="0" smtClean="0"/>
              <a:t> van </a:t>
            </a:r>
            <a:r>
              <a:rPr lang="nl-NL" dirty="0" smtClean="0"/>
              <a:t>kopien </a:t>
            </a:r>
            <a:r>
              <a:rPr lang="en-US" dirty="0" smtClean="0"/>
              <a:t>van </a:t>
            </a:r>
            <a:r>
              <a:rPr lang="en-US" dirty="0" err="1" smtClean="0"/>
              <a:t>zijn</a:t>
            </a:r>
            <a:r>
              <a:rPr lang="en-US" dirty="0" smtClean="0"/>
              <a:t>/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orgineel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nl-NL" dirty="0" smtClean="0"/>
              <a:t>Het auteursrecht laat de auteurs toe de exploitatie van hun creatie te controleren en de integriteit ervan te beschermen.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Wat</a:t>
            </a:r>
            <a:r>
              <a:rPr lang="en-US" sz="4400" dirty="0" smtClean="0"/>
              <a:t> </a:t>
            </a:r>
            <a:r>
              <a:rPr lang="en-US" sz="4400" dirty="0" err="1" smtClean="0"/>
              <a:t>zijn</a:t>
            </a:r>
            <a:r>
              <a:rPr lang="en-US" sz="4400" dirty="0" smtClean="0"/>
              <a:t> </a:t>
            </a:r>
            <a:r>
              <a:rPr lang="en-US" sz="4400" dirty="0" err="1" smtClean="0"/>
              <a:t>Auteursrechten</a:t>
            </a:r>
            <a:r>
              <a:rPr lang="en-US" sz="4400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Originele</a:t>
            </a:r>
            <a:r>
              <a:rPr lang="en-US" dirty="0" smtClean="0"/>
              <a:t> </a:t>
            </a:r>
            <a:r>
              <a:rPr lang="en-US" dirty="0" err="1" smtClean="0"/>
              <a:t>Literaire</a:t>
            </a:r>
            <a:r>
              <a:rPr lang="en-US" dirty="0" smtClean="0"/>
              <a:t>, Drama, Musical and </a:t>
            </a:r>
            <a:r>
              <a:rPr lang="en-US" dirty="0" err="1" smtClean="0"/>
              <a:t>Artistieke</a:t>
            </a:r>
            <a:r>
              <a:rPr lang="en-US" dirty="0" smtClean="0"/>
              <a:t> </a:t>
            </a:r>
            <a:r>
              <a:rPr lang="en-US" dirty="0" err="1" smtClean="0"/>
              <a:t>producties</a:t>
            </a:r>
            <a:r>
              <a:rPr lang="en-US" dirty="0" smtClean="0"/>
              <a:t>,  </a:t>
            </a:r>
            <a:r>
              <a:rPr lang="en-US" dirty="0" err="1" smtClean="0"/>
              <a:t>Cinematographische</a:t>
            </a:r>
            <a:r>
              <a:rPr lang="en-US" dirty="0" smtClean="0"/>
              <a:t>  films,  </a:t>
            </a:r>
            <a:r>
              <a:rPr lang="en-US" dirty="0" err="1" smtClean="0"/>
              <a:t>geluidopnames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: Romans, </a:t>
            </a:r>
            <a:r>
              <a:rPr lang="en-US" dirty="0" err="1" smtClean="0"/>
              <a:t>gedichten</a:t>
            </a:r>
            <a:r>
              <a:rPr lang="en-US" dirty="0" smtClean="0"/>
              <a:t>, </a:t>
            </a:r>
            <a:r>
              <a:rPr lang="en-US" dirty="0" err="1" smtClean="0"/>
              <a:t>korte</a:t>
            </a:r>
            <a:r>
              <a:rPr lang="en-US" dirty="0" smtClean="0"/>
              <a:t> </a:t>
            </a:r>
            <a:r>
              <a:rPr lang="en-US" dirty="0" err="1" smtClean="0"/>
              <a:t>verhalen</a:t>
            </a:r>
            <a:r>
              <a:rPr lang="en-US" dirty="0" smtClean="0"/>
              <a:t>, </a:t>
            </a:r>
            <a:r>
              <a:rPr lang="en-US" dirty="0" err="1" smtClean="0"/>
              <a:t>Boeken</a:t>
            </a:r>
            <a:r>
              <a:rPr lang="en-US" dirty="0" smtClean="0"/>
              <a:t> over elk </a:t>
            </a:r>
            <a:r>
              <a:rPr lang="en-US" dirty="0" err="1" smtClean="0"/>
              <a:t>onderwerp</a:t>
            </a:r>
            <a:r>
              <a:rPr lang="en-US" dirty="0" smtClean="0"/>
              <a:t>, Computer </a:t>
            </a:r>
            <a:r>
              <a:rPr lang="en-US" dirty="0" err="1" smtClean="0"/>
              <a:t>programma’s</a:t>
            </a:r>
            <a:r>
              <a:rPr lang="en-US" dirty="0" smtClean="0"/>
              <a:t>, tables, computer databases, </a:t>
            </a:r>
            <a:r>
              <a:rPr lang="en-US" dirty="0" err="1" smtClean="0"/>
              <a:t>songteksten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Computer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Voorbeelden</a:t>
            </a:r>
            <a:r>
              <a:rPr lang="en-US" dirty="0" smtClean="0"/>
              <a:t> </a:t>
            </a:r>
            <a:r>
              <a:rPr lang="en-US" dirty="0" err="1" smtClean="0"/>
              <a:t>Auteursrechten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010398" y="4572000"/>
            <a:ext cx="2174853" cy="1981200"/>
            <a:chOff x="3352800" y="1219200"/>
            <a:chExt cx="2407874" cy="2666999"/>
          </a:xfrm>
        </p:grpSpPr>
        <p:sp>
          <p:nvSpPr>
            <p:cNvPr id="5" name="Isosceles Triangle 4"/>
            <p:cNvSpPr/>
            <p:nvPr/>
          </p:nvSpPr>
          <p:spPr>
            <a:xfrm rot="10800000">
              <a:off x="3352800" y="1600199"/>
              <a:ext cx="2362200" cy="2286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1400" y="1828799"/>
              <a:ext cx="1981200" cy="45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EXPRESSIE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43352" y="2438400"/>
              <a:ext cx="1096736" cy="828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50-60 </a:t>
              </a:r>
              <a:r>
                <a:rPr lang="en-US" b="1" dirty="0" err="1" smtClean="0">
                  <a:solidFill>
                    <a:schemeClr val="bg1"/>
                  </a:solidFill>
                </a:rPr>
                <a:t>jaar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437167" y="1219200"/>
              <a:ext cx="2323507" cy="4971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AUTEURSTRECHT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947672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Het recht van bedrijven om vertrouwelijke en vanuit concurrentieoogpunt waardevolle informatie geheim te houden.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Handelsgeheim</a:t>
            </a:r>
            <a:endParaRPr lang="en-US" dirty="0"/>
          </a:p>
        </p:txBody>
      </p:sp>
      <p:pic>
        <p:nvPicPr>
          <p:cNvPr id="8196" name="Picture 4" descr="trade secret of happiness coke ad">
            <a:hlinkClick r:id="rId2" tooltip="trade secret of happiness coke ad by trexfiles23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733800"/>
            <a:ext cx="1714500" cy="2286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05200" y="3581400"/>
            <a:ext cx="472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Technische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informatie</a:t>
            </a:r>
            <a:r>
              <a:rPr lang="en-US" sz="2400" dirty="0" smtClean="0"/>
              <a:t> &amp; business </a:t>
            </a:r>
            <a:r>
              <a:rPr lang="en-US" sz="2400" dirty="0" err="1" smtClean="0"/>
              <a:t>informatie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Advertentie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strategien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consumenten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profielen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distributie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methoden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Kenmerk</a:t>
            </a:r>
            <a:r>
              <a:rPr lang="en-US" sz="2400" dirty="0" smtClean="0"/>
              <a:t> </a:t>
            </a:r>
            <a:r>
              <a:rPr lang="en-US" sz="2400" dirty="0" err="1" smtClean="0"/>
              <a:t>gebruikt</a:t>
            </a:r>
            <a:r>
              <a:rPr lang="en-US" sz="2400" dirty="0" smtClean="0"/>
              <a:t> op </a:t>
            </a:r>
            <a:r>
              <a:rPr lang="en-US" sz="2400" dirty="0" err="1" smtClean="0"/>
              <a:t>producten</a:t>
            </a:r>
            <a:r>
              <a:rPr lang="en-US" sz="2400" dirty="0" smtClean="0"/>
              <a:t> met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specifieke</a:t>
            </a:r>
            <a:r>
              <a:rPr lang="en-US" sz="2400" dirty="0" smtClean="0"/>
              <a:t> </a:t>
            </a:r>
            <a:r>
              <a:rPr lang="en-US" sz="2400" dirty="0" err="1" smtClean="0"/>
              <a:t>geographische</a:t>
            </a:r>
            <a:r>
              <a:rPr lang="en-US" sz="2400" dirty="0" smtClean="0"/>
              <a:t>  </a:t>
            </a:r>
            <a:r>
              <a:rPr lang="en-US" sz="2400" dirty="0" err="1" smtClean="0"/>
              <a:t>origine</a:t>
            </a:r>
            <a:r>
              <a:rPr lang="en-US" sz="2400" dirty="0" smtClean="0"/>
              <a:t> die de </a:t>
            </a:r>
            <a:r>
              <a:rPr lang="en-US" sz="2400" dirty="0" err="1" smtClean="0"/>
              <a:t>kwaliteiten</a:t>
            </a:r>
            <a:r>
              <a:rPr lang="en-US" sz="2400" dirty="0" smtClean="0"/>
              <a:t> en </a:t>
            </a:r>
            <a:r>
              <a:rPr lang="en-US" sz="2400" dirty="0" err="1" smtClean="0"/>
              <a:t>reputatie</a:t>
            </a:r>
            <a:r>
              <a:rPr lang="en-US" sz="2400" dirty="0" smtClean="0"/>
              <a:t> </a:t>
            </a:r>
            <a:r>
              <a:rPr lang="en-US" sz="2400" dirty="0" err="1" smtClean="0"/>
              <a:t>bevatten</a:t>
            </a:r>
            <a:r>
              <a:rPr lang="en-US" sz="2400" dirty="0" smtClean="0"/>
              <a:t> </a:t>
            </a:r>
            <a:r>
              <a:rPr lang="en-US" sz="2400" dirty="0" err="1" smtClean="0"/>
              <a:t>welke</a:t>
            </a:r>
            <a:r>
              <a:rPr lang="en-US" sz="2400" dirty="0" smtClean="0"/>
              <a:t>  </a:t>
            </a:r>
            <a:r>
              <a:rPr lang="en-US" sz="2400" dirty="0" err="1" smtClean="0"/>
              <a:t>beinvloed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 door </a:t>
            </a:r>
            <a:r>
              <a:rPr lang="en-US" sz="2400" dirty="0" err="1" smtClean="0"/>
              <a:t>hun</a:t>
            </a:r>
            <a:r>
              <a:rPr lang="en-US" sz="2400" dirty="0" smtClean="0"/>
              <a:t> </a:t>
            </a:r>
            <a:r>
              <a:rPr lang="en-US" sz="2400" dirty="0" err="1" smtClean="0"/>
              <a:t>origine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Omdat</a:t>
            </a:r>
            <a:r>
              <a:rPr lang="en-US" sz="2400" dirty="0" smtClean="0"/>
              <a:t> de </a:t>
            </a:r>
            <a:r>
              <a:rPr lang="en-US" sz="2400" dirty="0" err="1" smtClean="0"/>
              <a:t>kwaliteit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producten</a:t>
            </a:r>
            <a:r>
              <a:rPr lang="en-US" sz="2400" dirty="0" smtClean="0"/>
              <a:t> </a:t>
            </a:r>
            <a:r>
              <a:rPr lang="en-US" sz="2400" dirty="0" err="1" smtClean="0"/>
              <a:t>sterk</a:t>
            </a:r>
            <a:r>
              <a:rPr lang="en-US" sz="2400" dirty="0" smtClean="0"/>
              <a:t> </a:t>
            </a:r>
            <a:r>
              <a:rPr lang="en-US" sz="2400" dirty="0" err="1" smtClean="0"/>
              <a:t>afhangt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plek</a:t>
            </a:r>
            <a:r>
              <a:rPr lang="en-US" sz="2400" dirty="0" smtClean="0"/>
              <a:t> van  </a:t>
            </a:r>
            <a:r>
              <a:rPr lang="en-US" sz="2400" dirty="0" err="1" smtClean="0"/>
              <a:t>productie</a:t>
            </a:r>
            <a:r>
              <a:rPr lang="en-US" sz="2400" dirty="0" smtClean="0"/>
              <a:t>,  is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sterke</a:t>
            </a:r>
            <a:r>
              <a:rPr lang="en-US" sz="2400" dirty="0" smtClean="0"/>
              <a:t> link </a:t>
            </a:r>
            <a:r>
              <a:rPr lang="en-US" sz="2400" dirty="0" err="1" smtClean="0"/>
              <a:t>tussen</a:t>
            </a:r>
            <a:r>
              <a:rPr lang="en-US" sz="2400" dirty="0" smtClean="0"/>
              <a:t> het product en the </a:t>
            </a:r>
            <a:r>
              <a:rPr lang="en-US" sz="2400" dirty="0" err="1" smtClean="0"/>
              <a:t>origine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plek</a:t>
            </a:r>
            <a:r>
              <a:rPr lang="en-US" sz="2400" dirty="0" smtClean="0"/>
              <a:t> van </a:t>
            </a:r>
            <a:r>
              <a:rPr lang="en-US" sz="2400" dirty="0" err="1" smtClean="0"/>
              <a:t>productie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Geographische</a:t>
            </a:r>
            <a:r>
              <a:rPr lang="en-US" dirty="0" smtClean="0"/>
              <a:t> </a:t>
            </a:r>
            <a:r>
              <a:rPr lang="en-US" dirty="0" err="1" smtClean="0"/>
              <a:t>aanduiding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010398" y="4572000"/>
            <a:ext cx="2133599" cy="1981200"/>
            <a:chOff x="3352800" y="1219200"/>
            <a:chExt cx="2362200" cy="2666999"/>
          </a:xfrm>
        </p:grpSpPr>
        <p:sp>
          <p:nvSpPr>
            <p:cNvPr id="5" name="Isosceles Triangle 4"/>
            <p:cNvSpPr/>
            <p:nvPr/>
          </p:nvSpPr>
          <p:spPr>
            <a:xfrm rot="10800000">
              <a:off x="3352800" y="1600199"/>
              <a:ext cx="2362200" cy="2286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37167" y="1629508"/>
              <a:ext cx="1981200" cy="704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SPECIALISATIE VAN EEN LOCATIE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43352" y="2438400"/>
              <a:ext cx="1096736" cy="78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DOOR</a:t>
              </a: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LOPEND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368024" y="1219200"/>
              <a:ext cx="461792" cy="4971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GI</a:t>
              </a:r>
              <a:endParaRPr lang="en-US" dirty="0"/>
            </a:p>
          </p:txBody>
        </p:sp>
      </p:grpSp>
      <p:pic>
        <p:nvPicPr>
          <p:cNvPr id="9" name="Picture 2" descr="http://image.slidesharecdn.com/geographicalindicationvinod-150129003218-conversion-gate02/95/geographical-indication-5-638.jpg?cb=142253111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6328" r="6907" b="71276"/>
          <a:stretch>
            <a:fillRect/>
          </a:stretch>
        </p:blipFill>
        <p:spPr bwMode="auto">
          <a:xfrm>
            <a:off x="762000" y="4953000"/>
            <a:ext cx="2362200" cy="1905000"/>
          </a:xfrm>
          <a:prstGeom prst="rect">
            <a:avLst/>
          </a:prstGeom>
          <a:noFill/>
        </p:spPr>
      </p:pic>
      <p:pic>
        <p:nvPicPr>
          <p:cNvPr id="10" name="Picture 2" descr="http://image.slidesharecdn.com/geographicalindicationvinod-150129003218-conversion-gate02/95/geographical-indication-5-638.jpg?cb=142253111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6328" t="62044" r="6907"/>
          <a:stretch>
            <a:fillRect/>
          </a:stretch>
        </p:blipFill>
        <p:spPr bwMode="auto">
          <a:xfrm>
            <a:off x="2819400" y="4495800"/>
            <a:ext cx="2438400" cy="2359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Het </a:t>
            </a:r>
            <a:r>
              <a:rPr lang="en-US" dirty="0" err="1" smtClean="0"/>
              <a:t>beschermen</a:t>
            </a:r>
            <a:r>
              <a:rPr lang="en-US" dirty="0" smtClean="0"/>
              <a:t> van </a:t>
            </a:r>
            <a:r>
              <a:rPr lang="en-US" dirty="0" err="1" smtClean="0"/>
              <a:t>Intelectuelle</a:t>
            </a:r>
            <a:r>
              <a:rPr lang="en-US" dirty="0" smtClean="0"/>
              <a:t> </a:t>
            </a:r>
            <a:r>
              <a:rPr lang="en-US" dirty="0" err="1" smtClean="0"/>
              <a:t>Eigendommen</a:t>
            </a:r>
            <a:r>
              <a:rPr lang="en-US" dirty="0" smtClean="0"/>
              <a:t> is </a:t>
            </a:r>
            <a:r>
              <a:rPr lang="en-US" dirty="0" err="1" smtClean="0"/>
              <a:t>essentieel</a:t>
            </a:r>
            <a:r>
              <a:rPr lang="en-US" dirty="0" smtClean="0"/>
              <a:t>, en </a:t>
            </a:r>
            <a:r>
              <a:rPr lang="en-US" dirty="0" err="1" smtClean="0"/>
              <a:t>tegelijkertijd</a:t>
            </a:r>
            <a:r>
              <a:rPr lang="en-US" dirty="0" smtClean="0"/>
              <a:t> is het </a:t>
            </a:r>
            <a:r>
              <a:rPr lang="en-US" dirty="0" err="1" smtClean="0"/>
              <a:t>netzo</a:t>
            </a:r>
            <a:r>
              <a:rPr lang="en-US" dirty="0" smtClean="0"/>
              <a:t> </a:t>
            </a:r>
            <a:r>
              <a:rPr lang="en-US" dirty="0" err="1" smtClean="0"/>
              <a:t>belangrijk</a:t>
            </a:r>
            <a:r>
              <a:rPr lang="en-US" dirty="0" smtClean="0"/>
              <a:t> 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zorg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de IE –</a:t>
            </a:r>
            <a:r>
              <a:rPr lang="en-US" dirty="0" err="1" smtClean="0"/>
              <a:t>rechten</a:t>
            </a:r>
            <a:r>
              <a:rPr lang="en-US" dirty="0" smtClean="0"/>
              <a:t> van </a:t>
            </a:r>
            <a:r>
              <a:rPr lang="en-US" dirty="0" err="1" smtClean="0"/>
              <a:t>derden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vertrappen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Onthoud</a:t>
            </a:r>
            <a:r>
              <a:rPr lang="en-US" dirty="0" smtClean="0"/>
              <a:t>!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nl-NL" sz="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Hulp organisaties bij Intellectuele Eigendommen</a:t>
            </a:r>
          </a:p>
          <a:p>
            <a:pPr marL="109728" indent="0">
              <a:buNone/>
            </a:pPr>
            <a:r>
              <a:rPr lang="nl-NL" dirty="0" smtClean="0"/>
              <a:t>   (regionaal /internationaal)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Wat zijn Intellectuele Eigendommen?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Typen Intellectuele eigendommen.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Voorbeelden.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800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Inhoud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81400" y="1433932"/>
            <a:ext cx="5410200" cy="2057400"/>
          </a:xfrm>
        </p:spPr>
        <p:txBody>
          <a:bodyPr>
            <a:normAutofit/>
          </a:bodyPr>
          <a:lstStyle/>
          <a:p>
            <a:r>
              <a:rPr lang="en-US" dirty="0"/>
              <a:t>WIPO is the global forum for intellectual property services, policy, information </a:t>
            </a:r>
            <a:r>
              <a:rPr lang="en-US" dirty="0" smtClean="0"/>
              <a:t>&amp; cooperation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WIPO &amp; CROSSQ </a:t>
            </a:r>
            <a:endParaRPr lang="en-US" dirty="0"/>
          </a:p>
        </p:txBody>
      </p:sp>
      <p:pic>
        <p:nvPicPr>
          <p:cNvPr id="1026" name="Picture 2" descr="http://www.uspto.gov/image/wipo.eshade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3733800" cy="23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72200" y="3048000"/>
            <a:ext cx="2473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http://www.wipo.int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40667" r="45143" b="16667"/>
          <a:stretch>
            <a:fillRect/>
          </a:stretch>
        </p:blipFill>
        <p:spPr bwMode="auto">
          <a:xfrm>
            <a:off x="0" y="10668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uspto.gov/image/wipo.eshaded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23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CROSSQ </a:t>
            </a:r>
            <a:endParaRPr lang="en-US" dirty="0"/>
          </a:p>
        </p:txBody>
      </p:sp>
      <p:pic>
        <p:nvPicPr>
          <p:cNvPr id="4" name="Picture 7" descr="crosq-logo-transp-bg_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66899"/>
            <a:ext cx="1524000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2057400" y="2133600"/>
            <a:ext cx="6781800" cy="2362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CROSQ is the regional </a:t>
            </a:r>
            <a:r>
              <a:rPr lang="en-US" sz="2400" dirty="0" err="1"/>
              <a:t>centre</a:t>
            </a:r>
            <a:r>
              <a:rPr lang="en-US" sz="2400" dirty="0"/>
              <a:t> for promoting efficiency and competitive production in goods and services, through the process of standardization and the verification of quality. 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00600" y="4343400"/>
            <a:ext cx="2642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http://www.crosq.org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0" y="228600"/>
            <a:ext cx="609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kern="0" dirty="0" smtClean="0">
                <a:solidFill>
                  <a:srgbClr val="0033CC"/>
                </a:solidFill>
                <a:latin typeface="Calibri"/>
              </a:rPr>
              <a:t>CARICOM Regional Organisation for Standards and Quality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01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5536" y="304800"/>
            <a:ext cx="8229600" cy="792088"/>
          </a:xfrm>
        </p:spPr>
        <p:txBody>
          <a:bodyPr/>
          <a:lstStyle/>
          <a:p>
            <a:pPr algn="l"/>
            <a:r>
              <a:rPr lang="en-US" altLang="en-US" b="1" dirty="0" smtClean="0"/>
              <a:t>Our Mandate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96863" y="1325563"/>
            <a:ext cx="8502650" cy="4999037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029" altLang="en-US" sz="2400" dirty="0">
                <a:ea typeface="Calibri" pitchFamily="34" charset="0"/>
                <a:cs typeface="Calibri" pitchFamily="34" charset="0"/>
              </a:rPr>
              <a:t>Support the CARICOM mandate in the expansion of intra-regional and extra-regional trade in goods and services. </a:t>
            </a:r>
            <a:endParaRPr lang="en-029" altLang="en-US" sz="2400" dirty="0" smtClean="0"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029" altLang="en-US" sz="2400" dirty="0"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029" altLang="en-US" sz="2400" dirty="0">
                <a:ea typeface="Calibri" pitchFamily="34" charset="0"/>
                <a:cs typeface="Calibri" pitchFamily="34" charset="0"/>
              </a:rPr>
              <a:t>Be the regional centre for promoting efficiency and competitive production in goods and services, through the process of standardisation and the verification of </a:t>
            </a:r>
            <a:r>
              <a:rPr lang="en-029" altLang="en-US" sz="2400" dirty="0" smtClean="0">
                <a:ea typeface="Calibri" pitchFamily="34" charset="0"/>
                <a:cs typeface="Calibri" pitchFamily="34" charset="0"/>
              </a:rPr>
              <a:t>quality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029" altLang="en-US" sz="2400" dirty="0"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029" altLang="en-US" sz="2400" dirty="0" smtClean="0">
                <a:ea typeface="Calibri" pitchFamily="34" charset="0"/>
                <a:cs typeface="Calibri" pitchFamily="34" charset="0"/>
              </a:rPr>
              <a:t>Promote </a:t>
            </a:r>
            <a:r>
              <a:rPr lang="en-029" altLang="en-US" sz="2400" dirty="0">
                <a:ea typeface="Calibri" pitchFamily="34" charset="0"/>
                <a:cs typeface="Calibri" pitchFamily="34" charset="0"/>
              </a:rPr>
              <a:t>the harmonization of metrology systems and </a:t>
            </a:r>
            <a:r>
              <a:rPr lang="en-029" altLang="en-US" sz="2400" dirty="0" smtClean="0">
                <a:ea typeface="Calibri" pitchFamily="34" charset="0"/>
                <a:cs typeface="Calibri" pitchFamily="34" charset="0"/>
              </a:rPr>
              <a:t>standards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029" altLang="en-US" sz="2400" dirty="0"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029" altLang="en-US" sz="2400" dirty="0">
                <a:ea typeface="Calibri" pitchFamily="34" charset="0"/>
                <a:cs typeface="Calibri" pitchFamily="34" charset="0"/>
              </a:rPr>
              <a:t>Increase the pace of development of regional standards for the sustainable production of goods and services in the CARICOM Single Market and Economy (CSME)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altLang="en-US" sz="2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altLang="en-US" sz="2400" dirty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2CCA5D-E491-4ADC-8A9F-F38C7272D506}" type="slidenum">
              <a:rPr lang="en-US" altLang="en-US" sz="1400" smtClean="0">
                <a:solidFill>
                  <a:srgbClr val="990000"/>
                </a:solidFill>
              </a:rPr>
              <a:pPr eaLnBrk="1" hangingPunct="1"/>
              <a:t>6</a:t>
            </a:fld>
            <a:endParaRPr lang="en-US" altLang="en-US" sz="1400" smtClean="0">
              <a:solidFill>
                <a:srgbClr val="990000"/>
              </a:solidFill>
            </a:endParaRPr>
          </a:p>
        </p:txBody>
      </p:sp>
      <p:pic>
        <p:nvPicPr>
          <p:cNvPr id="5" name="Picture 7" descr="crosq-logo-transp-bg_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0"/>
            <a:ext cx="1524000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45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 smtClean="0"/>
              <a:t>Eigendommen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Intellectuele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Eigendommen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(IE)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NL" sz="3200" b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voortbrengsels</a:t>
            </a:r>
            <a:r>
              <a:rPr lang="nl-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 de menselijke geest, waaronder uitvindingen, artiestiek</a:t>
            </a:r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 werken, ontwerpen en symbolen, namen en figuren die in de handel worden gebruikt</a:t>
            </a:r>
            <a:r>
              <a:rPr lang="nl-NL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l-NL" sz="32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 smtClean="0"/>
              <a:t>Eigendommen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088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>
                <a:cs typeface="Arial" panose="020B0604020202020204" pitchFamily="34" charset="0"/>
              </a:rPr>
              <a:t>Intellectuele-eigendommen </a:t>
            </a:r>
            <a:r>
              <a:rPr lang="nl-NL" dirty="0">
                <a:cs typeface="Arial" panose="020B0604020202020204" pitchFamily="34" charset="0"/>
              </a:rPr>
              <a:t>kunnen door de wet beschermd worden in de vorm van uiteenlopende rechten waaronder: </a:t>
            </a:r>
            <a:r>
              <a:rPr lang="nl-NL" b="1" u="sng" dirty="0" smtClean="0">
                <a:cs typeface="Arial" panose="020B0604020202020204" pitchFamily="34" charset="0"/>
              </a:rPr>
              <a:t>Pattenten</a:t>
            </a:r>
          </a:p>
          <a:p>
            <a:endParaRPr lang="nl-NL" b="1" u="sng" dirty="0" smtClean="0">
              <a:cs typeface="Arial" panose="020B0604020202020204" pitchFamily="34" charset="0"/>
            </a:endParaRPr>
          </a:p>
          <a:p>
            <a:r>
              <a:rPr lang="nl-NL" dirty="0" smtClean="0">
                <a:cs typeface="Arial" panose="020B0604020202020204" pitchFamily="34" charset="0"/>
              </a:rPr>
              <a:t>Ze stellen individuen/organisatie/bedrijven in staat de </a:t>
            </a:r>
            <a:r>
              <a:rPr lang="nl-NL" b="1" u="sng" dirty="0" smtClean="0">
                <a:cs typeface="Arial" panose="020B0604020202020204" pitchFamily="34" charset="0"/>
              </a:rPr>
              <a:t>erkenning </a:t>
            </a:r>
            <a:r>
              <a:rPr lang="nl-NL" dirty="0" smtClean="0">
                <a:cs typeface="Arial" panose="020B0604020202020204" pitchFamily="34" charset="0"/>
              </a:rPr>
              <a:t>te verkrijgen voor hun creaties en uitvindingen..</a:t>
            </a:r>
          </a:p>
          <a:p>
            <a:endParaRPr lang="nl-NL" dirty="0" smtClean="0">
              <a:cs typeface="Arial" panose="020B0604020202020204" pitchFamily="34" charset="0"/>
            </a:endParaRPr>
          </a:p>
          <a:p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je product..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Beschermt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product..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Geeft</a:t>
            </a:r>
            <a:r>
              <a:rPr lang="en-US" dirty="0" smtClean="0"/>
              <a:t> je het </a:t>
            </a:r>
            <a:r>
              <a:rPr lang="en-US" dirty="0" err="1" smtClean="0"/>
              <a:t>recht</a:t>
            </a:r>
            <a:r>
              <a:rPr lang="en-US" dirty="0" smtClean="0"/>
              <a:t> het product </a:t>
            </a: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exploiteren</a:t>
            </a:r>
            <a:r>
              <a:rPr lang="en-US" dirty="0" smtClean="0"/>
              <a:t>..</a:t>
            </a:r>
          </a:p>
          <a:p>
            <a:endParaRPr lang="en-US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Voordeel</a:t>
            </a:r>
            <a:r>
              <a:rPr lang="en-US" dirty="0" smtClean="0"/>
              <a:t> van </a:t>
            </a:r>
            <a:br>
              <a:rPr lang="en-US" dirty="0" smtClean="0"/>
            </a:br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/>
              <a:t>Eigendommen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26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580</TotalTime>
  <Words>756</Words>
  <Application>Microsoft Office PowerPoint</Application>
  <PresentationFormat>On-screen Show (4:3)</PresentationFormat>
  <Paragraphs>127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   Intellectuele  Eigendommen (IE) </vt:lpstr>
      <vt:lpstr>Inhoud </vt:lpstr>
      <vt:lpstr>WIPO &amp; CROSSQ </vt:lpstr>
      <vt:lpstr>PowerPoint Presentation</vt:lpstr>
      <vt:lpstr>CROSSQ </vt:lpstr>
      <vt:lpstr>Our Mandate</vt:lpstr>
      <vt:lpstr>Intellectuele Eigendommen</vt:lpstr>
      <vt:lpstr>Wat zijn Intellectuele Eigendommen?</vt:lpstr>
      <vt:lpstr>Voordeel van  Intellectuele Eigendommen?</vt:lpstr>
      <vt:lpstr>Typen Intellectuele Eigendommen</vt:lpstr>
      <vt:lpstr>Wat is een patent ?</vt:lpstr>
      <vt:lpstr>Wanneer is iets patenteerbaar?</vt:lpstr>
      <vt:lpstr>Wat is een handelsmerk?</vt:lpstr>
      <vt:lpstr>Verschillende typen handelsmerken</vt:lpstr>
      <vt:lpstr>Wat zijn Auteursrechten?</vt:lpstr>
      <vt:lpstr>Voorbeelden Auteursrechten</vt:lpstr>
      <vt:lpstr>Handelsgeheim</vt:lpstr>
      <vt:lpstr>Geographische aanduiding </vt:lpstr>
      <vt:lpstr>Onthoud! </vt:lpstr>
    </vt:vector>
  </TitlesOfParts>
  <Company>AdeKUS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Intelectuele  Eigendommen  &amp;  Geografisch aanduidingen. Wat, hoe en waar?</dc:title>
  <dc:creator>Inez Demon</dc:creator>
  <cp:lastModifiedBy>Pc</cp:lastModifiedBy>
  <cp:revision>35</cp:revision>
  <dcterms:created xsi:type="dcterms:W3CDTF">2015-06-22T18:59:16Z</dcterms:created>
  <dcterms:modified xsi:type="dcterms:W3CDTF">2015-06-23T22:00:39Z</dcterms:modified>
</cp:coreProperties>
</file>