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4" r:id="rId9"/>
    <p:sldId id="262" r:id="rId10"/>
    <p:sldId id="266" r:id="rId11"/>
    <p:sldId id="265" r:id="rId12"/>
    <p:sldId id="267" r:id="rId13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[statitieken verzoekschriften 2014.xlsx]Sheet4!PivotTable2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724091725376433"/>
          <c:w val="0.97889627432934523"/>
          <c:h val="0.7275908274623567"/>
        </c:manualLayout>
      </c:layout>
      <c:pie3DChart>
        <c:varyColors val="1"/>
        <c:ser>
          <c:idx val="0"/>
          <c:order val="0"/>
          <c:tx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Sheet4!$A$2:$A$4</c:f>
              <c:strCache>
                <c:ptCount val="2"/>
                <c:pt idx="0">
                  <c:v>Buitenlandse Merkhouders</c:v>
                </c:pt>
                <c:pt idx="1">
                  <c:v>Surinaamse Merkhouders</c:v>
                </c:pt>
              </c:strCache>
            </c:strRef>
          </c:cat>
          <c:val>
            <c:numRef>
              <c:f>Sheet4!$B$2:$B$4</c:f>
              <c:numCache>
                <c:formatCode>General</c:formatCode>
                <c:ptCount val="2"/>
                <c:pt idx="0">
                  <c:v>1366</c:v>
                </c:pt>
                <c:pt idx="1">
                  <c:v>236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9245423867471112"/>
          <c:y val="0.12083346199372137"/>
          <c:w val="0.61509152265057776"/>
          <c:h val="0.17347357315629663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pivotSource>
    <c:name>[statitieken ingekomen 2014.xlsx]Sheet6!PivotTable1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Totaal ingediende verzoekschriften</a:t>
            </a:r>
          </a:p>
        </c:rich>
      </c:tx>
      <c:layout/>
      <c:overlay val="0"/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Sheet6!$B$3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Sheet6!$A$4:$A$9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Sheet6!$B$4:$B$9</c:f>
              <c:numCache>
                <c:formatCode>General</c:formatCode>
                <c:ptCount val="5"/>
                <c:pt idx="0">
                  <c:v>1605</c:v>
                </c:pt>
                <c:pt idx="1">
                  <c:v>1537</c:v>
                </c:pt>
                <c:pt idx="2">
                  <c:v>2068</c:v>
                </c:pt>
                <c:pt idx="3">
                  <c:v>1704</c:v>
                </c:pt>
                <c:pt idx="4">
                  <c:v>1602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3559824"/>
        <c:axId val="273566352"/>
      </c:barChart>
      <c:catAx>
        <c:axId val="273559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3566352"/>
        <c:crosses val="autoZero"/>
        <c:auto val="1"/>
        <c:lblAlgn val="ctr"/>
        <c:lblOffset val="100"/>
        <c:noMultiLvlLbl val="0"/>
      </c:catAx>
      <c:valAx>
        <c:axId val="273566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3559824"/>
        <c:crosses val="autoZero"/>
        <c:crossBetween val="between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</c:spPr>
  <c:txPr>
    <a:bodyPr/>
    <a:lstStyle/>
    <a:p>
      <a:pPr>
        <a:defRPr baseline="0">
          <a:solidFill>
            <a:schemeClr val="tx1"/>
          </a:solidFill>
        </a:defRPr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E4100-5FD8-4DA6-BB03-F5FF999EBDF0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89285-F1F5-42EF-83D7-AFCBD3FF2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61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6578-F394-405A-9D9C-0487A359FBA8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8F5F-9110-49B2-8757-B24280EA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87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6578-F394-405A-9D9C-0487A359FBA8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8F5F-9110-49B2-8757-B24280EA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0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6578-F394-405A-9D9C-0487A359FBA8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8F5F-9110-49B2-8757-B24280EA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2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6578-F394-405A-9D9C-0487A359FBA8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8F5F-9110-49B2-8757-B24280EA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8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6578-F394-405A-9D9C-0487A359FBA8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8F5F-9110-49B2-8757-B24280EA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7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6578-F394-405A-9D9C-0487A359FBA8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8F5F-9110-49B2-8757-B24280EA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6578-F394-405A-9D9C-0487A359FBA8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8F5F-9110-49B2-8757-B24280EA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6578-F394-405A-9D9C-0487A359FBA8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8F5F-9110-49B2-8757-B24280EA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0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6578-F394-405A-9D9C-0487A359FBA8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8F5F-9110-49B2-8757-B24280EA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3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6578-F394-405A-9D9C-0487A359FBA8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8F5F-9110-49B2-8757-B24280EA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0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6578-F394-405A-9D9C-0487A359FBA8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E8F5F-9110-49B2-8757-B24280EA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3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06578-F394-405A-9D9C-0487A359FBA8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E8F5F-9110-49B2-8757-B24280EA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0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772400" cy="2209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HET ADMINISTRATIEF PROCES MERKENREGISTRATIE</a:t>
            </a:r>
            <a:br>
              <a:rPr lang="en-US" dirty="0" smtClean="0"/>
            </a:br>
            <a:r>
              <a:rPr lang="en-US" dirty="0" smtClean="0"/>
              <a:t>BUREAU INTELLECTUELE EIGENDOM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7370" y="5562600"/>
            <a:ext cx="6400800" cy="91440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sz="2800" dirty="0" err="1" smtClean="0">
                <a:solidFill>
                  <a:schemeClr val="tx1"/>
                </a:solidFill>
              </a:rPr>
              <a:t>Urlien</a:t>
            </a:r>
            <a:r>
              <a:rPr lang="en-US" sz="2800" dirty="0" smtClean="0">
                <a:solidFill>
                  <a:schemeClr val="tx1"/>
                </a:solidFill>
              </a:rPr>
              <a:t> Lo-A-</a:t>
            </a:r>
            <a:r>
              <a:rPr lang="en-US" sz="2800" dirty="0" err="1" smtClean="0">
                <a:solidFill>
                  <a:schemeClr val="tx1"/>
                </a:solidFill>
              </a:rPr>
              <a:t>Njoe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r"/>
            <a:r>
              <a:rPr lang="en-US" sz="2800" dirty="0" err="1" smtClean="0">
                <a:solidFill>
                  <a:schemeClr val="tx1"/>
                </a:solidFill>
              </a:rPr>
              <a:t>Sectie</a:t>
            </a:r>
            <a:r>
              <a:rPr lang="en-US" sz="2800" dirty="0" smtClean="0">
                <a:solidFill>
                  <a:schemeClr val="tx1"/>
                </a:solidFill>
              </a:rPr>
              <a:t>-Chef </a:t>
            </a:r>
            <a:r>
              <a:rPr lang="en-US" sz="2800" dirty="0" err="1" smtClean="0">
                <a:solidFill>
                  <a:schemeClr val="tx1"/>
                </a:solidFill>
              </a:rPr>
              <a:t>Administratie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en-US" sz="2800" dirty="0" smtClean="0">
                <a:solidFill>
                  <a:schemeClr val="tx1"/>
                </a:solidFill>
              </a:rPr>
              <a:t>Bureau </a:t>
            </a:r>
            <a:r>
              <a:rPr lang="en-US" sz="2800" dirty="0" err="1" smtClean="0">
                <a:solidFill>
                  <a:schemeClr val="tx1"/>
                </a:solidFill>
              </a:rPr>
              <a:t>Intellectuele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Eigendom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5" name="Picture 54" descr="Description: C:\Users\urlienlo-a-njoe\AppData\Local\Microsoft\Windows\Temporary Internet Files\Low\Content.IE5\UT36SZEO\bielogo2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0944"/>
            <a:ext cx="2486025" cy="2147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4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126545"/>
              </p:ext>
            </p:extLst>
          </p:nvPr>
        </p:nvGraphicFramePr>
        <p:xfrm>
          <a:off x="1143000" y="1066804"/>
          <a:ext cx="7315200" cy="456633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886438"/>
                <a:gridCol w="2428762"/>
              </a:tblGrid>
              <a:tr h="9206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Handelingen</a:t>
                      </a:r>
                      <a:r>
                        <a:rPr lang="en-US" sz="2000" dirty="0" smtClean="0">
                          <a:effectLst/>
                        </a:rPr>
                        <a:t> p. </a:t>
                      </a:r>
                      <a:r>
                        <a:rPr lang="en-US" sz="2000" dirty="0" err="1" smtClean="0">
                          <a:effectLst/>
                        </a:rPr>
                        <a:t>verzoek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tarief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Inschrijving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Vernieuwing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Overgang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Adreswijziging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Naamswijziging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Beperking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warenlijst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Doorhaling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Niet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gewaarmerkt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Gewaarmerkt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80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3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1"/>
            <a:ext cx="7772400" cy="1143000"/>
          </a:xfrm>
        </p:spPr>
        <p:txBody>
          <a:bodyPr>
            <a:normAutofit/>
          </a:bodyPr>
          <a:lstStyle/>
          <a:p>
            <a:pPr lvl="0"/>
            <a:r>
              <a:rPr kumimoji="0" lang="nl-N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Start</a:t>
            </a:r>
            <a:r>
              <a:rPr kumimoji="0" lang="nl-NL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datum s</a:t>
            </a:r>
            <a:r>
              <a:rPr kumimoji="0" lang="nl-N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chematische aanpak 2015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909562"/>
              </p:ext>
            </p:extLst>
          </p:nvPr>
        </p:nvGraphicFramePr>
        <p:xfrm>
          <a:off x="457200" y="2133600"/>
          <a:ext cx="8381999" cy="412067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19400"/>
                <a:gridCol w="990600"/>
                <a:gridCol w="1143000"/>
                <a:gridCol w="1066800"/>
                <a:gridCol w="1295400"/>
                <a:gridCol w="1066799"/>
              </a:tblGrid>
              <a:tr h="5333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Verzoekschriften </a:t>
                      </a:r>
                      <a:r>
                        <a:rPr lang="nl-NL" sz="1600" dirty="0">
                          <a:effectLst/>
                        </a:rPr>
                        <a:t>ingediend in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Fase 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Fase 6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Fase 7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Fase 8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Fase 9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1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2009 – 2011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Inschrijvingen en andere handelingen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2015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86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2012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Inschrijvingen en andere handelingen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Januari 2015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</a:rPr>
                        <a:t>Augustus 2015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81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2013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Inschrijvingen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Juli 2015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81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2014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Inschrijvingen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Juli 2015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81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2015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Inschrijvingen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Juli 2015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3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114800"/>
            <a:ext cx="8229600" cy="2209800"/>
          </a:xfrm>
        </p:spPr>
        <p:txBody>
          <a:bodyPr/>
          <a:lstStyle/>
          <a:p>
            <a:pPr algn="r"/>
            <a:r>
              <a:rPr lang="en-US" dirty="0" err="1" smtClean="0"/>
              <a:t>Bedankt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uw</a:t>
            </a:r>
            <a:r>
              <a:rPr lang="en-US" dirty="0" smtClean="0"/>
              <a:t> </a:t>
            </a:r>
            <a:r>
              <a:rPr lang="en-US" dirty="0" err="1" smtClean="0"/>
              <a:t>aandacht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HET ADMINISTRATIEF PROCES </a:t>
            </a:r>
            <a:br>
              <a:rPr lang="en-US" sz="3200" dirty="0" smtClean="0"/>
            </a:br>
            <a:r>
              <a:rPr lang="en-US" sz="3200" dirty="0" smtClean="0"/>
              <a:t>TOT MERKENREGISTRATIE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ONDERZOEK OPENBAAR REGISTER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CONFLICT EIGEN MERK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400" dirty="0" smtClean="0"/>
              <a:t>VERZOEK- EN BEZWAARSCHRIFT INDIENEN BIJ HET HOOFD BIE</a:t>
            </a:r>
          </a:p>
          <a:p>
            <a:r>
              <a:rPr lang="en-US" sz="2400" dirty="0" smtClean="0"/>
              <a:t>ADMINISTRATIEF PROCES KANTONGERECHT OPSTARTEN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69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4" descr="C:\Users\urlienlo-a-njoe\Dropbox\BIE\GI\procedure verzoekschri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458200" cy="609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304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Administratieve</a:t>
            </a:r>
            <a:r>
              <a:rPr lang="en-US" dirty="0" smtClean="0"/>
              <a:t> procedure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8400" y="1007892"/>
            <a:ext cx="2286000" cy="1429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effectLst/>
                <a:ea typeface="Calibri"/>
                <a:cs typeface="Times New Roman"/>
              </a:rPr>
              <a:t>COURT OF </a:t>
            </a:r>
            <a:r>
              <a:rPr lang="en-US" sz="2800" dirty="0" smtClean="0">
                <a:effectLst/>
                <a:ea typeface="Calibri"/>
                <a:cs typeface="Times New Roman"/>
              </a:rPr>
              <a:t>ARBITRATION</a:t>
            </a:r>
            <a:endParaRPr lang="en-US" sz="2800" dirty="0">
              <a:effectLst/>
              <a:ea typeface="Calibri"/>
              <a:cs typeface="Times New Roman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19200" y="3505200"/>
            <a:ext cx="6553200" cy="2133600"/>
          </a:xfrm>
        </p:spPr>
        <p:txBody>
          <a:bodyPr/>
          <a:lstStyle/>
          <a:p>
            <a:r>
              <a:rPr lang="en-US" dirty="0" smtClean="0"/>
              <a:t>DEZE OPTIE MOET NOG WORDEN AANGEPAKT KOMT WEL VOOR IN DE CONCEPTWET BIE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52800" y="1045560"/>
            <a:ext cx="2514600" cy="135421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  PUBLICATION</a:t>
            </a:r>
            <a:endParaRPr lang="en-US" sz="2800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8200" y="1419627"/>
            <a:ext cx="2362200" cy="876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effectLst/>
                <a:ea typeface="Calibri"/>
                <a:cs typeface="Times New Roman"/>
              </a:rPr>
              <a:t>APPLICATION</a:t>
            </a:r>
            <a:endParaRPr lang="en-US" sz="28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14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C:\Users\urlienlo-a-njoe\Dropbox\BIE\flowchart administratieve procedure 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534400" cy="57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93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IPAS</a:t>
            </a:r>
            <a:br>
              <a:rPr lang="en-US" dirty="0" smtClean="0"/>
            </a:br>
            <a:r>
              <a:rPr lang="en-US" sz="4000" dirty="0" smtClean="0"/>
              <a:t>INTELLECTUAL PROPERTY ADMINISTRATIVE SYSTEM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971800"/>
            <a:ext cx="7772400" cy="3429000"/>
          </a:xfrm>
        </p:spPr>
        <p:txBody>
          <a:bodyPr>
            <a:noAutofit/>
          </a:bodyPr>
          <a:lstStyle/>
          <a:p>
            <a:pPr algn="l"/>
            <a:r>
              <a:rPr lang="nl-NL" sz="1800" dirty="0"/>
              <a:t>IPAS  </a:t>
            </a:r>
            <a:r>
              <a:rPr lang="nl-NL" sz="1800" dirty="0" smtClean="0"/>
              <a:t>is een software programma  </a:t>
            </a:r>
            <a:r>
              <a:rPr lang="nl-NL" sz="1800" dirty="0"/>
              <a:t>van de </a:t>
            </a:r>
            <a:r>
              <a:rPr lang="nl-NL" sz="1800" dirty="0" smtClean="0"/>
              <a:t>WIPO voor het </a:t>
            </a:r>
            <a:r>
              <a:rPr lang="nl-NL" sz="1800" dirty="0"/>
              <a:t>het administratief afhandelen van aanvragen voor Industriële  Eigendomsrechten.</a:t>
            </a:r>
            <a:endParaRPr lang="en-US" sz="1800" dirty="0"/>
          </a:p>
          <a:p>
            <a:pPr algn="l"/>
            <a:r>
              <a:rPr lang="nl-NL" sz="1800" dirty="0"/>
              <a:t>Het voordeel bij gebruik van dit programma :</a:t>
            </a:r>
            <a:endParaRPr lang="en-US" sz="1800" dirty="0"/>
          </a:p>
          <a:p>
            <a:pPr marL="514350" lvl="0" indent="-514350" algn="l">
              <a:buAutoNum type="alphaUcPeriod"/>
            </a:pPr>
            <a:r>
              <a:rPr lang="nl-NL" sz="1800" dirty="0" smtClean="0"/>
              <a:t>aan </a:t>
            </a:r>
            <a:r>
              <a:rPr lang="nl-NL" sz="1800" dirty="0"/>
              <a:t>de hand van rechtsregels en richtlijnen een”’workfloor” (vaste procedure) wordt ontwikkeld, waardoor de afhandeling van een aanvraag van ontvangst tot en met publicatie snel en efficiënt zal verlopen</a:t>
            </a:r>
            <a:r>
              <a:rPr lang="nl-NL" sz="1800" dirty="0" smtClean="0"/>
              <a:t>;</a:t>
            </a:r>
          </a:p>
          <a:p>
            <a:pPr marL="514350" lvl="0" indent="-514350" algn="l">
              <a:buAutoNum type="alphaUcPeriod"/>
            </a:pPr>
            <a:r>
              <a:rPr lang="nl-NL" sz="1800" dirty="0" smtClean="0"/>
              <a:t>ook </a:t>
            </a:r>
            <a:r>
              <a:rPr lang="nl-NL" sz="1800" dirty="0"/>
              <a:t>zal er een mogelijkheid zijn voor </a:t>
            </a:r>
            <a:r>
              <a:rPr lang="nl-NL" sz="1800" dirty="0" smtClean="0"/>
              <a:t>onderzoek in het Openbaar Register en het deponeren van verzoeken via internet</a:t>
            </a:r>
          </a:p>
          <a:p>
            <a:pPr marL="514350" lvl="0" indent="-514350" algn="l">
              <a:buAutoNum type="alphaUcPeriod"/>
            </a:pPr>
            <a:r>
              <a:rPr lang="nl-NL" sz="1800" dirty="0" smtClean="0"/>
              <a:t>de </a:t>
            </a:r>
            <a:r>
              <a:rPr lang="nl-NL" sz="1800" dirty="0"/>
              <a:t>hele procedure waaronder de financiële ontvangsten, statistische informatie en correspondentie </a:t>
            </a:r>
            <a:r>
              <a:rPr lang="nl-NL" sz="1800" dirty="0" smtClean="0"/>
              <a:t>vergemakkelijkt wordt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34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ontvangen</a:t>
            </a:r>
            <a:r>
              <a:rPr lang="en-US" sz="3600" dirty="0" smtClean="0"/>
              <a:t> </a:t>
            </a:r>
            <a:r>
              <a:rPr lang="en-US" sz="3600" dirty="0" err="1"/>
              <a:t>verzoekschriften</a:t>
            </a:r>
            <a:r>
              <a:rPr lang="en-US" sz="3600" dirty="0"/>
              <a:t> </a:t>
            </a:r>
            <a:r>
              <a:rPr lang="en-US" sz="3600" dirty="0" smtClean="0"/>
              <a:t>2014 </a:t>
            </a:r>
            <a:br>
              <a:rPr lang="en-US" sz="3600" dirty="0" smtClean="0"/>
            </a:br>
            <a:r>
              <a:rPr lang="en-US" sz="3600" dirty="0" err="1" smtClean="0"/>
              <a:t>Surinaamse</a:t>
            </a:r>
            <a:r>
              <a:rPr lang="en-US" sz="3600" dirty="0" smtClean="0"/>
              <a:t> </a:t>
            </a:r>
            <a:r>
              <a:rPr lang="en-US" sz="3600" dirty="0"/>
              <a:t>en </a:t>
            </a:r>
            <a:r>
              <a:rPr lang="en-US" sz="3600" dirty="0" err="1" smtClean="0"/>
              <a:t>buitenlandse</a:t>
            </a:r>
            <a:r>
              <a:rPr lang="en-US" sz="3600" dirty="0" smtClean="0"/>
              <a:t> </a:t>
            </a:r>
            <a:r>
              <a:rPr lang="en-US" sz="3600" dirty="0" err="1" smtClean="0"/>
              <a:t>merkhouders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14183141"/>
              </p:ext>
            </p:extLst>
          </p:nvPr>
        </p:nvGraphicFramePr>
        <p:xfrm>
          <a:off x="1524000" y="1981200"/>
          <a:ext cx="5867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69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 smtClean="0"/>
              <a:t>ontvangen</a:t>
            </a:r>
            <a:r>
              <a:rPr lang="en-US" dirty="0" smtClean="0"/>
              <a:t> </a:t>
            </a:r>
            <a:r>
              <a:rPr lang="en-US" dirty="0" err="1"/>
              <a:t>verzoekschriften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2010 </a:t>
            </a:r>
            <a:r>
              <a:rPr lang="en-US" dirty="0"/>
              <a:t>t/m </a:t>
            </a:r>
            <a:r>
              <a:rPr lang="en-US" dirty="0" smtClean="0"/>
              <a:t>2014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45557460"/>
              </p:ext>
            </p:extLst>
          </p:nvPr>
        </p:nvGraphicFramePr>
        <p:xfrm>
          <a:off x="762000" y="2286000"/>
          <a:ext cx="7696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218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06680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200" dirty="0" err="1" smtClean="0"/>
              <a:t>Aanpak</a:t>
            </a:r>
            <a:r>
              <a:rPr lang="en-US" sz="3200" dirty="0" smtClean="0"/>
              <a:t> </a:t>
            </a:r>
            <a:r>
              <a:rPr lang="en-US" sz="3200" dirty="0" err="1" smtClean="0"/>
              <a:t>merkenregistratie</a:t>
            </a:r>
            <a:r>
              <a:rPr kumimoji="0" lang="nl-N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in 2015 </a:t>
            </a:r>
            <a:br>
              <a:rPr kumimoji="0" lang="nl-N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934200" cy="2590800"/>
          </a:xfrm>
        </p:spPr>
        <p:txBody>
          <a:bodyPr>
            <a:normAutofit lnSpcReduction="10000"/>
          </a:bodyPr>
          <a:lstStyle/>
          <a:p>
            <a:endParaRPr kumimoji="0" lang="nl-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splitsen van de inschrijvingen en andere handelingen en prioriteit geven aan de inschrijvingen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274</TotalTime>
  <Words>244</Words>
  <Application>Microsoft Office PowerPoint</Application>
  <PresentationFormat>On-screen Show (4:3)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HET ADMINISTRATIEF PROCES MERKENREGISTRATIE BUREAU INTELLECTUELE EIGENDOM</vt:lpstr>
      <vt:lpstr>HET ADMINISTRATIEF PROCES  TOT MERKENREGISTRATIE </vt:lpstr>
      <vt:lpstr>PowerPoint Presentation</vt:lpstr>
      <vt:lpstr>PowerPoint Presentation</vt:lpstr>
      <vt:lpstr>PowerPoint Presentation</vt:lpstr>
      <vt:lpstr>IPAS INTELLECTUAL PROPERTY ADMINISTRATIVE SYSTEM</vt:lpstr>
      <vt:lpstr> ontvangen verzoekschriften 2014  Surinaamse en buitenlandse merkhouders </vt:lpstr>
      <vt:lpstr>ontvangen verzoekschriften  2010 t/m 2014</vt:lpstr>
      <vt:lpstr> Aanpak merkenregistratie in 2015  </vt:lpstr>
      <vt:lpstr>PowerPoint Presentation</vt:lpstr>
      <vt:lpstr>Start datum schematische aanpak 2015</vt:lpstr>
      <vt:lpstr>Bedankt voor uw aandacht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Urlien Lo-A-Njoe</dc:creator>
  <cp:lastModifiedBy>Urlien Lo-A-Njoe</cp:lastModifiedBy>
  <cp:revision>18</cp:revision>
  <cp:lastPrinted>2015-06-23T17:04:02Z</cp:lastPrinted>
  <dcterms:created xsi:type="dcterms:W3CDTF">2015-06-23T12:35:29Z</dcterms:created>
  <dcterms:modified xsi:type="dcterms:W3CDTF">2015-06-24T00:55:04Z</dcterms:modified>
</cp:coreProperties>
</file>