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6" r:id="rId3"/>
    <p:sldId id="307" r:id="rId4"/>
    <p:sldId id="305" r:id="rId5"/>
    <p:sldId id="308" r:id="rId6"/>
    <p:sldId id="303" r:id="rId7"/>
    <p:sldId id="304" r:id="rId8"/>
    <p:sldId id="309" r:id="rId9"/>
    <p:sldId id="260" r:id="rId10"/>
    <p:sldId id="261" r:id="rId11"/>
    <p:sldId id="262" r:id="rId12"/>
    <p:sldId id="263" r:id="rId13"/>
    <p:sldId id="264" r:id="rId14"/>
    <p:sldId id="265" r:id="rId15"/>
    <p:sldId id="310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11" r:id="rId28"/>
    <p:sldId id="277" r:id="rId29"/>
    <p:sldId id="278" r:id="rId30"/>
    <p:sldId id="279" r:id="rId31"/>
    <p:sldId id="280" r:id="rId32"/>
    <p:sldId id="281" r:id="rId33"/>
    <p:sldId id="283" r:id="rId34"/>
    <p:sldId id="284" r:id="rId35"/>
    <p:sldId id="285" r:id="rId36"/>
    <p:sldId id="287" r:id="rId37"/>
    <p:sldId id="286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599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xmlns="" val="474395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53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14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26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554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regional and international organizations  also provide information on market access, information on branding, marketing, non-tariff barriers,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7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681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760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mentioned earlier, IP does should not be equated with technology.  It could be something simple as a breastfeeding tee-shirt  new method to cut crops or as complicate new rain water filtration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63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57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B854E-0103-4477-8164-3EEA61EE9AE0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7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34A36-B906-482F-97BE-E21C7B4D5F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62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34A36-B906-482F-97BE-E21C7B4D5F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73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34A36-B906-482F-97BE-E21C7B4D5FF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62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0D1965-F845-4976-9871-2CAD0347B7A3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7434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54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C850-1020-4D73-AA8E-AAD8F17B9B4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999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0496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15A6DC-9123-457A-94B4-0FA65E5BF8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798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7F383F-FFDC-44AA-97F3-3EA6BDBCD8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88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90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1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8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9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ct/e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wipo.int/about-wipo/en/history.html" TargetMode="External"/><Relationship Id="rId4" Type="http://schemas.openxmlformats.org/officeDocument/2006/relationships/hyperlink" Target="http://www.wipo.int/members/e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jm/imgres?imgurl=http://www.neonsign.com/eng_tackers/images/redstripetin.jpg&amp;imgrefurl=http://www.neonsign.com/eng_tackers/redstripetin.html?section=eng_tackers&amp;item=redstripetin&amp;h=500&amp;w=367&amp;sz=86&amp;hl=en&amp;start=7&amp;tbnid=ua9b6mJ8DhePLM:&amp;tbnh=130&amp;tbnw=95&amp;prev=/images?q=red+stripe+beer&amp;gbv=2&amp;hl=en&amp;sa=G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12" Type="http://schemas.openxmlformats.org/officeDocument/2006/relationships/hyperlink" Target="http://images.google.com.jm/imgres?imgurl=http://www.grafikhaus.co.uk/images/merc-logo.gif&amp;imgrefurl=http://www.grafikhaus.co.uk/gallerymerclogo.htm&amp;h=500&amp;w=500&amp;sz=20&amp;hl=en&amp;start=5&amp;tbnid=ruR_Ui0mei2HvM:&amp;tbnh=130&amp;tbnw=130&amp;prev=/images?q=mercadese+logo&amp;gbv=2&amp;hl=en&amp;sa=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google.com.jm/imgres?imgurl=http://www.nikoliyap.com/RCAJ/new/images/digicel.jpg&amp;imgrefurl=http://www.nikoliyap.com/RCAJ/new/&amp;h=300&amp;w=400&amp;sz=10&amp;hl=en&amp;start=2&amp;um=1&amp;tbnid=VyeoI49QP2VOMM:&amp;tbnh=93&amp;tbnw=124&amp;prev=/images?q=digicel&amp;gbv=2&amp;um=1&amp;hl=en&amp;sa=X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images.google.com.jm/imgres?imgurl=https://portfolio.du.edu/portfolio/getportfoliofile?uid=107725&amp;imgrefurl=https://portfolio.du.edu/pc/port.detail?id=107725&amp;h=564&amp;w=564&amp;sz=109&amp;hl=en&amp;start=1&amp;tbnid=DV7coe8lDUQynM:&amp;tbnh=134&amp;tbnw=134&amp;prev=/images?q=bmw+logo&amp;gbv=2&amp;hl=en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ca-cola.co.uk/125/history-of-coca-cola-logo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hyperlink" Target="http://www.google.ch/url?sa=i&amp;rct=j&amp;q=&amp;esrc=s&amp;source=images&amp;cd=&amp;cad=rja&amp;uact=8&amp;ved=0ahUKEwjRw4qbwKLMAhVErRoKHRdlDScQjRwIBw&amp;url=http://www.amazon.com/Walkerswood-Traditional-Jamaican-Jerk-Seasoning/dp/B002HKBQK4&amp;psig=AFQjCNFJfm1Whj1ROE-DL8AvVsEeH46_tw&amp;ust=146142316920977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wipo.int/geo_indications/en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wipo.int/about-wipo/en/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owledge_econom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po.int/treaties/en/ip/brussels/" TargetMode="External"/><Relationship Id="rId13" Type="http://schemas.openxmlformats.org/officeDocument/2006/relationships/hyperlink" Target="http://www.wipo.int/treaties/en/ip/plt/" TargetMode="External"/><Relationship Id="rId18" Type="http://schemas.openxmlformats.org/officeDocument/2006/relationships/hyperlink" Target="http://www.wipo.int/treaties/en/ip/washington/" TargetMode="External"/><Relationship Id="rId26" Type="http://schemas.openxmlformats.org/officeDocument/2006/relationships/hyperlink" Target="http://www.wipo.int/treaties/en/registration/madrid_protocol/" TargetMode="External"/><Relationship Id="rId3" Type="http://schemas.openxmlformats.org/officeDocument/2006/relationships/hyperlink" Target="http://www.wipo.int/treaties/en/win_ip.html" TargetMode="External"/><Relationship Id="rId21" Type="http://schemas.openxmlformats.org/officeDocument/2006/relationships/hyperlink" Target="http://www.wipo.int/treaties/en/registration/budapest/" TargetMode="External"/><Relationship Id="rId7" Type="http://schemas.openxmlformats.org/officeDocument/2006/relationships/hyperlink" Target="http://www.wipo.int/treaties/en/ip/berne/" TargetMode="External"/><Relationship Id="rId12" Type="http://schemas.openxmlformats.org/officeDocument/2006/relationships/hyperlink" Target="http://www.wipo.int/treaties/en/ip/paris/" TargetMode="External"/><Relationship Id="rId17" Type="http://schemas.openxmlformats.org/officeDocument/2006/relationships/hyperlink" Target="http://www.wipo.int/treaties/en/ip/tlt/" TargetMode="External"/><Relationship Id="rId25" Type="http://schemas.openxmlformats.org/officeDocument/2006/relationships/hyperlink" Target="http://www.wipo.int/treaties/en/registration/madrid/" TargetMode="External"/><Relationship Id="rId2" Type="http://schemas.openxmlformats.org/officeDocument/2006/relationships/hyperlink" Target="http://www.wipo.int/treaties/en/" TargetMode="External"/><Relationship Id="rId16" Type="http://schemas.openxmlformats.org/officeDocument/2006/relationships/hyperlink" Target="http://www.wipo.int/treaties/en/ip/singapore/" TargetMode="External"/><Relationship Id="rId20" Type="http://schemas.openxmlformats.org/officeDocument/2006/relationships/hyperlink" Target="http://www.wipo.int/treaties/fr/ip/wpp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ipo.int/treaties/en/ip/beijing/" TargetMode="External"/><Relationship Id="rId11" Type="http://schemas.openxmlformats.org/officeDocument/2006/relationships/hyperlink" Target="http://www.wipo.int/treaties/en/ip/nairobi/" TargetMode="External"/><Relationship Id="rId24" Type="http://schemas.openxmlformats.org/officeDocument/2006/relationships/hyperlink" Target="http://www.wipo.int/treaties/en/registration/lisbon/" TargetMode="External"/><Relationship Id="rId5" Type="http://schemas.openxmlformats.org/officeDocument/2006/relationships/hyperlink" Target="http://www.wipo.int/treaties/en/win_classification.html" TargetMode="External"/><Relationship Id="rId15" Type="http://schemas.openxmlformats.org/officeDocument/2006/relationships/hyperlink" Target="http://www.wipo.int/treaties/en/ip/rome/" TargetMode="External"/><Relationship Id="rId23" Type="http://schemas.openxmlformats.org/officeDocument/2006/relationships/hyperlink" Target="http://www.wipo.int/treaties/en/registration/hague/" TargetMode="External"/><Relationship Id="rId28" Type="http://schemas.openxmlformats.org/officeDocument/2006/relationships/hyperlink" Target="http://www.wipo.int/treaties/en/classification/vienna/" TargetMode="External"/><Relationship Id="rId10" Type="http://schemas.openxmlformats.org/officeDocument/2006/relationships/hyperlink" Target="http://www.wipo.int/treaties/en/ip/marrakesh/index.html" TargetMode="External"/><Relationship Id="rId19" Type="http://schemas.openxmlformats.org/officeDocument/2006/relationships/hyperlink" Target="http://www.wipo.int/treaties/en/ip/wct/" TargetMode="External"/><Relationship Id="rId4" Type="http://schemas.openxmlformats.org/officeDocument/2006/relationships/hyperlink" Target="http://www.wipo.int/treaties/en/win_global.html" TargetMode="External"/><Relationship Id="rId9" Type="http://schemas.openxmlformats.org/officeDocument/2006/relationships/hyperlink" Target="http://www.wipo.int/treaties/en/ip/madrid/" TargetMode="External"/><Relationship Id="rId14" Type="http://schemas.openxmlformats.org/officeDocument/2006/relationships/hyperlink" Target="http://www.wipo.int/treaties/en/ip/phonograms/" TargetMode="External"/><Relationship Id="rId22" Type="http://schemas.openxmlformats.org/officeDocument/2006/relationships/hyperlink" Target="http://www.wipo.int/treaties/en/classification/locarno/" TargetMode="External"/><Relationship Id="rId27" Type="http://schemas.openxmlformats.org/officeDocument/2006/relationships/hyperlink" Target="http://www.wipo.int/treaties/en/registration/pct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444" y="2420888"/>
            <a:ext cx="5040708" cy="2016225"/>
          </a:xfrm>
          <a:noFill/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General Overview of Intellectual Property (IP) and the Role of effective IP Asset Management in Enhancing the Competiveness of SMEs  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940152" y="4869161"/>
            <a:ext cx="2435919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Paramaribo, Suriname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April 29, 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75656" y="5517232"/>
            <a:ext cx="6408713" cy="10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Carol Simpson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Head, Caribbean Section, Regional Bureau for Latin America and the Caribbean, WIPO  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400" dirty="0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en-US" altLang="en-US" sz="4000">
                <a:solidFill>
                  <a:schemeClr val="tx2"/>
                </a:solidFill>
                <a:latin typeface="Felix Titling" pitchFamily="82" charset="0"/>
              </a:rPr>
              <a:t>What is Intellectual Property ?</a:t>
            </a:r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0" y="1420939"/>
            <a:ext cx="8229600" cy="4525963"/>
            <a:chOff x="1152" y="1298"/>
            <a:chExt cx="1872" cy="720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68" y="1406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64" y="1406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1656" y="1298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INTELLECTUAL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PROPERTY RIGHTS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charset="0"/>
              </a:endParaRP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152" y="1730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Industrial Property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Trade Marks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Patents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Industrial Designs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Geographical Indications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2160" y="1730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Copyright and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cs typeface="Arial" charset="0"/>
                </a:rPr>
                <a:t>Related Rights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458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Intellectual Property?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2800" dirty="0" smtClean="0"/>
              <a:t>IP Refers </a:t>
            </a:r>
            <a:r>
              <a:rPr lang="en-US" sz="2800" dirty="0"/>
              <a:t>to creations of the mind: inventions, literary and artistic works, and symbols, names, images and designs used in </a:t>
            </a:r>
            <a:r>
              <a:rPr lang="en-US" sz="2800" dirty="0" smtClean="0"/>
              <a:t>commerce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Also includes</a:t>
            </a:r>
          </a:p>
          <a:p>
            <a:pPr lvl="1"/>
            <a:r>
              <a:rPr lang="en-US" sz="2800" dirty="0" smtClean="0"/>
              <a:t>traditional knowledge, traditional cultural expressions, genetic resources</a:t>
            </a:r>
          </a:p>
          <a:p>
            <a:pPr lvl="1"/>
            <a:r>
              <a:rPr lang="en-US" sz="2800" dirty="0" smtClean="0"/>
              <a:t>Trade secrets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8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</a:t>
            </a:r>
            <a:endParaRPr lang="en-US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228184" y="548680"/>
            <a:ext cx="1763713" cy="4478338"/>
            <a:chOff x="192" y="768"/>
            <a:chExt cx="1159" cy="3445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1159" cy="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Sa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960"/>
              <a:ext cx="1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92"/>
              <a:ext cx="1158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GG ma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00"/>
              <a:ext cx="33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792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Patent?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PA – </a:t>
            </a:r>
            <a:r>
              <a:rPr lang="en-US" i="1" dirty="0" smtClean="0"/>
              <a:t>“a title </a:t>
            </a:r>
            <a:r>
              <a:rPr lang="en-US" i="1" dirty="0"/>
              <a:t>granted to a patentee by the Registrar, which protects </a:t>
            </a:r>
            <a:r>
              <a:rPr lang="en-US" i="1" dirty="0" smtClean="0"/>
              <a:t>the </a:t>
            </a:r>
            <a:r>
              <a:rPr lang="en-US" i="1" dirty="0"/>
              <a:t>patentee’s right in an invention</a:t>
            </a:r>
            <a:r>
              <a:rPr lang="en-US" i="1" dirty="0" smtClean="0"/>
              <a:t>”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An </a:t>
            </a:r>
            <a:r>
              <a:rPr lang="en-US" dirty="0"/>
              <a:t>exclusive </a:t>
            </a:r>
            <a:r>
              <a:rPr lang="en-US" dirty="0" smtClean="0"/>
              <a:t>right granted </a:t>
            </a:r>
            <a:r>
              <a:rPr lang="en-US" dirty="0"/>
              <a:t>for an invention – </a:t>
            </a:r>
            <a:r>
              <a:rPr lang="en-US" dirty="0" smtClean="0"/>
              <a:t>a </a:t>
            </a:r>
            <a:r>
              <a:rPr lang="en-US" dirty="0"/>
              <a:t>product or process that </a:t>
            </a:r>
            <a:r>
              <a:rPr lang="en-US" dirty="0" smtClean="0"/>
              <a:t>provides a </a:t>
            </a:r>
            <a:r>
              <a:rPr lang="en-US" dirty="0"/>
              <a:t>new way of </a:t>
            </a:r>
            <a:r>
              <a:rPr lang="en-US" dirty="0" smtClean="0"/>
              <a:t>doing something, or </a:t>
            </a:r>
            <a:r>
              <a:rPr lang="en-US" dirty="0"/>
              <a:t>that offers a new </a:t>
            </a:r>
            <a:r>
              <a:rPr lang="en-US" dirty="0" smtClean="0"/>
              <a:t>technical solution </a:t>
            </a:r>
            <a:r>
              <a:rPr lang="en-US" dirty="0"/>
              <a:t>to a </a:t>
            </a:r>
            <a:r>
              <a:rPr lang="en-US" dirty="0" smtClean="0"/>
              <a:t>problem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048000" y="3810000"/>
            <a:ext cx="762000" cy="2286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477000" y="41148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3015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Patent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942635"/>
            <a:ext cx="4648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Mia </a:t>
            </a:r>
            <a:r>
              <a:rPr lang="en-US" sz="1100" dirty="0" smtClean="0"/>
              <a:t>Seipel’s</a:t>
            </a:r>
            <a:r>
              <a:rPr lang="en-US" sz="1100" dirty="0"/>
              <a:t> </a:t>
            </a:r>
            <a:r>
              <a:rPr lang="en-US" sz="1100" dirty="0" smtClean="0"/>
              <a:t>Breastfeeding shirts </a:t>
            </a:r>
            <a:r>
              <a:rPr lang="en-US" sz="800" dirty="0" smtClean="0"/>
              <a:t>http</a:t>
            </a:r>
            <a:r>
              <a:rPr lang="en-US" sz="800" dirty="0"/>
              <a:t>://www.prv.se/en/patents/why-apply-for-a-patent/examples-of-patents/breastfeeding-shirts/</a:t>
            </a:r>
          </a:p>
        </p:txBody>
      </p:sp>
      <p:pic>
        <p:nvPicPr>
          <p:cNvPr id="5" name="Picture 4" descr="Mia Seipel - breastfeeding shi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856" y="1909438"/>
            <a:ext cx="7820744" cy="32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5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400" dirty="0"/>
          </a:p>
        </p:txBody>
      </p:sp>
      <p:sp>
        <p:nvSpPr>
          <p:cNvPr id="544770" name="Rectangle 2"/>
          <p:cNvSpPr>
            <a:spLocks noChangeArrowheads="1"/>
          </p:cNvSpPr>
          <p:nvPr/>
        </p:nvSpPr>
        <p:spPr bwMode="auto">
          <a:xfrm>
            <a:off x="685800" y="1600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lnSpc>
                <a:spcPct val="130000"/>
              </a:lnSpc>
              <a:defRPr/>
            </a:pPr>
            <a: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An Inventor or Patent owner has the right to decide who may or may not use the patented invention for the period that the invention is protected.</a:t>
            </a:r>
            <a:b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The Inventor </a:t>
            </a:r>
            <a:r>
              <a:rPr kumimoji="1"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may license or sell</a:t>
            </a:r>
            <a: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the invention on mutually agreed terms</a:t>
            </a:r>
            <a:b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On expiration of a Patent the protection ends and the invention enters the public domain, </a:t>
            </a:r>
            <a:b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r>
              <a: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the invention is then open for commercial exploitation by others.</a:t>
            </a:r>
            <a:r>
              <a:rPr kumimoji="1"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   </a:t>
            </a:r>
            <a:endParaRPr kumimoji="1"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685800" y="533400"/>
            <a:ext cx="54864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RIGHTS OF AN INVENTOR</a:t>
            </a:r>
            <a:r>
              <a:rPr kumimoji="1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kumimoji="1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kumimoji="1"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434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Framework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Instruments</a:t>
            </a:r>
          </a:p>
          <a:p>
            <a:pPr lvl="1"/>
            <a:r>
              <a:rPr lang="en-US" dirty="0" smtClean="0"/>
              <a:t>Paris </a:t>
            </a:r>
            <a:r>
              <a:rPr lang="en-US" dirty="0"/>
              <a:t>Convention for the Protection of Industrial </a:t>
            </a:r>
            <a:r>
              <a:rPr lang="en-US" dirty="0" smtClean="0"/>
              <a:t>Property (Suriname 1975)</a:t>
            </a:r>
            <a:endParaRPr lang="en-US" dirty="0"/>
          </a:p>
          <a:p>
            <a:pPr lvl="1"/>
            <a:r>
              <a:rPr lang="en-US" dirty="0"/>
              <a:t>Patent Cooperation </a:t>
            </a:r>
            <a:r>
              <a:rPr lang="en-US" dirty="0" smtClean="0"/>
              <a:t>Treaty (PCT)</a:t>
            </a:r>
          </a:p>
          <a:p>
            <a:pPr lvl="1"/>
            <a:r>
              <a:rPr lang="en-US" dirty="0"/>
              <a:t>The U.S., with 57,385 international patent applications, remains the largest user of the </a:t>
            </a:r>
            <a:r>
              <a:rPr lang="en-US" dirty="0" smtClean="0">
                <a:hlinkClick r:id="rId2"/>
              </a:rPr>
              <a:t>PCT</a:t>
            </a:r>
            <a:r>
              <a:rPr lang="en-US" dirty="0" smtClean="0"/>
              <a:t>, followed </a:t>
            </a:r>
            <a:r>
              <a:rPr lang="en-US" dirty="0"/>
              <a:t>by Japan (44,235 PCT filings) and China (29,846). </a:t>
            </a:r>
          </a:p>
          <a:p>
            <a:endParaRPr lang="en-US" dirty="0" smtClean="0"/>
          </a:p>
          <a:p>
            <a:r>
              <a:rPr lang="en-US" dirty="0" smtClean="0"/>
              <a:t>National Legislation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42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Grant and Duration </a:t>
            </a:r>
            <a:endParaRPr lang="en-US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784"/>
            <a:ext cx="4753223" cy="4641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Requirements for Grant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 smtClean="0"/>
              <a:t>the </a:t>
            </a:r>
            <a:r>
              <a:rPr lang="en-US" dirty="0"/>
              <a:t>invention is new; </a:t>
            </a:r>
          </a:p>
          <a:p>
            <a:pPr lvl="1"/>
            <a:r>
              <a:rPr lang="en-US" dirty="0"/>
              <a:t>(b) </a:t>
            </a:r>
            <a:r>
              <a:rPr lang="en-US" dirty="0" smtClean="0"/>
              <a:t>it </a:t>
            </a:r>
            <a:r>
              <a:rPr lang="en-US" dirty="0"/>
              <a:t>involves an inventive step; and </a:t>
            </a:r>
          </a:p>
          <a:p>
            <a:pPr lvl="1"/>
            <a:r>
              <a:rPr lang="en-US" dirty="0"/>
              <a:t>(c) </a:t>
            </a:r>
            <a:r>
              <a:rPr lang="en-US" dirty="0" smtClean="0"/>
              <a:t>it </a:t>
            </a:r>
            <a:r>
              <a:rPr lang="en-US" dirty="0"/>
              <a:t>is capable of industrial </a:t>
            </a:r>
            <a:r>
              <a:rPr lang="en-US" dirty="0" smtClean="0"/>
              <a:t>application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Duration:</a:t>
            </a:r>
            <a:endParaRPr lang="en-US" dirty="0"/>
          </a:p>
          <a:p>
            <a:pPr lvl="1"/>
            <a:r>
              <a:rPr lang="en-US" dirty="0" smtClean="0"/>
              <a:t>In most jurisdictions 20 years – Non renewable</a:t>
            </a:r>
            <a:endParaRPr lang="en-US" dirty="0"/>
          </a:p>
        </p:txBody>
      </p:sp>
      <p:pic>
        <p:nvPicPr>
          <p:cNvPr id="46088" name="Picture 8" descr="reg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1520" y="1805708"/>
            <a:ext cx="3343760" cy="31354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181600" y="5301208"/>
            <a:ext cx="3350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Stock Image – Registration http://www.fotosearch.com/CSP390/k3903493/</a:t>
            </a:r>
          </a:p>
        </p:txBody>
      </p:sp>
    </p:spTree>
    <p:extLst>
      <p:ext uri="{BB962C8B-B14F-4D97-AF65-F5344CB8AC3E}">
        <p14:creationId xmlns:p14="http://schemas.microsoft.com/office/powerpoint/2010/main" xmlns="" val="187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Models or Petty Patents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7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Utility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quivalent </a:t>
            </a:r>
            <a:r>
              <a:rPr lang="en-US" dirty="0"/>
              <a:t>to patent </a:t>
            </a:r>
            <a:r>
              <a:rPr lang="en-US" dirty="0" smtClean="0"/>
              <a:t>protection </a:t>
            </a:r>
            <a:r>
              <a:rPr lang="en-US" dirty="0"/>
              <a:t>without examination </a:t>
            </a:r>
            <a:r>
              <a:rPr lang="en-US" i="1" dirty="0" smtClean="0"/>
              <a:t>(no inventive step)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 globally accepted term</a:t>
            </a:r>
          </a:p>
          <a:p>
            <a:pPr lvl="6"/>
            <a:r>
              <a:rPr lang="en-US" sz="1000" dirty="0"/>
              <a:t>Uma </a:t>
            </a:r>
            <a:r>
              <a:rPr lang="en-US" sz="1000" dirty="0" smtClean="0"/>
              <a:t>Suthersanen, Utility </a:t>
            </a:r>
            <a:r>
              <a:rPr lang="en-US" sz="1000" dirty="0"/>
              <a:t>Models and Innovation in Developing Countries, February </a:t>
            </a:r>
            <a:r>
              <a:rPr lang="en-US" sz="1000" dirty="0" smtClean="0"/>
              <a:t>2006, UNCTAD-ICTSD </a:t>
            </a:r>
            <a:r>
              <a:rPr lang="en-US" sz="1000" dirty="0"/>
              <a:t>Project on IPRs and </a:t>
            </a:r>
            <a:r>
              <a:rPr lang="en-US" sz="1000" dirty="0" smtClean="0"/>
              <a:t>Sustainable Development.</a:t>
            </a:r>
          </a:p>
          <a:p>
            <a:pPr marL="2743200" lvl="6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Technology design (closer to industrial designs)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Shorter duration than patents – varies from 5 to 15 years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5" descr="Image result for bicycles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435" y="359228"/>
            <a:ext cx="1526598" cy="93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5786"/>
            <a:ext cx="1905000" cy="119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60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851275" y="3429000"/>
            <a:ext cx="52927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ea typeface="Arial Unicode MS" pitchFamily="34" charset="-128"/>
                <a:cs typeface="Arial Unicode MS" pitchFamily="34" charset="-128"/>
              </a:rPr>
              <a:t>Status:</a:t>
            </a:r>
            <a:r>
              <a:rPr lang="en-US" altLang="en-US" sz="1800" dirty="0">
                <a:ea typeface="Arial Unicode MS" pitchFamily="34" charset="-128"/>
                <a:cs typeface="Arial Unicode MS" pitchFamily="34" charset="-128"/>
              </a:rPr>
              <a:t>  An int’l intergovernmental </a:t>
            </a:r>
            <a:r>
              <a:rPr lang="en-US" altLang="en-US" sz="1800" dirty="0" smtClean="0">
                <a:ea typeface="Arial Unicode MS" pitchFamily="34" charset="-128"/>
                <a:cs typeface="Arial Unicode MS" pitchFamily="34" charset="-128"/>
              </a:rPr>
              <a:t>organization - United Nations specialized Agency</a:t>
            </a:r>
            <a:endParaRPr lang="en-US" altLang="en-US" sz="1800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ea typeface="Arial Unicode MS" pitchFamily="34" charset="-128"/>
                <a:cs typeface="Arial Unicode MS" pitchFamily="34" charset="-128"/>
              </a:rPr>
              <a:t>Member States:</a:t>
            </a:r>
            <a:r>
              <a:rPr lang="en-US" altLang="en-US" sz="1800" dirty="0">
                <a:ea typeface="Arial Unicode MS" pitchFamily="34" charset="-128"/>
                <a:cs typeface="Arial Unicode MS" pitchFamily="34" charset="-128"/>
              </a:rPr>
              <a:t> 188  and 350+ accredited observers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ea typeface="Arial Unicode MS" pitchFamily="34" charset="-128"/>
                <a:cs typeface="Arial Unicode MS" pitchFamily="34" charset="-128"/>
              </a:rPr>
              <a:t>Staff:</a:t>
            </a:r>
            <a:r>
              <a:rPr lang="en-US" altLang="en-US" sz="1800" dirty="0">
                <a:ea typeface="Arial Unicode MS" pitchFamily="34" charset="-128"/>
                <a:cs typeface="Arial Unicode MS" pitchFamily="34" charset="-128"/>
              </a:rPr>
              <a:t>  1300</a:t>
            </a:r>
            <a:r>
              <a:rPr lang="en-US" altLang="en-US" dirty="0"/>
              <a:t> </a:t>
            </a:r>
            <a:r>
              <a:rPr lang="en-US" altLang="en-US" sz="1800" dirty="0">
                <a:ea typeface="Arial Unicode MS" pitchFamily="34" charset="-128"/>
                <a:cs typeface="Arial Unicode MS" pitchFamily="34" charset="-128"/>
              </a:rPr>
              <a:t> from 120 countries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ea typeface="Arial Unicode MS" pitchFamily="34" charset="-128"/>
                <a:cs typeface="Arial Unicode MS" pitchFamily="34" charset="-128"/>
              </a:rPr>
              <a:t>Treaties Administered:</a:t>
            </a:r>
            <a:r>
              <a:rPr lang="en-US" altLang="en-US" sz="1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1800" dirty="0" smtClean="0">
                <a:ea typeface="Arial Unicode MS" pitchFamily="34" charset="-128"/>
                <a:cs typeface="Arial Unicode MS" pitchFamily="34" charset="-128"/>
              </a:rPr>
              <a:t>26</a:t>
            </a:r>
            <a:endParaRPr lang="en-US" altLang="en-US" sz="18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924300" y="1700213"/>
            <a:ext cx="5146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Our mission is to lead the development of a balanced and effective international intellectual property (IP) system that enables innovation and creativity for the benefit of all.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995738" y="1143000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WIPO’s Mission:</a:t>
            </a:r>
            <a:endParaRPr lang="en-US" altLang="en-US" sz="3600">
              <a:solidFill>
                <a:srgbClr val="00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Basic Facts about WIPO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79388" y="5876925"/>
            <a:ext cx="421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hlinkClick r:id="rId4"/>
              </a:rPr>
              <a:t>http://www.wipo.int/members/en/</a:t>
            </a:r>
            <a:r>
              <a:rPr lang="en-US" altLang="en-US" sz="1400" b="1"/>
              <a:t>  </a:t>
            </a:r>
            <a:r>
              <a:rPr lang="en-US" altLang="en-US" sz="1400" b="1">
                <a:hlinkClick r:id="rId5"/>
              </a:rPr>
              <a:t>http://www.wipo.int/about-wipo/en/history.html</a:t>
            </a:r>
            <a:r>
              <a:rPr lang="en-US" altLang="en-US" sz="1400"/>
              <a:t> </a:t>
            </a:r>
          </a:p>
        </p:txBody>
      </p:sp>
      <p:pic>
        <p:nvPicPr>
          <p:cNvPr id="6151" name="Picture 9" descr="wipo_nc_interi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8512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76912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7" y="3068960"/>
            <a:ext cx="6984776" cy="2051943"/>
          </a:xfrm>
        </p:spPr>
        <p:txBody>
          <a:bodyPr/>
          <a:lstStyle/>
          <a:p>
            <a:r>
              <a:rPr lang="en-US" dirty="0" smtClean="0"/>
              <a:t>Industrial Design</a:t>
            </a:r>
            <a:endParaRPr lang="en-US" dirty="0"/>
          </a:p>
        </p:txBody>
      </p:sp>
      <p:pic>
        <p:nvPicPr>
          <p:cNvPr id="3" name="Picture 5" descr="anim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74" y="2276872"/>
            <a:ext cx="43656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6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an Industrial Design?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4600" y="1268760"/>
            <a:ext cx="6172200" cy="4857403"/>
          </a:xfrm>
        </p:spPr>
        <p:txBody>
          <a:bodyPr/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“</a:t>
            </a:r>
            <a:r>
              <a:rPr lang="en-US" sz="2200" dirty="0"/>
              <a:t>An industrial design refers to </a:t>
            </a:r>
            <a:r>
              <a:rPr lang="en-US" sz="2200" dirty="0" smtClean="0"/>
              <a:t>the ornamental </a:t>
            </a:r>
            <a:r>
              <a:rPr lang="en-US" sz="2200" dirty="0"/>
              <a:t>or aesthetic aspects </a:t>
            </a:r>
            <a:r>
              <a:rPr lang="en-US" sz="2200" dirty="0" smtClean="0"/>
              <a:t>of an </a:t>
            </a:r>
            <a:r>
              <a:rPr lang="en-US" sz="2200" dirty="0"/>
              <a:t>article. A design may consist </a:t>
            </a:r>
            <a:r>
              <a:rPr lang="en-US" sz="2200" dirty="0" smtClean="0"/>
              <a:t>of three-dimensional </a:t>
            </a:r>
            <a:r>
              <a:rPr lang="en-US" sz="2200" dirty="0"/>
              <a:t>features, such </a:t>
            </a:r>
            <a:r>
              <a:rPr lang="en-US" sz="2200" dirty="0" smtClean="0"/>
              <a:t>as the </a:t>
            </a:r>
            <a:r>
              <a:rPr lang="en-US" sz="2200" dirty="0"/>
              <a:t>shape or surface of an article</a:t>
            </a:r>
            <a:r>
              <a:rPr lang="en-US" sz="2200" dirty="0" smtClean="0"/>
              <a:t>, or </a:t>
            </a:r>
            <a:r>
              <a:rPr lang="en-US" sz="2200" dirty="0"/>
              <a:t>two-dimensional features, </a:t>
            </a:r>
            <a:r>
              <a:rPr lang="en-US" sz="2200" dirty="0" smtClean="0"/>
              <a:t>such as  patterns</a:t>
            </a:r>
            <a:r>
              <a:rPr lang="en-US" sz="2200" dirty="0"/>
              <a:t>, lines or color</a:t>
            </a:r>
            <a:r>
              <a:rPr lang="en-US" sz="2200" dirty="0" smtClean="0"/>
              <a:t>.”</a:t>
            </a:r>
          </a:p>
          <a:p>
            <a:pPr marL="0" indent="0">
              <a:buNone/>
            </a:pPr>
            <a:r>
              <a:rPr lang="en-US" sz="900" dirty="0" smtClean="0"/>
              <a:t>			</a:t>
            </a:r>
            <a:r>
              <a:rPr lang="en-US" sz="900" i="1" dirty="0" smtClean="0"/>
              <a:t>What is Intellectual Property? - </a:t>
            </a:r>
            <a:r>
              <a:rPr lang="en-US" sz="900" dirty="0" smtClean="0"/>
              <a:t> </a:t>
            </a:r>
            <a:r>
              <a:rPr lang="en-US" sz="900" dirty="0"/>
              <a:t>WIPO Publication No. 450(E)</a:t>
            </a:r>
          </a:p>
        </p:txBody>
      </p:sp>
      <p:pic>
        <p:nvPicPr>
          <p:cNvPr id="6148" name="Picture 4" descr="Figure 12. Ericsson Ericofon, 1956-1972. (Wikipedia Commons, Public Domai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32" y="2006769"/>
            <a:ext cx="1558636" cy="20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140369"/>
            <a:ext cx="17907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Figure 12. Ericsson Ericofon, 1956-1972. (Wikipedia Commons, </a:t>
            </a:r>
            <a:r>
              <a:rPr lang="en-US" sz="800" dirty="0"/>
              <a:t>Public</a:t>
            </a:r>
            <a:r>
              <a:rPr lang="en-US" sz="900" dirty="0"/>
              <a:t> Domain)</a:t>
            </a:r>
          </a:p>
        </p:txBody>
      </p:sp>
    </p:spTree>
    <p:extLst>
      <p:ext uri="{BB962C8B-B14F-4D97-AF65-F5344CB8AC3E}">
        <p14:creationId xmlns:p14="http://schemas.microsoft.com/office/powerpoint/2010/main" xmlns="" val="8883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Framework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International Framework </a:t>
            </a:r>
          </a:p>
          <a:p>
            <a:pPr lvl="1"/>
            <a:r>
              <a:rPr lang="en-US" dirty="0" smtClean="0"/>
              <a:t>Hague </a:t>
            </a:r>
            <a:r>
              <a:rPr lang="en-US" dirty="0"/>
              <a:t>Agreement Concerning the International Registration of Industrial </a:t>
            </a:r>
            <a:r>
              <a:rPr lang="en-US" dirty="0" smtClean="0"/>
              <a:t>Designs (Suriname 1975)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National Legislation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1234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Registration </a:t>
            </a:r>
            <a:r>
              <a:rPr lang="en-US" b="1" dirty="0" smtClean="0"/>
              <a:t>and Duration </a:t>
            </a:r>
            <a:endParaRPr lang="en-US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784"/>
            <a:ext cx="4753223" cy="4641379"/>
          </a:xfrm>
        </p:spPr>
        <p:txBody>
          <a:bodyPr/>
          <a:lstStyle/>
          <a:p>
            <a:r>
              <a:rPr lang="en-US" dirty="0" smtClean="0"/>
              <a:t>In many jurisdictions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must be new or original and </a:t>
            </a:r>
            <a:r>
              <a:rPr lang="en-US" dirty="0" smtClean="0"/>
              <a:t>nonfunctional </a:t>
            </a:r>
            <a:r>
              <a:rPr lang="en-US" dirty="0"/>
              <a:t>(aesthetic in </a:t>
            </a:r>
            <a:r>
              <a:rPr lang="en-US" dirty="0" smtClean="0"/>
              <a:t>nature)</a:t>
            </a:r>
          </a:p>
          <a:p>
            <a:pPr lvl="1"/>
            <a:r>
              <a:rPr lang="en-US" dirty="0" smtClean="0"/>
              <a:t>Disclosure voids right to register where in the market more than 12 months</a:t>
            </a:r>
            <a:endParaRPr lang="en-US" dirty="0"/>
          </a:p>
          <a:p>
            <a:r>
              <a:rPr lang="en-US" dirty="0" smtClean="0"/>
              <a:t>In Caribbean generally</a:t>
            </a:r>
            <a:endParaRPr lang="en-US" dirty="0"/>
          </a:p>
          <a:p>
            <a:pPr lvl="2"/>
            <a:r>
              <a:rPr lang="en-US" dirty="0" smtClean="0"/>
              <a:t>5 </a:t>
            </a:r>
            <a:r>
              <a:rPr lang="en-US" dirty="0"/>
              <a:t>years </a:t>
            </a:r>
            <a:r>
              <a:rPr lang="en-US" dirty="0" smtClean="0"/>
              <a:t>renewable for 2 addition 5 year periods</a:t>
            </a:r>
            <a:endParaRPr lang="en-US" dirty="0"/>
          </a:p>
        </p:txBody>
      </p:sp>
      <p:pic>
        <p:nvPicPr>
          <p:cNvPr id="46088" name="Picture 8" descr="reg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1520" y="1805708"/>
            <a:ext cx="3343760" cy="31354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436097" y="5301208"/>
            <a:ext cx="30962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Stock Image – Registration http://www.fotosearch.com/CSP390/k3903493/</a:t>
            </a:r>
          </a:p>
        </p:txBody>
      </p:sp>
    </p:spTree>
    <p:extLst>
      <p:ext uri="{BB962C8B-B14F-4D97-AF65-F5344CB8AC3E}">
        <p14:creationId xmlns:p14="http://schemas.microsoft.com/office/powerpoint/2010/main" xmlns="" val="15586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Trademarks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419100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4" name="Picture 7" descr="Nik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0574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s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1549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igice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redstripeti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6912"/>
            <a:ext cx="904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getportfoliofile%3Fuid%3D10772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206" y="52811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erc-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5680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67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What is a trademark?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5766792" cy="4824413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Any visible sign capable of distinguishing the goods ("trademark") or services ("service mark") of an enterprise</a:t>
            </a:r>
          </a:p>
          <a:p>
            <a:pPr marL="457200" lvl="1" indent="0">
              <a:buNone/>
            </a:pPr>
            <a:endParaRPr lang="en-GB" altLang="en-US" dirty="0" smtClean="0"/>
          </a:p>
          <a:p>
            <a:pPr marL="457200" lvl="1" indent="0">
              <a:buNone/>
            </a:pPr>
            <a:endParaRPr lang="en-ZA" altLang="en-US" sz="2400" dirty="0" smtClean="0"/>
          </a:p>
        </p:txBody>
      </p:sp>
      <p:pic>
        <p:nvPicPr>
          <p:cNvPr id="7170" name="Picture 2" descr="http://www.coca-cola.co.uk/content/en_GB/img/125/ASS_131x131_logos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45" y="609600"/>
            <a:ext cx="2562226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5099" y="2861974"/>
            <a:ext cx="2205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Circa 1969 </a:t>
            </a:r>
            <a:r>
              <a:rPr lang="en-US" sz="800" dirty="0"/>
              <a:t>– That famous white </a:t>
            </a:r>
            <a:r>
              <a:rPr lang="en-US" sz="800" dirty="0" smtClean="0"/>
              <a:t>wave</a:t>
            </a:r>
          </a:p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www.coca-cola.co.uk/125/history-of-coca-cola-logo.html</a:t>
            </a:r>
            <a:endParaRPr lang="en-US" sz="800" dirty="0" smtClean="0"/>
          </a:p>
          <a:p>
            <a:r>
              <a:rPr lang="en-US" sz="800" dirty="0"/>
              <a:t>Fair use</a:t>
            </a:r>
          </a:p>
          <a:p>
            <a:endParaRPr lang="en-US" sz="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208" y="3581400"/>
            <a:ext cx="2095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4612" y="5257800"/>
            <a:ext cx="2386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Circa 1969 </a:t>
            </a:r>
          </a:p>
          <a:p>
            <a:r>
              <a:rPr lang="en-US" sz="800" dirty="0" smtClean="0"/>
              <a:t>The </a:t>
            </a:r>
            <a:r>
              <a:rPr lang="en-US" sz="800" dirty="0"/>
              <a:t>logo may be obtained from Pepsi Inc..</a:t>
            </a:r>
          </a:p>
          <a:p>
            <a:r>
              <a:rPr lang="en-US" sz="800" dirty="0" smtClean="0"/>
              <a:t>Fair use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7247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5351463" cy="1143000"/>
          </a:xfrm>
        </p:spPr>
        <p:txBody>
          <a:bodyPr/>
          <a:lstStyle/>
          <a:p>
            <a:pPr eaLnBrk="1" hangingPunct="1"/>
            <a:r>
              <a:rPr lang="en-ZA" altLang="en-US" b="1" dirty="0" smtClean="0"/>
              <a:t>Types of trademarks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484313"/>
            <a:ext cx="5258544" cy="460898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Devices or logos. </a:t>
            </a:r>
          </a:p>
          <a:p>
            <a:pPr eaLnBrk="1" hangingPunct="1"/>
            <a:r>
              <a:rPr lang="en-US" altLang="en-US" dirty="0" smtClean="0"/>
              <a:t>Names: Meiling</a:t>
            </a:r>
          </a:p>
          <a:p>
            <a:pPr eaLnBrk="1" hangingPunct="1"/>
            <a:r>
              <a:rPr lang="en-US" altLang="en-US" dirty="0" smtClean="0"/>
              <a:t>Words: Seven for all Mankind</a:t>
            </a:r>
          </a:p>
          <a:p>
            <a:pPr eaLnBrk="1" hangingPunct="1"/>
            <a:r>
              <a:rPr lang="en-US" altLang="en-US" dirty="0" smtClean="0"/>
              <a:t>Letters: LV</a:t>
            </a:r>
          </a:p>
          <a:p>
            <a:pPr eaLnBrk="1" hangingPunct="1"/>
            <a:r>
              <a:rPr lang="en-US" altLang="en-US" dirty="0" smtClean="0"/>
              <a:t>Numerals: 4711 </a:t>
            </a:r>
          </a:p>
          <a:p>
            <a:pPr eaLnBrk="1" hangingPunct="1"/>
            <a:r>
              <a:rPr lang="en-US" altLang="en-US" dirty="0"/>
              <a:t>C</a:t>
            </a:r>
            <a:r>
              <a:rPr lang="en-US" altLang="en-US" dirty="0" smtClean="0"/>
              <a:t>onfigurations, patterns, ornamentations, </a:t>
            </a:r>
            <a:r>
              <a:rPr lang="en-US" altLang="en-US" dirty="0" smtClean="0">
                <a:solidFill>
                  <a:srgbClr val="FF0000"/>
                </a:solidFill>
              </a:rPr>
              <a:t>c</a:t>
            </a:r>
            <a:r>
              <a:rPr lang="en-US" altLang="en-US" dirty="0" smtClean="0">
                <a:solidFill>
                  <a:srgbClr val="0070C0"/>
                </a:solidFill>
              </a:rPr>
              <a:t>o</a:t>
            </a:r>
            <a:r>
              <a:rPr lang="en-US" altLang="en-US" dirty="0" smtClean="0">
                <a:solidFill>
                  <a:srgbClr val="00B050"/>
                </a:solidFill>
              </a:rPr>
              <a:t>l</a:t>
            </a:r>
            <a:r>
              <a:rPr lang="en-US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r>
              <a:rPr lang="en-US" altLang="en-US" dirty="0" smtClean="0">
                <a:solidFill>
                  <a:srgbClr val="FF0000"/>
                </a:solidFill>
              </a:rPr>
              <a:t>r</a:t>
            </a:r>
            <a:r>
              <a:rPr lang="en-US" altLang="en-US" dirty="0" smtClean="0"/>
              <a:t> or containers for goods</a:t>
            </a:r>
          </a:p>
          <a:p>
            <a:pPr lvl="1"/>
            <a:r>
              <a:rPr lang="en-US" altLang="en-US" dirty="0" smtClean="0"/>
              <a:t>non-visible </a:t>
            </a:r>
            <a:r>
              <a:rPr lang="en-US" altLang="en-US" dirty="0"/>
              <a:t>signs (sound, smell </a:t>
            </a:r>
            <a:r>
              <a:rPr lang="en-US" altLang="en-US" dirty="0" smtClean="0"/>
              <a:t>or taste)</a:t>
            </a:r>
            <a:endParaRPr lang="en-US" altLang="en-US" dirty="0"/>
          </a:p>
        </p:txBody>
      </p:sp>
      <p:sp>
        <p:nvSpPr>
          <p:cNvPr id="7173" name="Rectangle 1031"/>
          <p:cNvSpPr>
            <a:spLocks noChangeArrowheads="1"/>
          </p:cNvSpPr>
          <p:nvPr/>
        </p:nvSpPr>
        <p:spPr bwMode="auto">
          <a:xfrm>
            <a:off x="155575" y="2925763"/>
            <a:ext cx="89614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7178" name="Picture 10" descr="http://cdn.fashionbi.com/uploads/article_image/file/405/imag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110" y="133312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3356992"/>
            <a:ext cx="2358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http://cdn.fashionbi.com/uploads/article_image/file/405/images.jpeg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0635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If a product’s design becomes a distinctive feature of that product, it can be protected as a 3D trademark (in some countries).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Once a design acquires distinctiveness through its use in the market it may qualify for trademark registration.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Trademark and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Designs &amp; Trademarks</a:t>
            </a:r>
            <a:br>
              <a:rPr lang="en-GB" sz="4400" dirty="0" smtClean="0"/>
            </a:br>
            <a:endParaRPr lang="en-US" sz="4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304" y="281940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5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Treaty</a:t>
            </a:r>
          </a:p>
          <a:p>
            <a:pPr lvl="1"/>
            <a:r>
              <a:rPr lang="en-US" dirty="0"/>
              <a:t>Paris Convention for the Protection of Industrial </a:t>
            </a:r>
            <a:r>
              <a:rPr lang="en-US" dirty="0" smtClean="0"/>
              <a:t>Property</a:t>
            </a:r>
          </a:p>
          <a:p>
            <a:pPr lvl="1"/>
            <a:r>
              <a:rPr lang="en-US" dirty="0"/>
              <a:t>Trademark Law Treaty</a:t>
            </a:r>
          </a:p>
          <a:p>
            <a:pPr lvl="1"/>
            <a:r>
              <a:rPr lang="en-US" dirty="0" smtClean="0"/>
              <a:t>Singapore </a:t>
            </a:r>
            <a:r>
              <a:rPr lang="en-US" dirty="0"/>
              <a:t>Treaty on the Law of Trademarks</a:t>
            </a:r>
          </a:p>
          <a:p>
            <a:pPr lvl="1"/>
            <a:endParaRPr lang="en-US" dirty="0"/>
          </a:p>
          <a:p>
            <a:r>
              <a:rPr lang="en-US" dirty="0" smtClean="0"/>
              <a:t>National Legislation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610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Registration </a:t>
            </a:r>
            <a:r>
              <a:rPr lang="en-US" b="1" dirty="0" smtClean="0"/>
              <a:t>and Duration </a:t>
            </a:r>
            <a:endParaRPr lang="en-US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5311775" cy="5257800"/>
          </a:xfrm>
        </p:spPr>
        <p:txBody>
          <a:bodyPr/>
          <a:lstStyle/>
          <a:p>
            <a:r>
              <a:rPr lang="en-US" sz="2800" dirty="0" smtClean="0"/>
              <a:t>TMA – Outlines registrable mark</a:t>
            </a:r>
            <a:endParaRPr lang="en-US" sz="2800" dirty="0"/>
          </a:p>
          <a:p>
            <a:pPr lvl="1"/>
            <a:r>
              <a:rPr lang="en-US" sz="2800" dirty="0" smtClean="0"/>
              <a:t>Also outlines when a mark will not be accepted for registration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Duration </a:t>
            </a:r>
          </a:p>
          <a:p>
            <a:pPr lvl="1"/>
            <a:r>
              <a:rPr lang="en-US" sz="2800" dirty="0" smtClean="0"/>
              <a:t>Most Caribbean countries – 10 years of protection Renewable in 10 year increments forever 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6088" name="Picture 8" descr="reg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23282" y="2002706"/>
            <a:ext cx="2658718" cy="24930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715000" y="4876800"/>
            <a:ext cx="2830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Stock Image – Registration http://www.fotosearch.com/CSP390/k3903493/</a:t>
            </a:r>
          </a:p>
        </p:txBody>
      </p:sp>
    </p:spTree>
    <p:extLst>
      <p:ext uri="{BB962C8B-B14F-4D97-AF65-F5344CB8AC3E}">
        <p14:creationId xmlns:p14="http://schemas.microsoft.com/office/powerpoint/2010/main" xmlns="" val="27737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en-US" sz="3200" kern="1200" dirty="0"/>
              <a:t>The World Intellectual Property Organization (WIPO): A Brief History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200" b="1" smtClean="0">
                <a:solidFill>
                  <a:srgbClr val="3366CC"/>
                </a:solidFill>
              </a:rPr>
              <a:t>1873 </a:t>
            </a:r>
            <a:r>
              <a:rPr lang="en-US" altLang="en-US" sz="2000" smtClean="0">
                <a:solidFill>
                  <a:schemeClr val="tx2"/>
                </a:solidFill>
              </a:rPr>
              <a:t>- </a:t>
            </a:r>
            <a:r>
              <a:rPr lang="en-US" altLang="en-US" sz="2200" smtClean="0"/>
              <a:t>international exhibition of inventions in Vienna 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smtClean="0">
                <a:solidFill>
                  <a:srgbClr val="3366CC"/>
                </a:solidFill>
              </a:rPr>
              <a:t>1883 </a:t>
            </a:r>
            <a:r>
              <a:rPr lang="en-US" altLang="en-US" sz="2200" smtClean="0"/>
              <a:t>marked the birth of the Paris Convention for the Protection of Industrial Property 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smtClean="0">
                <a:solidFill>
                  <a:srgbClr val="3366CC"/>
                </a:solidFill>
              </a:rPr>
              <a:t>1886</a:t>
            </a:r>
            <a:r>
              <a:rPr lang="en-US" altLang="en-US" sz="2200" smtClean="0"/>
              <a:t> Berne Convention for the Protection of Literary and Artistic Works </a:t>
            </a:r>
            <a:endParaRPr lang="en-US" altLang="en-US" sz="2200" b="1" smtClean="0">
              <a:solidFill>
                <a:srgbClr val="3366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b="1" smtClean="0">
                <a:solidFill>
                  <a:srgbClr val="3366CC"/>
                </a:solidFill>
              </a:rPr>
              <a:t>1893</a:t>
            </a:r>
            <a:r>
              <a:rPr lang="en-US" altLang="en-US" sz="2200" smtClean="0"/>
              <a:t>: The United International Bureaux for the Protection of Intellectual Property (</a:t>
            </a:r>
            <a:r>
              <a:rPr lang="en-US" altLang="en-US" sz="2200" smtClean="0">
                <a:solidFill>
                  <a:srgbClr val="7030A0"/>
                </a:solidFill>
              </a:rPr>
              <a:t>BIRPI</a:t>
            </a:r>
            <a:r>
              <a:rPr lang="en-US" altLang="en-US" sz="2200" smtClean="0"/>
              <a:t>) was set up in to administer the Paris Convention and Berne Convention.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smtClean="0">
                <a:solidFill>
                  <a:srgbClr val="3366CC"/>
                </a:solidFill>
              </a:rPr>
              <a:t>1967</a:t>
            </a:r>
            <a:r>
              <a:rPr lang="en-US" altLang="en-US" sz="2200" smtClean="0"/>
              <a:t>: The Convention Establishing the World Intellectual Property Organization (WIPO) was signed. WIPO replaced the BIRPI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smtClean="0">
                <a:solidFill>
                  <a:srgbClr val="3366CC"/>
                </a:solidFill>
              </a:rPr>
              <a:t>1974</a:t>
            </a:r>
            <a:r>
              <a:rPr lang="en-US" altLang="en-US" sz="2200" smtClean="0"/>
              <a:t>: WIPO became a specialized agency of the United Nations with a mandate to administer IP matters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smtClean="0">
                <a:solidFill>
                  <a:srgbClr val="3366CC"/>
                </a:solidFill>
              </a:rPr>
              <a:t>1995/6</a:t>
            </a:r>
            <a:r>
              <a:rPr lang="en-US" altLang="en-US" sz="2200" smtClean="0"/>
              <a:t>: Cooperation Agreement with World Trade Organization (WTO) (TRIPS Agreement)</a:t>
            </a:r>
          </a:p>
        </p:txBody>
      </p:sp>
    </p:spTree>
    <p:extLst>
      <p:ext uri="{BB962C8B-B14F-4D97-AF65-F5344CB8AC3E}">
        <p14:creationId xmlns:p14="http://schemas.microsoft.com/office/powerpoint/2010/main" xmlns="" val="18894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indications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4293096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9" descr="champ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730" y="1556791"/>
            <a:ext cx="1004277" cy="15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ham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95402"/>
            <a:ext cx="180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arj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26" y="1863502"/>
            <a:ext cx="10398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rj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3702"/>
            <a:ext cx="1981200" cy="3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hi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36834"/>
            <a:ext cx="1114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hi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026" y="2727102"/>
            <a:ext cx="180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jamaican jerk sau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82" y="227170"/>
            <a:ext cx="1566914" cy="15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cx.images-amazon.com/images/I/51hlllwagRL._SX425AA425_PIbundle-6,TopRight,0,0_AA425_SH20_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038"/>
            <a:ext cx="1368152" cy="14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jamaican jerk sau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474" y="299023"/>
            <a:ext cx="1054511" cy="14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8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Indications (GIs)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5486400" cy="4352925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a sign used on products </a:t>
            </a:r>
            <a:r>
              <a:rPr lang="en-US" dirty="0" smtClean="0"/>
              <a:t>which signifies a </a:t>
            </a:r>
            <a:r>
              <a:rPr lang="en-US" dirty="0"/>
              <a:t>specific geographical origin and </a:t>
            </a:r>
            <a:r>
              <a:rPr lang="en-US" dirty="0" smtClean="0"/>
              <a:t>therefore qualities </a:t>
            </a:r>
            <a:r>
              <a:rPr lang="en-US" dirty="0"/>
              <a:t>or </a:t>
            </a:r>
            <a:r>
              <a:rPr lang="en-US" dirty="0" smtClean="0"/>
              <a:t> </a:t>
            </a:r>
            <a:r>
              <a:rPr lang="en-US" dirty="0"/>
              <a:t>reputation that are due to </a:t>
            </a:r>
            <a:r>
              <a:rPr lang="en-US" dirty="0" smtClean="0"/>
              <a:t>the origin</a:t>
            </a:r>
            <a:r>
              <a:rPr lang="en-US" dirty="0"/>
              <a:t>.</a:t>
            </a:r>
          </a:p>
          <a:p>
            <a:pPr marL="1828800" lvl="4" indent="0">
              <a:buNone/>
            </a:pPr>
            <a:r>
              <a:rPr lang="en-US" sz="900" dirty="0"/>
              <a:t>	</a:t>
            </a:r>
            <a:r>
              <a:rPr lang="en-US" sz="900" dirty="0">
                <a:hlinkClick r:id="rId2"/>
              </a:rPr>
              <a:t>http://www.wipo.int/geo_indications/en/</a:t>
            </a:r>
            <a:endParaRPr lang="en-US" sz="900" dirty="0"/>
          </a:p>
          <a:p>
            <a:pPr marL="1828800" lvl="4" indent="0">
              <a:buNone/>
            </a:pPr>
            <a:endParaRPr lang="en-US" sz="900" dirty="0" smtClean="0"/>
          </a:p>
          <a:p>
            <a:pPr marL="1828800" lvl="4" indent="0">
              <a:buNone/>
            </a:pPr>
            <a:endParaRPr lang="en-US" sz="900" dirty="0"/>
          </a:p>
          <a:p>
            <a:r>
              <a:rPr lang="en-US" dirty="0" smtClean="0"/>
              <a:t>Appellation of Origin is a type of GI</a:t>
            </a:r>
          </a:p>
          <a:p>
            <a:pPr marL="1828800" lvl="4" indent="0">
              <a:buNone/>
            </a:pPr>
            <a:endParaRPr lang="en-US" dirty="0">
              <a:ea typeface="+mn-ea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765784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7851" y="4343400"/>
            <a:ext cx="20441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http://www.bluemountaincoffee.com/</a:t>
            </a:r>
          </a:p>
        </p:txBody>
      </p:sp>
    </p:spTree>
    <p:extLst>
      <p:ext uri="{BB962C8B-B14F-4D97-AF65-F5344CB8AC3E}">
        <p14:creationId xmlns:p14="http://schemas.microsoft.com/office/powerpoint/2010/main" xmlns="" val="16187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framework:</a:t>
            </a:r>
          </a:p>
          <a:p>
            <a:pPr lvl="1"/>
            <a:r>
              <a:rPr lang="en-US" dirty="0" smtClean="0"/>
              <a:t>Lisbon </a:t>
            </a:r>
            <a:r>
              <a:rPr lang="en-US" dirty="0"/>
              <a:t>Agreement for the Protection of Appellations of Origin and their International </a:t>
            </a:r>
            <a:r>
              <a:rPr lang="en-US" dirty="0" smtClean="0"/>
              <a:t>Registration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National framework </a:t>
            </a:r>
          </a:p>
          <a:p>
            <a:pPr lvl="1"/>
            <a:r>
              <a:rPr lang="en-US" dirty="0"/>
              <a:t>IPA </a:t>
            </a:r>
            <a:r>
              <a:rPr lang="en-US" dirty="0" smtClean="0"/>
              <a:t>Part VI (Marks) - Chapter </a:t>
            </a:r>
            <a:r>
              <a:rPr lang="en-US" dirty="0"/>
              <a:t>7- Geographical Indications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6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69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copyright?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393"/>
            <a:ext cx="8229600" cy="417577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Copyright refers </a:t>
            </a:r>
            <a:r>
              <a:rPr lang="en-US" sz="2800" dirty="0"/>
              <a:t>to the rights granted to authors, artists and other creators </a:t>
            </a:r>
            <a:r>
              <a:rPr lang="en-US" sz="2800" dirty="0" smtClean="0"/>
              <a:t>in their literary or artistic “works”</a:t>
            </a:r>
            <a:endParaRPr lang="en-US" sz="2800" dirty="0"/>
          </a:p>
        </p:txBody>
      </p:sp>
      <p:pic>
        <p:nvPicPr>
          <p:cNvPr id="2053" name="Picture 5" descr="C:\Users\User\AppData\Local\Microsoft\Windows\Temporary Internet Files\Content.IE5\HSQD88YL\197px-Orange_copyrigh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16858" y="1950393"/>
            <a:ext cx="2005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Microsoft Office stock image clipart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076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09600" y="1295400"/>
            <a:ext cx="54864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Original </a:t>
            </a:r>
            <a:r>
              <a:rPr lang="en-US" sz="2400" dirty="0"/>
              <a:t>works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Paintings/drawings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Books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Lyrics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computer programs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Poems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Photographs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Paintings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800" dirty="0"/>
          </a:p>
          <a:p>
            <a:r>
              <a:rPr lang="en-US" sz="2400" dirty="0"/>
              <a:t>The </a:t>
            </a:r>
            <a:r>
              <a:rPr lang="en-US" sz="2400" dirty="0" smtClean="0"/>
              <a:t>right exists the moment work is “fixed”</a:t>
            </a:r>
          </a:p>
          <a:p>
            <a:r>
              <a:rPr lang="en-US" sz="2400" dirty="0" smtClean="0"/>
              <a:t>Work </a:t>
            </a:r>
            <a:r>
              <a:rPr lang="en-US" sz="2400" dirty="0"/>
              <a:t>does not need to be </a:t>
            </a:r>
            <a:r>
              <a:rPr lang="en-US" sz="2400" dirty="0" smtClean="0"/>
              <a:t>“good” </a:t>
            </a:r>
            <a:r>
              <a:rPr lang="en-US" sz="2400" dirty="0"/>
              <a:t>to be protected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547" y="1828800"/>
            <a:ext cx="2684253" cy="2743200"/>
          </a:xfrm>
        </p:spPr>
      </p:pic>
      <p:sp>
        <p:nvSpPr>
          <p:cNvPr id="2" name="Rectangle 1"/>
          <p:cNvSpPr/>
          <p:nvPr/>
        </p:nvSpPr>
        <p:spPr>
          <a:xfrm>
            <a:off x="381000" y="607469"/>
            <a:ext cx="66294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kern="0" dirty="0">
                <a:solidFill>
                  <a:srgbClr val="00408C"/>
                </a:solidFill>
                <a:latin typeface="Arial"/>
                <a:ea typeface="+mj-ea"/>
              </a:rPr>
              <a:t>What can be protected? </a:t>
            </a:r>
          </a:p>
        </p:txBody>
      </p:sp>
    </p:spTree>
    <p:extLst>
      <p:ext uri="{BB962C8B-B14F-4D97-AF65-F5344CB8AC3E}">
        <p14:creationId xmlns:p14="http://schemas.microsoft.com/office/powerpoint/2010/main" xmlns="" val="27447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rights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5315272" cy="4785395"/>
          </a:xfrm>
        </p:spPr>
        <p:txBody>
          <a:bodyPr/>
          <a:lstStyle/>
          <a:p>
            <a:r>
              <a:rPr lang="en-US" sz="3200" dirty="0" smtClean="0"/>
              <a:t>Economic Rights</a:t>
            </a:r>
          </a:p>
          <a:p>
            <a:pPr lvl="1"/>
            <a:r>
              <a:rPr lang="en-US" dirty="0"/>
              <a:t>Compensation for work </a:t>
            </a:r>
          </a:p>
          <a:p>
            <a:pPr lvl="1"/>
            <a:r>
              <a:rPr lang="en-US" dirty="0" smtClean="0"/>
              <a:t>Authorize </a:t>
            </a:r>
            <a:r>
              <a:rPr lang="en-US" dirty="0"/>
              <a:t>or prohibit use </a:t>
            </a:r>
          </a:p>
          <a:p>
            <a:endParaRPr lang="en-US" sz="3200" dirty="0" smtClean="0"/>
          </a:p>
          <a:p>
            <a:r>
              <a:rPr lang="en-US" sz="3200" dirty="0" smtClean="0"/>
              <a:t>Moral Rights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object to uses of his/her work </a:t>
            </a:r>
            <a:endParaRPr lang="en-US" dirty="0" smtClean="0"/>
          </a:p>
          <a:p>
            <a:pPr lvl="1"/>
            <a:r>
              <a:rPr lang="en-US" dirty="0" smtClean="0"/>
              <a:t>Right </a:t>
            </a:r>
            <a:r>
              <a:rPr lang="en-US" dirty="0"/>
              <a:t>to be named as the </a:t>
            </a:r>
            <a:r>
              <a:rPr lang="en-US" dirty="0" smtClean="0"/>
              <a:t>creator</a:t>
            </a:r>
            <a:endParaRPr lang="en-US" dirty="0"/>
          </a:p>
          <a:p>
            <a:endParaRPr lang="en-US" sz="3200" dirty="0"/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905000"/>
            <a:ext cx="2819400" cy="2271922"/>
          </a:xfrm>
        </p:spPr>
      </p:pic>
    </p:spTree>
    <p:extLst>
      <p:ext uri="{BB962C8B-B14F-4D97-AF65-F5344CB8AC3E}">
        <p14:creationId xmlns:p14="http://schemas.microsoft.com/office/powerpoint/2010/main" xmlns="" val="18912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z="3200" dirty="0" smtClean="0"/>
              <a:t>Legal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International Instruments: </a:t>
            </a:r>
          </a:p>
          <a:p>
            <a:pPr lvl="1">
              <a:spcBef>
                <a:spcPct val="0"/>
              </a:spcBef>
            </a:pPr>
            <a:endParaRPr lang="en-US" sz="2000" dirty="0"/>
          </a:p>
          <a:p>
            <a:pPr lvl="1">
              <a:spcBef>
                <a:spcPct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Berne Convention </a:t>
            </a:r>
            <a:r>
              <a:rPr lang="en-US" sz="2000" dirty="0" smtClean="0"/>
              <a:t>for </a:t>
            </a:r>
            <a:r>
              <a:rPr lang="en-US" sz="2000" dirty="0"/>
              <a:t>the Protection of Literary and Artistic </a:t>
            </a:r>
            <a:r>
              <a:rPr lang="en-US" sz="2000" dirty="0" smtClean="0"/>
              <a:t>Works 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Convention </a:t>
            </a:r>
            <a:r>
              <a:rPr lang="en-US" sz="2000" dirty="0"/>
              <a:t>for the Protection of Performers</a:t>
            </a:r>
            <a:r>
              <a:rPr lang="en-US" sz="2000" dirty="0" smtClean="0"/>
              <a:t>, Producers </a:t>
            </a:r>
            <a:r>
              <a:rPr lang="en-US" sz="2000" dirty="0"/>
              <a:t>of Phonograms and Broadcasting </a:t>
            </a:r>
            <a:r>
              <a:rPr lang="en-US" sz="2000" dirty="0" smtClean="0"/>
              <a:t>Organizations - Rome Convention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WIPO </a:t>
            </a:r>
            <a:r>
              <a:rPr lang="en-US" sz="2000" dirty="0"/>
              <a:t>Copyright Treaty </a:t>
            </a:r>
            <a:endParaRPr lang="en-US" sz="2000" dirty="0" smtClean="0"/>
          </a:p>
          <a:p>
            <a:pPr lvl="1">
              <a:spcBef>
                <a:spcPct val="0"/>
              </a:spcBef>
            </a:pPr>
            <a:r>
              <a:rPr lang="en-US" sz="2000" dirty="0" smtClean="0"/>
              <a:t>WIPO </a:t>
            </a:r>
            <a:r>
              <a:rPr lang="en-US" sz="2000" dirty="0"/>
              <a:t>Performances and Phonograms Treaty </a:t>
            </a:r>
            <a:endParaRPr lang="en-US" sz="2000" dirty="0" smtClean="0"/>
          </a:p>
          <a:p>
            <a:pPr lvl="1">
              <a:spcBef>
                <a:spcPct val="0"/>
              </a:spcBef>
            </a:pPr>
            <a:r>
              <a:rPr lang="en-US" sz="2000" dirty="0" smtClean="0"/>
              <a:t>Beijing Treaty </a:t>
            </a:r>
            <a:r>
              <a:rPr lang="en-US" sz="2000" dirty="0"/>
              <a:t>on Audiovisual </a:t>
            </a:r>
            <a:r>
              <a:rPr lang="en-US" sz="2000" dirty="0" smtClean="0"/>
              <a:t>Performances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Marrakesh Treaty to Facilitate Access to Published Works for Persons Who Are Blind, Visually Impaired or Otherwise Print </a:t>
            </a:r>
            <a:r>
              <a:rPr lang="en-US" sz="2000" dirty="0" smtClean="0"/>
              <a:t>Disable</a:t>
            </a:r>
            <a:r>
              <a:rPr lang="en-US" dirty="0" smtClean="0"/>
              <a:t>d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National Legislation </a:t>
            </a:r>
          </a:p>
        </p:txBody>
      </p:sp>
      <p:sp>
        <p:nvSpPr>
          <p:cNvPr id="40965" name="AutoShape 5" descr="?ui=2&amp;ik=7c5ed9c6ed&amp;view=att&amp;th=1389971510c781b4&amp;attid=0"/>
          <p:cNvSpPr>
            <a:spLocks noChangeAspect="1" noChangeArrowheads="1"/>
          </p:cNvSpPr>
          <p:nvPr/>
        </p:nvSpPr>
        <p:spPr bwMode="auto">
          <a:xfrm>
            <a:off x="155575" y="1524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9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and Length of Protection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5159375" cy="5029199"/>
          </a:xfrm>
        </p:spPr>
        <p:txBody>
          <a:bodyPr/>
          <a:lstStyle/>
          <a:p>
            <a:r>
              <a:rPr lang="en-US" dirty="0" smtClean="0"/>
              <a:t>Different from other IP</a:t>
            </a:r>
          </a:p>
          <a:p>
            <a:r>
              <a:rPr lang="en-US" dirty="0" smtClean="0"/>
              <a:t>No registration required</a:t>
            </a:r>
            <a:endParaRPr lang="en-US" dirty="0"/>
          </a:p>
          <a:p>
            <a:pPr lvl="1"/>
            <a:r>
              <a:rPr lang="en-US" dirty="0"/>
              <a:t>No </a:t>
            </a:r>
            <a:r>
              <a:rPr lang="en-US" dirty="0" smtClean="0"/>
              <a:t>Formalities (Berne)</a:t>
            </a:r>
            <a:endParaRPr lang="en-US" dirty="0"/>
          </a:p>
          <a:p>
            <a:r>
              <a:rPr lang="en-US" dirty="0" smtClean="0"/>
              <a:t>Many African countries have registration system for copyright </a:t>
            </a:r>
          </a:p>
          <a:p>
            <a:r>
              <a:rPr lang="en-US" dirty="0"/>
              <a:t>Duration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Level under Berne Convention</a:t>
            </a:r>
          </a:p>
          <a:p>
            <a:pPr lvl="2"/>
            <a:r>
              <a:rPr lang="en-US" dirty="0"/>
              <a:t>Life + 50 years </a:t>
            </a:r>
          </a:p>
          <a:p>
            <a:pPr lvl="2"/>
            <a:r>
              <a:rPr lang="en-US" dirty="0" smtClean="0"/>
              <a:t>Life </a:t>
            </a:r>
            <a:r>
              <a:rPr lang="en-US" dirty="0"/>
              <a:t>+ </a:t>
            </a:r>
            <a:r>
              <a:rPr lang="en-US" dirty="0" smtClean="0"/>
              <a:t>70</a:t>
            </a:r>
          </a:p>
          <a:p>
            <a:pPr lvl="2"/>
            <a:r>
              <a:rPr lang="en-US" dirty="0" smtClean="0"/>
              <a:t>Life + 95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6088" name="Picture 8" descr="reg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0" y="2145268"/>
            <a:ext cx="2952750" cy="276880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943600" y="5040868"/>
            <a:ext cx="2640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/>
              <a:t>Stock Image – Registration http://www.fotosearch.com/CSP390/k3903493/</a:t>
            </a:r>
          </a:p>
        </p:txBody>
      </p:sp>
    </p:spTree>
    <p:extLst>
      <p:ext uri="{BB962C8B-B14F-4D97-AF65-F5344CB8AC3E}">
        <p14:creationId xmlns:p14="http://schemas.microsoft.com/office/powerpoint/2010/main" xmlns="" val="16987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Owns 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 dirty="0" smtClean="0">
                <a:latin typeface="Arial" charset="0"/>
                <a:ea typeface="ヒラギノ角ゴ Pro W3" charset="-128"/>
              </a:rPr>
              <a:t>You own it, if </a:t>
            </a:r>
          </a:p>
          <a:p>
            <a:r>
              <a:rPr lang="en-GB" altLang="en-US" dirty="0">
                <a:latin typeface="Arial" charset="0"/>
                <a:ea typeface="ヒラギノ角ゴ Pro W3" charset="-128"/>
              </a:rPr>
              <a:t>Y</a:t>
            </a:r>
            <a:r>
              <a:rPr lang="en-GB" altLang="en-US" dirty="0" smtClean="0">
                <a:latin typeface="Arial" charset="0"/>
                <a:ea typeface="ヒラギノ角ゴ Pro W3" charset="-128"/>
              </a:rPr>
              <a:t>ou created it.</a:t>
            </a:r>
          </a:p>
          <a:p>
            <a:r>
              <a:rPr lang="en-GB" altLang="en-US" dirty="0">
                <a:latin typeface="Arial" charset="0"/>
                <a:ea typeface="ヒラギノ角ゴ Pro W3" charset="-128"/>
              </a:rPr>
              <a:t>Y</a:t>
            </a:r>
            <a:r>
              <a:rPr lang="en-GB" altLang="en-US" dirty="0" smtClean="0">
                <a:latin typeface="Arial" charset="0"/>
                <a:ea typeface="ヒラギノ角ゴ Pro W3" charset="-128"/>
              </a:rPr>
              <a:t>ou were commissioned to create it </a:t>
            </a:r>
          </a:p>
          <a:p>
            <a:r>
              <a:rPr lang="en-GB" altLang="en-US" dirty="0" smtClean="0">
                <a:latin typeface="Arial" charset="0"/>
                <a:ea typeface="ヒラギノ角ゴ Pro W3" charset="-128"/>
              </a:rPr>
              <a:t>Received grant (patent/trademark/industrial design) </a:t>
            </a:r>
          </a:p>
          <a:p>
            <a:endParaRPr lang="en-GB" altLang="en-US" dirty="0" smtClean="0">
              <a:latin typeface="Arial" charset="0"/>
              <a:ea typeface="ヒラギノ角ゴ Pro W3" charset="-128"/>
            </a:endParaRPr>
          </a:p>
          <a:p>
            <a:pPr>
              <a:buFontTx/>
              <a:buNone/>
            </a:pPr>
            <a:r>
              <a:rPr lang="en-GB" altLang="en-US" b="1" dirty="0" smtClean="0">
                <a:latin typeface="Arial" charset="0"/>
                <a:ea typeface="ヒラギノ角ゴ Pro W3" charset="-128"/>
              </a:rPr>
              <a:t>You don’t own it, if</a:t>
            </a:r>
          </a:p>
          <a:p>
            <a:r>
              <a:rPr lang="en-GB" altLang="en-US" dirty="0">
                <a:latin typeface="Arial" charset="0"/>
                <a:ea typeface="ヒラギノ角ゴ Pro W3" charset="-128"/>
              </a:rPr>
              <a:t>I</a:t>
            </a:r>
            <a:r>
              <a:rPr lang="en-GB" altLang="en-US" dirty="0" smtClean="0">
                <a:latin typeface="Arial" charset="0"/>
                <a:ea typeface="ヒラギノ角ゴ Pro W3" charset="-128"/>
              </a:rPr>
              <a:t>t was created in the course of employment  and no contract stating otherwise…</a:t>
            </a:r>
          </a:p>
          <a:p>
            <a:r>
              <a:rPr lang="en-GB" altLang="en-US" dirty="0" smtClean="0">
                <a:latin typeface="Arial" charset="0"/>
                <a:ea typeface="ヒラギノ角ゴ Pro W3" charset="-128"/>
              </a:rPr>
              <a:t>You contracted your rights away (i.e., commission contract)</a:t>
            </a:r>
          </a:p>
          <a:p>
            <a:r>
              <a:rPr lang="en-GB" altLang="en-US" dirty="0" smtClean="0">
                <a:latin typeface="Arial" charset="0"/>
                <a:ea typeface="ヒラギノ角ゴ Pro W3" charset="-128"/>
              </a:rPr>
              <a:t>Transferred rights to a 3</a:t>
            </a:r>
            <a:r>
              <a:rPr lang="en-GB" altLang="en-US" baseline="30000" dirty="0" smtClean="0">
                <a:latin typeface="Arial" charset="0"/>
                <a:ea typeface="ヒラギノ角ゴ Pro W3" charset="-128"/>
              </a:rPr>
              <a:t>rd</a:t>
            </a:r>
            <a:r>
              <a:rPr lang="en-GB" altLang="en-US" dirty="0" smtClean="0">
                <a:latin typeface="Arial" charset="0"/>
                <a:ea typeface="ヒラギノ角ゴ Pro W3" charset="-128"/>
              </a:rPr>
              <a:t> party</a:t>
            </a:r>
          </a:p>
          <a:p>
            <a:pPr marL="0" indent="0">
              <a:buNone/>
            </a:pPr>
            <a:endParaRPr lang="en-GB" altLang="en-US" sz="2400" dirty="0" smtClean="0">
              <a:latin typeface="Arial" charset="0"/>
              <a:ea typeface="ヒラギノ角ゴ Pro W3" charset="-128"/>
            </a:endParaRPr>
          </a:p>
          <a:p>
            <a:pPr marL="1371600" lvl="3" indent="0">
              <a:buNone/>
            </a:pPr>
            <a:r>
              <a:rPr lang="en-GB" altLang="en-US" sz="1400" dirty="0" smtClean="0">
                <a:latin typeface="Arial" charset="0"/>
                <a:ea typeface="ヒラギノ角ゴ Pro W3" charset="-128"/>
              </a:rPr>
              <a:t>			</a:t>
            </a:r>
            <a:r>
              <a:rPr lang="en-GB" altLang="en-US" sz="1200" dirty="0" smtClean="0">
                <a:latin typeface="Arial" charset="0"/>
                <a:ea typeface="ヒラギノ角ゴ Pro W3" charset="-128"/>
              </a:rPr>
              <a:t>(Text from Presentation by: Silvia Baumgart)</a:t>
            </a:r>
          </a:p>
        </p:txBody>
      </p:sp>
    </p:spTree>
    <p:extLst>
      <p:ext uri="{BB962C8B-B14F-4D97-AF65-F5344CB8AC3E}">
        <p14:creationId xmlns:p14="http://schemas.microsoft.com/office/powerpoint/2010/main" xmlns="" val="2862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Milestones : 1883 to 2016</a:t>
            </a:r>
          </a:p>
        </p:txBody>
      </p:sp>
      <p:cxnSp>
        <p:nvCxnSpPr>
          <p:cNvPr id="8195" name="AutoShape 3"/>
          <p:cNvCxnSpPr>
            <a:cxnSpLocks noChangeShapeType="1"/>
          </p:cNvCxnSpPr>
          <p:nvPr/>
        </p:nvCxnSpPr>
        <p:spPr bwMode="auto">
          <a:xfrm flipV="1">
            <a:off x="900113" y="1524000"/>
            <a:ext cx="7405687" cy="421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76375" y="5373688"/>
            <a:ext cx="309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Paris</a:t>
            </a:r>
            <a:r>
              <a:rPr lang="en-US" altLang="en-US" sz="1400" b="1">
                <a:solidFill>
                  <a:srgbClr val="FF0000"/>
                </a:solidFill>
                <a:latin typeface="Tahoma" pitchFamily="34" charset="0"/>
              </a:rPr>
              <a:t> Convention </a:t>
            </a:r>
            <a:r>
              <a:rPr lang="en-US" altLang="en-US" sz="1200" b="1">
                <a:solidFill>
                  <a:srgbClr val="1F16D0"/>
                </a:solidFill>
                <a:latin typeface="Tahoma" pitchFamily="34" charset="0"/>
              </a:rPr>
              <a:t>1884 with 14 MS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4213" y="52292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1883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87450" y="494188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1886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92275" y="4724400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1891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84438" y="42211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1893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971800" y="3810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1925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810000" y="34290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1960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716463" y="2997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1967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64163" y="249237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1970</a:t>
            </a:r>
            <a:endParaRPr lang="en-US" altLang="en-US" sz="14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372225" y="208121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1989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948488" y="1628775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</a:t>
            </a:r>
            <a:endParaRPr lang="en-US" alt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908175" y="5157788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Berne Convention</a:t>
            </a:r>
            <a:endParaRPr lang="en-US" altLang="en-US" sz="1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339975" y="4868863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Madrid Agreement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03575" y="4437063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BIRPI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33800" y="41148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Hague Agreement</a:t>
            </a:r>
            <a:endParaRPr lang="en-US" alt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419600" y="37338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BIRPI moves to Geneva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435600" y="32131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WIPO Convention</a:t>
            </a:r>
            <a:endParaRPr lang="en-US" alt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019800" y="28956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WIPO established</a:t>
            </a:r>
            <a:endParaRPr lang="en-US" altLang="en-US" sz="14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300788" y="263683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itchFamily="34" charset="0"/>
              </a:rPr>
              <a:t>PCT</a:t>
            </a:r>
            <a:endParaRPr lang="en-US" altLang="en-US" sz="1400">
              <a:latin typeface="Tahoma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162800" y="2205038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Madrid Protocol</a:t>
            </a:r>
            <a:endParaRPr lang="en-US" alt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596188" y="1916113"/>
            <a:ext cx="18716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Treaties</a:t>
            </a:r>
            <a:endParaRPr lang="en-US" altLang="en-US" sz="13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1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68538" y="4941888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1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5229225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1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913" y="5445125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4437063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4114800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3733800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213100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29300" y="2903538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2708275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488" y="2205038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1916113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28" name="Rectangle 37"/>
          <p:cNvSpPr>
            <a:spLocks noChangeArrowheads="1"/>
          </p:cNvSpPr>
          <p:nvPr/>
        </p:nvSpPr>
        <p:spPr bwMode="auto">
          <a:xfrm>
            <a:off x="7524750" y="133985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2009</a:t>
            </a:r>
          </a:p>
        </p:txBody>
      </p:sp>
      <p:sp>
        <p:nvSpPr>
          <p:cNvPr id="8229" name="Text Box 38"/>
          <p:cNvSpPr txBox="1">
            <a:spLocks noChangeArrowheads="1"/>
          </p:cNvSpPr>
          <p:nvPr/>
        </p:nvSpPr>
        <p:spPr bwMode="auto">
          <a:xfrm>
            <a:off x="8172450" y="1557338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ahoma" pitchFamily="34" charset="0"/>
              </a:rPr>
              <a:t> </a:t>
            </a: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STLT</a:t>
            </a:r>
            <a:endParaRPr lang="en-US" alt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0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1557338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3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492375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32" name="Text Box 22"/>
          <p:cNvSpPr txBox="1">
            <a:spLocks noChangeArrowheads="1"/>
          </p:cNvSpPr>
          <p:nvPr/>
        </p:nvSpPr>
        <p:spPr bwMode="auto">
          <a:xfrm>
            <a:off x="6659563" y="2492375"/>
            <a:ext cx="1657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F16D0"/>
                </a:solidFill>
                <a:latin typeface="Tahoma" pitchFamily="34" charset="0"/>
              </a:rPr>
              <a:t>UN Agency</a:t>
            </a:r>
            <a:endParaRPr lang="en-US" altLang="en-US" sz="1400">
              <a:solidFill>
                <a:srgbClr val="1F16D0"/>
              </a:solidFill>
              <a:latin typeface="Tahoma" pitchFamily="34" charset="0"/>
            </a:endParaRPr>
          </a:p>
        </p:txBody>
      </p:sp>
      <p:sp>
        <p:nvSpPr>
          <p:cNvPr id="8233" name="Text Box 13"/>
          <p:cNvSpPr txBox="1">
            <a:spLocks noChangeArrowheads="1"/>
          </p:cNvSpPr>
          <p:nvPr/>
        </p:nvSpPr>
        <p:spPr bwMode="auto">
          <a:xfrm>
            <a:off x="5897563" y="22431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1F16D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1974</a:t>
            </a:r>
          </a:p>
        </p:txBody>
      </p:sp>
      <p:pic>
        <p:nvPicPr>
          <p:cNvPr id="8234" name="Picture 45" descr="wipo_bui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58863"/>
            <a:ext cx="3600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5" name="Rectangle 1"/>
          <p:cNvSpPr>
            <a:spLocks noChangeArrowheads="1"/>
          </p:cNvSpPr>
          <p:nvPr/>
        </p:nvSpPr>
        <p:spPr bwMode="auto">
          <a:xfrm>
            <a:off x="900113" y="5876925"/>
            <a:ext cx="55260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5"/>
              </a:rPr>
              <a:t>http://www.wipo.int/about-wipo/en/</a:t>
            </a:r>
            <a:endParaRPr lang="en-US" altLang="en-US" sz="2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WIPO IP Handbook ch. 1 pages  4 to 12</a:t>
            </a:r>
          </a:p>
        </p:txBody>
      </p:sp>
      <p:sp>
        <p:nvSpPr>
          <p:cNvPr id="8236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flipV="1">
            <a:off x="8316913" y="1446213"/>
            <a:ext cx="136525" cy="77787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37" name="Rectangle 37"/>
          <p:cNvSpPr>
            <a:spLocks noChangeArrowheads="1"/>
          </p:cNvSpPr>
          <p:nvPr/>
        </p:nvSpPr>
        <p:spPr bwMode="auto">
          <a:xfrm>
            <a:off x="7974013" y="1127125"/>
            <a:ext cx="89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2012 -16</a:t>
            </a:r>
          </a:p>
        </p:txBody>
      </p:sp>
      <p:sp>
        <p:nvSpPr>
          <p:cNvPr id="8238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2035175"/>
            <a:ext cx="76200" cy="76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8239" name="Text Box 13"/>
          <p:cNvSpPr txBox="1">
            <a:spLocks noChangeArrowheads="1"/>
          </p:cNvSpPr>
          <p:nvPr/>
        </p:nvSpPr>
        <p:spPr bwMode="auto">
          <a:xfrm>
            <a:off x="6643688" y="19002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1995</a:t>
            </a:r>
          </a:p>
        </p:txBody>
      </p:sp>
      <p:sp>
        <p:nvSpPr>
          <p:cNvPr id="8240" name="Text Box 23"/>
          <p:cNvSpPr txBox="1">
            <a:spLocks noChangeArrowheads="1"/>
          </p:cNvSpPr>
          <p:nvPr/>
        </p:nvSpPr>
        <p:spPr bwMode="auto">
          <a:xfrm>
            <a:off x="7278688" y="2043113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TRIPS</a:t>
            </a:r>
            <a:endParaRPr lang="en-US" alt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5000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It’s Yours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Keep </a:t>
            </a:r>
            <a:r>
              <a:rPr lang="en-US" altLang="en-US" dirty="0" smtClean="0">
                <a:latin typeface="Arial" charset="0"/>
                <a:ea typeface="ＭＳ Ｐゴシック" charset="-128"/>
                <a:cs typeface="Arial" charset="0"/>
              </a:rPr>
              <a:t>records showing progression of your work</a:t>
            </a:r>
            <a:endParaRPr lang="en-US" altLang="en-US" dirty="0">
              <a:latin typeface="Arial" charset="0"/>
              <a:ea typeface="ＭＳ Ｐゴシック" charset="-128"/>
              <a:cs typeface="Arial" charset="0"/>
            </a:endParaRPr>
          </a:p>
          <a:p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Mark </a:t>
            </a:r>
            <a:r>
              <a:rPr lang="en-US" altLang="en-US" dirty="0" smtClean="0">
                <a:latin typeface="Arial" charset="0"/>
                <a:ea typeface="ＭＳ Ｐゴシック" charset="-128"/>
                <a:cs typeface="Arial" charset="0"/>
              </a:rPr>
              <a:t>sketches, drafts, etc., with your </a:t>
            </a:r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name </a:t>
            </a:r>
            <a:r>
              <a:rPr lang="en-US" altLang="en-US" dirty="0" smtClean="0">
                <a:latin typeface="Arial" charset="0"/>
                <a:ea typeface="ＭＳ Ｐゴシック" charset="-128"/>
                <a:cs typeface="Arial" charset="0"/>
              </a:rPr>
              <a:t>and date </a:t>
            </a:r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created</a:t>
            </a:r>
          </a:p>
          <a:p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Keep a record of </a:t>
            </a:r>
            <a:r>
              <a:rPr lang="en-US" altLang="en-US" dirty="0" smtClean="0">
                <a:latin typeface="Arial" charset="0"/>
                <a:ea typeface="ＭＳ Ｐゴシック" charset="-128"/>
                <a:cs typeface="Arial" charset="0"/>
              </a:rPr>
              <a:t>who you shared your work with</a:t>
            </a:r>
            <a:endParaRPr lang="en-US" altLang="en-US" dirty="0">
              <a:latin typeface="Arial" charset="0"/>
              <a:ea typeface="ＭＳ Ｐゴシック" charset="-128"/>
              <a:cs typeface="Arial" charset="0"/>
            </a:endParaRPr>
          </a:p>
          <a:p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Use </a:t>
            </a:r>
            <a:r>
              <a:rPr lang="en-US" altLang="en-US" b="1" dirty="0" smtClean="0">
                <a:latin typeface="Arial" charset="0"/>
                <a:ea typeface="ＭＳ Ｐゴシック" charset="-128"/>
                <a:cs typeface="Arial" charset="0"/>
              </a:rPr>
              <a:t>confidentiality/non-disclosure </a:t>
            </a:r>
            <a:r>
              <a:rPr lang="en-US" altLang="en-US" b="1" dirty="0">
                <a:latin typeface="Arial" charset="0"/>
                <a:ea typeface="ＭＳ Ｐゴシック" charset="-128"/>
                <a:cs typeface="Arial" charset="0"/>
              </a:rPr>
              <a:t>agreements </a:t>
            </a:r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before </a:t>
            </a:r>
            <a:r>
              <a:rPr lang="en-US" altLang="en-US" dirty="0" smtClean="0">
                <a:latin typeface="Arial" charset="0"/>
                <a:ea typeface="ＭＳ Ｐゴシック" charset="-128"/>
                <a:cs typeface="Arial" charset="0"/>
              </a:rPr>
              <a:t>sharing work with others</a:t>
            </a:r>
          </a:p>
          <a:p>
            <a:pPr marL="0" indent="0">
              <a:buNone/>
            </a:pPr>
            <a:endParaRPr lang="en-US" alt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1771650" lvl="1" indent="0">
              <a:spcBef>
                <a:spcPts val="288"/>
              </a:spcBef>
              <a:spcAft>
                <a:spcPts val="0"/>
              </a:spcAft>
              <a:buNone/>
            </a:pPr>
            <a:r>
              <a:rPr lang="en-GB" sz="1200" dirty="0" smtClean="0">
                <a:solidFill>
                  <a:srgbClr val="000000"/>
                </a:solidFill>
                <a:effectLst/>
                <a:ea typeface="ヒラギノ角ゴ Pro W3"/>
              </a:rPr>
              <a:t>				(From Presentation by: Silvia Baumgart)</a:t>
            </a:r>
            <a:endParaRPr lang="en-US" sz="1200" dirty="0" smtClean="0">
              <a:effectLst/>
            </a:endParaRPr>
          </a:p>
          <a:p>
            <a:pPr marL="0" indent="0">
              <a:buNone/>
            </a:pPr>
            <a:endParaRPr lang="en-US" alt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0" indent="0">
              <a:buNone/>
            </a:pPr>
            <a:endParaRPr lang="en-US" altLang="en-US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808" y="6172200"/>
            <a:ext cx="2611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</a:t>
            </a:r>
            <a:r>
              <a:rPr lang="en-US" sz="900" dirty="0"/>
              <a:t>://cdn-media-1.lifehack.org/wp-content/files/2014/08/mag7.jpg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495800"/>
            <a:ext cx="1524000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8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economy and </a:t>
            </a:r>
            <a:r>
              <a:rPr lang="en-US" dirty="0" err="1" smtClean="0"/>
              <a:t>Smes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2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Knowledge Economy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8" indent="-342900"/>
            <a:r>
              <a:rPr lang="en-US" dirty="0" smtClean="0"/>
              <a:t>One definition: The </a:t>
            </a:r>
            <a:r>
              <a:rPr lang="en-US" dirty="0"/>
              <a:t>knowledge economy is the use of knowledge </a:t>
            </a:r>
            <a:r>
              <a:rPr lang="en-US" dirty="0" smtClean="0"/>
              <a:t>to </a:t>
            </a:r>
            <a:r>
              <a:rPr lang="en-US" dirty="0"/>
              <a:t>generate tangible and intangible values. </a:t>
            </a:r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en.wikipedia.org/wiki/Knowledge_economy</a:t>
            </a:r>
            <a:endParaRPr lang="en-US" sz="900" dirty="0"/>
          </a:p>
          <a:p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definition: The term “knowledge-based economy” results from a fuller recognition of the role of knowledge and technology in economic growth.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Innovation is the thing that links the two</a:t>
            </a:r>
            <a:endParaRPr lang="en-US" sz="900" dirty="0"/>
          </a:p>
        </p:txBody>
      </p:sp>
      <p:pic>
        <p:nvPicPr>
          <p:cNvPr id="5123" name="Picture 3" descr="C:\Users\User\AppData\Local\Microsoft\Windows\Temporary Internet Files\Content.IE5\HSQD88YL\tree-of-knowledg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7946" y="228600"/>
            <a:ext cx="1386692" cy="13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94335" y="1586248"/>
            <a:ext cx="2005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Microsoft Office stock image clipart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5127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Innovation </a:t>
            </a:r>
            <a:r>
              <a:rPr lang="en-US" dirty="0"/>
              <a:t>refers to the translation of the </a:t>
            </a:r>
            <a:r>
              <a:rPr lang="en-US" dirty="0" smtClean="0"/>
              <a:t>invention/creation </a:t>
            </a:r>
            <a:r>
              <a:rPr lang="en-US" dirty="0"/>
              <a:t>into a marketable product or </a:t>
            </a:r>
            <a:r>
              <a:rPr lang="en-US" dirty="0" smtClean="0"/>
              <a:t>process </a:t>
            </a:r>
            <a:endParaRPr lang="en-US" dirty="0"/>
          </a:p>
          <a:p>
            <a:endParaRPr lang="en-US" dirty="0"/>
          </a:p>
        </p:txBody>
      </p:sp>
      <p:pic>
        <p:nvPicPr>
          <p:cNvPr id="4100" name="Picture 4" descr="C:\Users\User\AppData\Local\Microsoft\Windows\Temporary Internet Files\Content.IE5\HSQD88YL\20131218_innovationsqua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9600" y="1255962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Stock image: MS PowerPoint clip art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330200" y="5708469"/>
            <a:ext cx="364236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http://blog.ted.com/new-documentary-at-sxsw-traces-william-kamkwambas-journey-from-rural-malawi-to-the-ted-stage/</a:t>
            </a:r>
          </a:p>
        </p:txBody>
      </p:sp>
    </p:spTree>
    <p:extLst>
      <p:ext uri="{BB962C8B-B14F-4D97-AF65-F5344CB8AC3E}">
        <p14:creationId xmlns:p14="http://schemas.microsoft.com/office/powerpoint/2010/main" xmlns="" val="2828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IP/Creation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Understand what you have  </a:t>
            </a:r>
          </a:p>
          <a:p>
            <a:r>
              <a:rPr lang="en-US" dirty="0" smtClean="0"/>
              <a:t>Decide if and how you will protect it? </a:t>
            </a:r>
            <a:endParaRPr lang="en-US" dirty="0"/>
          </a:p>
          <a:p>
            <a:pPr lvl="1"/>
            <a:r>
              <a:rPr lang="en-US" dirty="0" smtClean="0"/>
              <a:t>Using IP system – </a:t>
            </a:r>
            <a:r>
              <a:rPr lang="en-US" dirty="0"/>
              <a:t>get the necessary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Local IP Office/Chamber of Commerce</a:t>
            </a:r>
          </a:p>
          <a:p>
            <a:pPr lvl="3"/>
            <a:r>
              <a:rPr lang="en-US" dirty="0" smtClean="0"/>
              <a:t>Reduced fees for SMEs</a:t>
            </a:r>
          </a:p>
          <a:p>
            <a:pPr lvl="2"/>
            <a:r>
              <a:rPr lang="en-US" dirty="0" smtClean="0"/>
              <a:t>Regional Organizations </a:t>
            </a:r>
          </a:p>
          <a:p>
            <a:pPr lvl="3"/>
            <a:r>
              <a:rPr lang="en-US" dirty="0" smtClean="0"/>
              <a:t>Caribbean Export Development Agency</a:t>
            </a:r>
          </a:p>
          <a:p>
            <a:pPr lvl="3"/>
            <a:r>
              <a:rPr lang="en-US" dirty="0" smtClean="0"/>
              <a:t>International Organizations </a:t>
            </a:r>
            <a:endParaRPr lang="en-US" dirty="0"/>
          </a:p>
          <a:p>
            <a:pPr lvl="3"/>
            <a:r>
              <a:rPr lang="en-US" dirty="0"/>
              <a:t>WIPO</a:t>
            </a:r>
          </a:p>
          <a:p>
            <a:pPr lvl="3"/>
            <a:r>
              <a:rPr lang="en-US" dirty="0" smtClean="0"/>
              <a:t>ITC </a:t>
            </a:r>
            <a:endParaRPr lang="en-US" dirty="0"/>
          </a:p>
          <a:p>
            <a:pPr lvl="3"/>
            <a:r>
              <a:rPr lang="en-US" dirty="0" smtClean="0"/>
              <a:t>UNCTAD</a:t>
            </a:r>
            <a:endParaRPr lang="en-US" dirty="0"/>
          </a:p>
          <a:p>
            <a:endParaRPr lang="en-US" dirty="0"/>
          </a:p>
        </p:txBody>
      </p:sp>
      <p:pic>
        <p:nvPicPr>
          <p:cNvPr id="4102" name="Picture 6" descr="C:\Users\User\AppData\Local\Microsoft\Windows\Temporary Internet Files\Content.IE5\HSQD88YL\your_book_he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292" y="228600"/>
            <a:ext cx="21553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38323" y="2094384"/>
            <a:ext cx="2005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Microsoft Office stock image clipart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2028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Trade Secret and Not 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682"/>
            <a:ext cx="8229600" cy="4268482"/>
          </a:xfrm>
        </p:spPr>
        <p:txBody>
          <a:bodyPr/>
          <a:lstStyle/>
          <a:p>
            <a:r>
              <a:rPr lang="en-US" dirty="0" smtClean="0"/>
              <a:t>What is it:  it is information that is not </a:t>
            </a:r>
            <a:r>
              <a:rPr lang="en-US" dirty="0"/>
              <a:t>generally known to the public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Could be: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formula, practice, process, design, instrument, pattern, commercial method, or compilation of information which is not </a:t>
            </a:r>
            <a:r>
              <a:rPr lang="en-US" dirty="0" smtClean="0"/>
              <a:t>known </a:t>
            </a:r>
            <a:r>
              <a:rPr lang="en-US" dirty="0"/>
              <a:t>or reasonably ascertainable by others</a:t>
            </a:r>
            <a:endParaRPr lang="en-US" dirty="0" smtClean="0"/>
          </a:p>
          <a:p>
            <a:r>
              <a:rPr lang="en-US" dirty="0" smtClean="0"/>
              <a:t>Confers </a:t>
            </a:r>
            <a:r>
              <a:rPr lang="en-US" dirty="0"/>
              <a:t>some sort of economic benefit on its holder </a:t>
            </a:r>
            <a:r>
              <a:rPr lang="en-US" dirty="0" smtClean="0"/>
              <a:t>;</a:t>
            </a:r>
          </a:p>
          <a:p>
            <a:r>
              <a:rPr lang="en-US" dirty="0" smtClean="0"/>
              <a:t>Is </a:t>
            </a:r>
            <a:r>
              <a:rPr lang="en-US" dirty="0"/>
              <a:t>the subject of reasonable efforts to </a:t>
            </a:r>
            <a:r>
              <a:rPr lang="en-US" dirty="0" smtClean="0"/>
              <a:t>maintain secrecy</a:t>
            </a:r>
          </a:p>
          <a:p>
            <a:pPr marL="1828800" lvl="4" indent="0">
              <a:buNone/>
            </a:pPr>
            <a:r>
              <a:rPr lang="en-US" sz="900" dirty="0" smtClean="0"/>
              <a:t>				https</a:t>
            </a:r>
            <a:r>
              <a:rPr lang="en-US" sz="900" dirty="0"/>
              <a:t>://en.wikipedia.org/wiki/Trade_secret</a:t>
            </a:r>
          </a:p>
        </p:txBody>
      </p:sp>
      <p:grpSp>
        <p:nvGrpSpPr>
          <p:cNvPr id="4" name="Group 3"/>
          <p:cNvGrpSpPr/>
          <p:nvPr/>
        </p:nvGrpSpPr>
        <p:grpSpPr>
          <a:xfrm rot="20264804">
            <a:off x="6892609" y="342300"/>
            <a:ext cx="2057400" cy="1269306"/>
            <a:chOff x="933450" y="5131494"/>
            <a:chExt cx="2057400" cy="1269306"/>
          </a:xfrm>
        </p:grpSpPr>
        <p:pic>
          <p:nvPicPr>
            <p:cNvPr id="3076" name="Picture 4" descr="C:\Users\User\AppData\Local\Microsoft\Windows\Temporary Internet Files\Content.IE5\4RJIR9AA\topsecret[1]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131494"/>
              <a:ext cx="2000250" cy="94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33450" y="6169968"/>
              <a:ext cx="2057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/>
                <a:t>Microsoft Office stock image clipart </a:t>
              </a:r>
              <a:endParaRPr lang="en-US" sz="900" dirty="0"/>
            </a:p>
          </p:txBody>
        </p:sp>
      </p:grpSp>
      <p:pic>
        <p:nvPicPr>
          <p:cNvPr id="1026" name="Picture 2" descr="Image result for kentucky fried chick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918989" cy="9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9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Trade secret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199" y="1143000"/>
            <a:ext cx="5708073" cy="5181600"/>
          </a:xfrm>
        </p:spPr>
        <p:txBody>
          <a:bodyPr/>
          <a:lstStyle/>
          <a:p>
            <a:r>
              <a:rPr lang="en-US" dirty="0" smtClean="0"/>
              <a:t>Could be </a:t>
            </a:r>
            <a:r>
              <a:rPr lang="en-US" dirty="0"/>
              <a:t>any confidential business information which provides an enterprise a competitive edge 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often by </a:t>
            </a:r>
            <a:r>
              <a:rPr lang="en-US" dirty="0" smtClean="0"/>
              <a:t>SMEs – inexpensive, but requires vigilance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Should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 limited </a:t>
            </a:r>
            <a:r>
              <a:rPr lang="en-US" dirty="0"/>
              <a:t>number of people </a:t>
            </a:r>
            <a:r>
              <a:rPr lang="en-US" dirty="0" smtClean="0"/>
              <a:t>who know </a:t>
            </a:r>
            <a:r>
              <a:rPr lang="en-US" dirty="0"/>
              <a:t>the </a:t>
            </a:r>
            <a:r>
              <a:rPr lang="en-US" dirty="0" smtClean="0"/>
              <a:t>secret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confidentiality agreements within employees' </a:t>
            </a:r>
            <a:r>
              <a:rPr lang="en-US" dirty="0" smtClean="0"/>
              <a:t>contracts</a:t>
            </a:r>
          </a:p>
          <a:p>
            <a:pPr lvl="1"/>
            <a:r>
              <a:rPr lang="en-US" dirty="0" smtClean="0"/>
              <a:t>Sign confidentiality </a:t>
            </a:r>
            <a:r>
              <a:rPr lang="en-US" dirty="0"/>
              <a:t>agreements with business </a:t>
            </a:r>
            <a:r>
              <a:rPr lang="en-US" dirty="0" smtClean="0"/>
              <a:t>partners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65274" y="2438399"/>
            <a:ext cx="2473626" cy="1928513"/>
            <a:chOff x="5280313" y="2670896"/>
            <a:chExt cx="3268424" cy="2330355"/>
          </a:xfrm>
        </p:grpSpPr>
        <p:pic>
          <p:nvPicPr>
            <p:cNvPr id="10" name="Picture 2" descr="Nutm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670896"/>
              <a:ext cx="2597727" cy="135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280313" y="4443390"/>
              <a:ext cx="3268424" cy="557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http://www.nut-med.com</a:t>
              </a:r>
              <a:r>
                <a:rPr lang="en-US" dirty="0"/>
                <a:t>/</a:t>
              </a:r>
            </a:p>
          </p:txBody>
        </p:sp>
      </p:grpSp>
      <p:pic>
        <p:nvPicPr>
          <p:cNvPr id="2050" name="Picture 2" descr="Pickapeppa Sauce - 5o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504" y="0"/>
            <a:ext cx="1253098" cy="21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2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 –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5839"/>
            <a:ext cx="8635077" cy="4455509"/>
          </a:xfrm>
        </p:spPr>
        <p:txBody>
          <a:bodyPr/>
          <a:lstStyle/>
          <a:p>
            <a:r>
              <a:rPr lang="en-US" dirty="0" smtClean="0"/>
              <a:t>Benchmark for developing and growing business</a:t>
            </a:r>
          </a:p>
          <a:p>
            <a:pPr lvl="1"/>
            <a:r>
              <a:rPr lang="en-US" dirty="0" smtClean="0"/>
              <a:t>Should be reviewed regularly to make sure you are on target</a:t>
            </a:r>
          </a:p>
          <a:p>
            <a:pPr lvl="1"/>
            <a:r>
              <a:rPr lang="en-US" dirty="0" smtClean="0"/>
              <a:t>Should be revised as necessary</a:t>
            </a:r>
          </a:p>
          <a:p>
            <a:r>
              <a:rPr lang="en-US" dirty="0" smtClean="0"/>
              <a:t>Think about your current and potential </a:t>
            </a:r>
            <a:r>
              <a:rPr lang="en-US" dirty="0"/>
              <a:t>IP when developing </a:t>
            </a:r>
            <a:r>
              <a:rPr lang="en-US" dirty="0" smtClean="0"/>
              <a:t>plan</a:t>
            </a:r>
            <a:endParaRPr lang="en-US" dirty="0"/>
          </a:p>
          <a:p>
            <a:pPr lvl="1"/>
            <a:r>
              <a:rPr lang="en-US" sz="2200" dirty="0"/>
              <a:t>What do I </a:t>
            </a:r>
            <a:r>
              <a:rPr lang="en-US" sz="2200" dirty="0" smtClean="0"/>
              <a:t>have that could be considered IP?</a:t>
            </a:r>
            <a:endParaRPr lang="en-US" sz="2200" dirty="0"/>
          </a:p>
          <a:p>
            <a:pPr lvl="1"/>
            <a:r>
              <a:rPr lang="en-US" sz="2200" dirty="0"/>
              <a:t>What is its value?</a:t>
            </a:r>
          </a:p>
          <a:p>
            <a:pPr lvl="1"/>
            <a:r>
              <a:rPr lang="en-US" sz="2200" dirty="0" smtClean="0"/>
              <a:t>Can it be protected?  How will it be </a:t>
            </a:r>
            <a:r>
              <a:rPr lang="en-US" sz="2200" dirty="0"/>
              <a:t>protected</a:t>
            </a:r>
            <a:r>
              <a:rPr lang="en-US" sz="2200" dirty="0" smtClean="0"/>
              <a:t>? Should it be protected? Expense, limited market, etc.</a:t>
            </a:r>
          </a:p>
          <a:p>
            <a:pPr lvl="1"/>
            <a:r>
              <a:rPr lang="en-US" sz="2200" dirty="0" smtClean="0"/>
              <a:t>How will be used, shared, further developed, etc.?</a:t>
            </a:r>
          </a:p>
          <a:p>
            <a:pPr marL="457200" lvl="1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  <a:p>
            <a:endParaRPr lang="en-US" dirty="0"/>
          </a:p>
        </p:txBody>
      </p:sp>
      <p:pic>
        <p:nvPicPr>
          <p:cNvPr id="2051" name="Picture 3" descr="C:\Users\User\AppData\Local\Microsoft\Windows\Temporary Internet Files\Content.IE5\5GBT5NI4\1business-pla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000" y="229675"/>
            <a:ext cx="200136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1753675"/>
            <a:ext cx="2005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Microsoft Office stock image clipart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2798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IP Not Enough – One Factor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1650"/>
          </a:xfrm>
        </p:spPr>
        <p:txBody>
          <a:bodyPr/>
          <a:lstStyle/>
          <a:p>
            <a:r>
              <a:rPr lang="en-US" sz="2200" dirty="0" smtClean="0"/>
              <a:t>To be competitive</a:t>
            </a:r>
          </a:p>
          <a:p>
            <a:pPr lvl="1"/>
            <a:r>
              <a:rPr lang="en-US" sz="2200" dirty="0" smtClean="0"/>
              <a:t>Understand your market – market research </a:t>
            </a:r>
          </a:p>
          <a:p>
            <a:pPr lvl="1"/>
            <a:r>
              <a:rPr lang="en-US" sz="2200" dirty="0" smtClean="0"/>
              <a:t>Plan your marketing and develop branding strategy</a:t>
            </a:r>
          </a:p>
          <a:p>
            <a:pPr lvl="1"/>
            <a:r>
              <a:rPr lang="en-US" sz="2200" dirty="0" smtClean="0"/>
              <a:t>Understand your access to markets </a:t>
            </a:r>
          </a:p>
          <a:p>
            <a:pPr lvl="1"/>
            <a:r>
              <a:rPr lang="en-US" sz="2200" dirty="0" smtClean="0"/>
              <a:t>Understand the market entry barriers (those seeking to enter international markets)</a:t>
            </a:r>
          </a:p>
          <a:p>
            <a:pPr marL="342900" lvl="1" indent="-342900"/>
            <a:r>
              <a:rPr lang="en-US" sz="2200" dirty="0"/>
              <a:t>Globalization has changed the playing field (MNs Rule)</a:t>
            </a:r>
          </a:p>
          <a:p>
            <a:pPr lvl="2"/>
            <a:r>
              <a:rPr lang="en-US" sz="2200" dirty="0" smtClean="0"/>
              <a:t>Need to Build networks and partnerships (country/region/globe) </a:t>
            </a:r>
          </a:p>
          <a:p>
            <a:pPr lvl="4"/>
            <a:r>
              <a:rPr lang="en-US" sz="2200" dirty="0" smtClean="0"/>
              <a:t>Point for market entry</a:t>
            </a:r>
          </a:p>
          <a:p>
            <a:pPr lvl="4"/>
            <a:r>
              <a:rPr lang="en-US" sz="2200" dirty="0" smtClean="0"/>
              <a:t>Shared Costs</a:t>
            </a:r>
          </a:p>
          <a:p>
            <a:pPr lvl="4"/>
            <a:r>
              <a:rPr lang="en-US" sz="2200" dirty="0" smtClean="0"/>
              <a:t>Source of potential new products or technology (Licensing potential)</a:t>
            </a:r>
          </a:p>
          <a:p>
            <a:pPr lvl="3"/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533400" y="6400800"/>
            <a:ext cx="2005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Microsoft Office stock image clipart </a:t>
            </a:r>
            <a:endParaRPr lang="en-US" sz="900" dirty="0"/>
          </a:p>
        </p:txBody>
      </p:sp>
      <p:pic>
        <p:nvPicPr>
          <p:cNvPr id="1026" name="Picture 2" descr="D:\Users\cruicksh\AppData\Local\Microsoft\Windows\Temporary Internet Files\Content.IE5\5AD1AFW9\building-bloc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6" y="4876800"/>
            <a:ext cx="2194034" cy="15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0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IP Musts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306928"/>
          </a:xfrm>
        </p:spPr>
        <p:txBody>
          <a:bodyPr/>
          <a:lstStyle/>
          <a:p>
            <a:r>
              <a:rPr lang="en-US" sz="3000" dirty="0" smtClean="0"/>
              <a:t>Register your mark (logo, slogan, etc.)</a:t>
            </a:r>
          </a:p>
          <a:p>
            <a:pPr lvl="1"/>
            <a:r>
              <a:rPr lang="en-US" sz="3000" dirty="0" smtClean="0"/>
              <a:t>In all markets where you will operate</a:t>
            </a:r>
          </a:p>
          <a:p>
            <a:pPr lvl="2"/>
            <a:r>
              <a:rPr lang="en-US" sz="3000" dirty="0" smtClean="0"/>
              <a:t> WIPO Madrid System</a:t>
            </a:r>
          </a:p>
          <a:p>
            <a:r>
              <a:rPr lang="en-US" sz="3000" dirty="0" smtClean="0"/>
              <a:t>Protect Brand and Reputation</a:t>
            </a:r>
          </a:p>
          <a:p>
            <a:endParaRPr lang="en-US" sz="3000" dirty="0" smtClean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0" y="3526128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838200" y="3848873"/>
            <a:ext cx="7824192" cy="2094727"/>
            <a:chOff x="457200" y="3664207"/>
            <a:chExt cx="7824192" cy="2351024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V="1">
              <a:off x="2819400" y="4311134"/>
              <a:ext cx="2667000" cy="184666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2819400" y="5181600"/>
              <a:ext cx="2667000" cy="184666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Group 57"/>
            <p:cNvGrpSpPr/>
            <p:nvPr/>
          </p:nvGrpSpPr>
          <p:grpSpPr>
            <a:xfrm>
              <a:off x="457200" y="4058071"/>
              <a:ext cx="2064327" cy="1772494"/>
              <a:chOff x="5280313" y="2670896"/>
              <a:chExt cx="2727614" cy="2141826"/>
            </a:xfrm>
          </p:grpSpPr>
          <p:pic>
            <p:nvPicPr>
              <p:cNvPr id="59" name="Picture 2" descr="Nutme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2670896"/>
                <a:ext cx="2597727" cy="1359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5280313" y="4443390"/>
                <a:ext cx="2723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http://www.nut-med.com/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667242" y="3664207"/>
              <a:ext cx="2614150" cy="2351024"/>
              <a:chOff x="5667242" y="3664207"/>
              <a:chExt cx="2614150" cy="235102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667242" y="5249559"/>
                <a:ext cx="2362200" cy="41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Zimbabwe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19192" y="4853221"/>
                <a:ext cx="2362200" cy="51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Antigua &amp; Bar. 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67242" y="4456883"/>
                <a:ext cx="2362200" cy="51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Trinidad and To.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667242" y="3664207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United States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67242" y="4060545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Germany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667242" y="5645899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Canada</a:t>
                </a:r>
                <a:endParaRPr lang="en-US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 bwMode="auto">
            <a:xfrm flipV="1">
              <a:off x="2819400" y="4615934"/>
              <a:ext cx="2667000" cy="9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2819400" y="3941206"/>
              <a:ext cx="2667000" cy="369928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819400" y="5069411"/>
              <a:ext cx="2667000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2819400" y="5341892"/>
              <a:ext cx="2667000" cy="335850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6019800" y="3505200"/>
            <a:ext cx="179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Seychelles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352800" y="3733800"/>
            <a:ext cx="2667000" cy="4143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0106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97888" cy="936625"/>
          </a:xfrm>
        </p:spPr>
        <p:txBody>
          <a:bodyPr/>
          <a:lstStyle/>
          <a:p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Treaties Administered by WIPO (26 including WIPO Convention)</a:t>
            </a:r>
            <a:br>
              <a:rPr lang="en-US" altLang="en-US" sz="3200" smtClean="0"/>
            </a:br>
            <a:r>
              <a:rPr lang="en-US" altLang="en-US" sz="2400" smtClean="0">
                <a:solidFill>
                  <a:schemeClr val="tx1"/>
                </a:solidFill>
                <a:hlinkClick r:id="rId2"/>
              </a:rPr>
              <a:t>http://www.wipo.int/treaties/en/</a:t>
            </a:r>
            <a:r>
              <a:rPr lang="en-US" altLang="en-US" sz="240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650" y="1628775"/>
          <a:ext cx="7200900" cy="5595938"/>
        </p:xfrm>
        <a:graphic>
          <a:graphicData uri="http://schemas.openxmlformats.org/drawingml/2006/table">
            <a:tbl>
              <a:tblPr/>
              <a:tblGrid>
                <a:gridCol w="2400730"/>
                <a:gridCol w="2400085"/>
                <a:gridCol w="2400085"/>
              </a:tblGrid>
              <a:tr h="5460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IP Protection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2207" marR="22207" marT="22203" marB="222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3CC"/>
                          </a:solidFill>
                          <a:hlinkClick r:id="rId4" action="ppaction://hlinkfile"/>
                        </a:rPr>
                        <a:t>Global Protection System</a:t>
                      </a:r>
                      <a:endParaRPr lang="en-US" sz="1600" dirty="0">
                        <a:solidFill>
                          <a:srgbClr val="0033CC"/>
                        </a:solidFill>
                      </a:endParaRPr>
                    </a:p>
                  </a:txBody>
                  <a:tcPr marL="22207" marR="22207" marT="22203" marB="222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hlinkClick r:id="rId5" action="ppaction://hlinkfile"/>
                        </a:rPr>
                        <a:t>Classification</a:t>
                      </a:r>
                      <a:endParaRPr lang="en-US" sz="1600" dirty="0"/>
                    </a:p>
                  </a:txBody>
                  <a:tcPr marL="22207" marR="22207" marT="22203" marB="222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992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6" action="ppaction://hlinkfile"/>
                        </a:rPr>
                        <a:t>Beijing Treaty on Audiovisual Performances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7" action="ppaction://hlinkfile"/>
                        </a:rPr>
                        <a:t>Berne Convention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8" action="ppaction://hlinkfile"/>
                        </a:rPr>
                        <a:t>Brussels Convention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9" action="ppaction://hlinkfile"/>
                        </a:rPr>
                        <a:t>Madrid Agreement (Indications of Source)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0" action="ppaction://hlinkfile"/>
                        </a:rPr>
                        <a:t>Marrakesh Treaty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(VIP)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1" action="ppaction://hlinkfile"/>
                        </a:rPr>
                        <a:t>Nairobi Treaty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2" action="ppaction://hlinkfile"/>
                        </a:rPr>
                        <a:t>Paris Convention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3" action="ppaction://hlinkfile"/>
                        </a:rPr>
                        <a:t>Patent Law Treaty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4" action="ppaction://hlinkfile"/>
                        </a:rPr>
                        <a:t>Phonograms Convention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5" action="ppaction://hlinkfile"/>
                        </a:rPr>
                        <a:t>Rome Convention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6" action="ppaction://hlinkfile"/>
                        </a:rPr>
                        <a:t>Singapore Treaty on the Law of Trademarks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7" action="ppaction://hlinkfile"/>
                        </a:rPr>
                        <a:t>Trademark Law Treaty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8" action="ppaction://hlinkfile"/>
                        </a:rPr>
                        <a:t>Washington Treaty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19" action="ppaction://hlinkfile"/>
                        </a:rPr>
                        <a:t>WCT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rId20" action="ppaction://hlinkfile"/>
                        </a:rPr>
                        <a:t>WPPT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2207" marR="22207" marT="22203" marB="222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1" action="ppaction://hlinkfile"/>
                        </a:rPr>
                        <a:t>Budapest Treaty</a:t>
                      </a: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file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file"/>
                        </a:rPr>
                        <a:t>(P)</a:t>
                      </a:r>
                      <a:endParaRPr lang="en-US" sz="1600" kern="120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rId22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3" action="ppaction://hlinkfile"/>
                        </a:rPr>
                        <a:t>Hague Agreement</a:t>
                      </a: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file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4" action="ppaction://hlinkfile"/>
                        </a:rPr>
                        <a:t>Lisbon Agreement</a:t>
                      </a: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file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5" action="ppaction://hlinkfile"/>
                        </a:rPr>
                        <a:t>Madrid Agreement (Marks)</a:t>
                      </a: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file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6" action="ppaction://hlinkfile"/>
                        </a:rPr>
                        <a:t>Madrid Protocol</a:t>
                      </a: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file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7" action="ppaction://hlinkfile"/>
                        </a:rPr>
                        <a:t>PCT</a:t>
                      </a:r>
                      <a:r>
                        <a:rPr 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  <a:hlinkClick r:id="rId22" action="ppaction://hlinkfile"/>
                        </a:rPr>
                        <a:t> </a:t>
                      </a: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  <a:p>
                      <a:pPr>
                        <a:buFont typeface="Arial"/>
                        <a:buNone/>
                      </a:pPr>
                      <a:endParaRPr lang="en-US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  <a:hlinkClick r:id="" action="ppaction://hlinkfile"/>
                      </a:endParaRPr>
                    </a:p>
                  </a:txBody>
                  <a:tcPr marL="22207" marR="22207" marT="22203" marB="222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Nice Agreement(Marks)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Strasbourg Agreement(Patents)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Locarno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Agreement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(Designs)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8"/>
                        </a:rPr>
                        <a:t>Vienna Agreement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(figurative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elements of marks)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207" marR="22207" marT="22203" marB="222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1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Musts,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Where applicable, review patent documents</a:t>
            </a:r>
            <a:endParaRPr lang="en-US" dirty="0"/>
          </a:p>
          <a:p>
            <a:pPr lvl="1"/>
            <a:r>
              <a:rPr lang="en-US" dirty="0" smtClean="0"/>
              <a:t>Yes, difficult, but…</a:t>
            </a:r>
          </a:p>
          <a:p>
            <a:pPr lvl="1"/>
            <a:r>
              <a:rPr lang="en-US" dirty="0" smtClean="0"/>
              <a:t>Potentially </a:t>
            </a:r>
            <a:r>
              <a:rPr lang="en-US" dirty="0"/>
              <a:t>g</a:t>
            </a:r>
            <a:r>
              <a:rPr lang="en-US" dirty="0" smtClean="0"/>
              <a:t>ood way to find new products/processes</a:t>
            </a:r>
          </a:p>
          <a:p>
            <a:pPr lvl="2"/>
            <a:r>
              <a:rPr lang="en-US" dirty="0" smtClean="0"/>
              <a:t>Licensing-in desired technology</a:t>
            </a:r>
          </a:p>
          <a:p>
            <a:pPr lvl="3"/>
            <a:r>
              <a:rPr lang="en-US" dirty="0" smtClean="0"/>
              <a:t>Modification of product/process to your market</a:t>
            </a:r>
          </a:p>
          <a:p>
            <a:pPr lvl="4"/>
            <a:r>
              <a:rPr lang="en-US" dirty="0" smtClean="0"/>
              <a:t>Creates new IP owned by you</a:t>
            </a:r>
          </a:p>
          <a:p>
            <a:pPr lvl="5"/>
            <a:r>
              <a:rPr lang="en-US" dirty="0" smtClean="0"/>
              <a:t>Licensing-out improvements</a:t>
            </a:r>
          </a:p>
          <a:p>
            <a:pPr lvl="1"/>
            <a:r>
              <a:rPr lang="en-US" dirty="0" smtClean="0"/>
              <a:t>Prevents duplications / Waste of resources</a:t>
            </a:r>
          </a:p>
          <a:p>
            <a:pPr lvl="2"/>
            <a:r>
              <a:rPr lang="en-US" dirty="0" smtClean="0"/>
              <a:t>Prevents inadvertent infringement or legal disputes</a:t>
            </a:r>
          </a:p>
          <a:p>
            <a:pPr lvl="3"/>
            <a:r>
              <a:rPr lang="en-US" dirty="0" smtClean="0"/>
              <a:t>(Apple and Samsung)</a:t>
            </a:r>
          </a:p>
        </p:txBody>
      </p:sp>
      <p:pic>
        <p:nvPicPr>
          <p:cNvPr id="9220" name="Picture 4" descr="C:\Users\User\AppData\Local\Microsoft\Windows\Temporary Internet Files\Content.IE5\4RJIR9AA\3480754837_9e3c667d7e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92635"/>
            <a:ext cx="1740714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1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Questions?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1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YOU!!!!!!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0954" y="5943600"/>
            <a:ext cx="3631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For more information visit: www.wipo.int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954" y="2420888"/>
            <a:ext cx="3581400" cy="26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23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IP Systems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sz="2800" dirty="0" smtClean="0"/>
              <a:t>WIPO manages four </a:t>
            </a:r>
            <a:r>
              <a:rPr lang="en-US" sz="2800" dirty="0"/>
              <a:t>global services </a:t>
            </a:r>
            <a:endParaRPr lang="en-US" sz="2800" dirty="0" smtClean="0"/>
          </a:p>
          <a:p>
            <a:pPr lvl="1"/>
            <a:r>
              <a:rPr lang="en-US" dirty="0" smtClean="0"/>
              <a:t>Patent </a:t>
            </a:r>
            <a:r>
              <a:rPr lang="en-US" dirty="0"/>
              <a:t>Cooperation Treaty (PCT) </a:t>
            </a:r>
          </a:p>
          <a:p>
            <a:pPr lvl="1"/>
            <a:r>
              <a:rPr lang="en-US" dirty="0"/>
              <a:t>Madrid System for International Registration of Marks </a:t>
            </a:r>
          </a:p>
          <a:p>
            <a:pPr lvl="1"/>
            <a:r>
              <a:rPr lang="en-US" dirty="0"/>
              <a:t>Hague System for International Registration of Designs </a:t>
            </a:r>
          </a:p>
          <a:p>
            <a:pPr lvl="1"/>
            <a:r>
              <a:rPr lang="en-US" dirty="0"/>
              <a:t>WIPO Arbitration and Mediation Center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IP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72313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6820" y="558924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349 World IP Day events </a:t>
            </a:r>
            <a:r>
              <a:rPr lang="en-US" dirty="0"/>
              <a:t>reported in </a:t>
            </a:r>
            <a:r>
              <a:rPr lang="en-US" b="1" dirty="0"/>
              <a:t>105 countries </a:t>
            </a:r>
            <a:r>
              <a:rPr lang="en-US" dirty="0"/>
              <a:t>around the world in 2015</a:t>
            </a:r>
          </a:p>
        </p:txBody>
      </p:sp>
    </p:spTree>
    <p:extLst>
      <p:ext uri="{BB962C8B-B14F-4D97-AF65-F5344CB8AC3E}">
        <p14:creationId xmlns:p14="http://schemas.microsoft.com/office/powerpoint/2010/main" xmlns="" val="30063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771775" y="2960688"/>
            <a:ext cx="3708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33CC"/>
                </a:solidFill>
              </a:rPr>
              <a:t>How we do it?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6092624" y="3829368"/>
            <a:ext cx="2989263" cy="11684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16D0"/>
                </a:solidFill>
              </a:rPr>
              <a:t>Normative development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47525" y="3948581"/>
            <a:ext cx="3067050" cy="11684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CC"/>
                </a:solidFill>
              </a:rPr>
              <a:t>Development Cooperation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42296" y="1432314"/>
            <a:ext cx="3233737" cy="11684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16D0"/>
                </a:solidFill>
              </a:rPr>
              <a:t>Technical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1F16D0"/>
                </a:solidFill>
              </a:rPr>
              <a:t>infrastructure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625976" y="1318736"/>
            <a:ext cx="4410568" cy="116853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16D0"/>
                </a:solidFill>
              </a:rPr>
              <a:t>Global IP systems &amp; services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987824" y="4977431"/>
            <a:ext cx="3384550" cy="90805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CC"/>
                </a:solidFill>
              </a:rPr>
              <a:t>Policy Studies</a:t>
            </a:r>
          </a:p>
          <a:p>
            <a:pPr>
              <a:defRPr/>
            </a:pP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2306" name="Rectangle 2"/>
          <p:cNvSpPr>
            <a:spLocks noChangeArrowheads="1"/>
          </p:cNvSpPr>
          <p:nvPr/>
        </p:nvSpPr>
        <p:spPr bwMode="auto">
          <a:xfrm>
            <a:off x="3187700" y="3198813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 </a:t>
            </a:r>
          </a:p>
        </p:txBody>
      </p:sp>
      <p:cxnSp>
        <p:nvCxnSpPr>
          <p:cNvPr id="12307" name="Curved Connector 5125"/>
          <p:cNvCxnSpPr>
            <a:cxnSpLocks noChangeShapeType="1"/>
          </p:cNvCxnSpPr>
          <p:nvPr/>
        </p:nvCxnSpPr>
        <p:spPr bwMode="auto">
          <a:xfrm>
            <a:off x="3730625" y="1903413"/>
            <a:ext cx="481013" cy="373062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8" name="Curved Connector 5130"/>
          <p:cNvCxnSpPr>
            <a:cxnSpLocks noChangeShapeType="1"/>
          </p:cNvCxnSpPr>
          <p:nvPr/>
        </p:nvCxnSpPr>
        <p:spPr bwMode="auto">
          <a:xfrm rot="16200000" flipH="1">
            <a:off x="3959225" y="1497013"/>
            <a:ext cx="338137" cy="312738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2" name="Straight Connector 5141"/>
          <p:cNvCxnSpPr/>
          <p:nvPr/>
        </p:nvCxnSpPr>
        <p:spPr bwMode="auto">
          <a:xfrm>
            <a:off x="3322638" y="2406650"/>
            <a:ext cx="528637" cy="369888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5400675" y="3825875"/>
            <a:ext cx="528638" cy="315913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4625975" y="4114800"/>
            <a:ext cx="0" cy="55245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V="1">
            <a:off x="3400425" y="3770313"/>
            <a:ext cx="528638" cy="371475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V="1">
            <a:off x="5175250" y="2406650"/>
            <a:ext cx="527050" cy="369888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314" name="Right Arrow 2"/>
          <p:cNvSpPr>
            <a:spLocks noChangeArrowheads="1"/>
          </p:cNvSpPr>
          <p:nvPr/>
        </p:nvSpPr>
        <p:spPr bwMode="auto">
          <a:xfrm>
            <a:off x="5795963" y="3429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8313" y="1158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33CC"/>
                </a:solidFill>
                <a:ea typeface="+mn-ea"/>
              </a:rPr>
              <a:t>How </a:t>
            </a:r>
            <a:r>
              <a:rPr lang="en-US" altLang="en-US" dirty="0" smtClean="0">
                <a:solidFill>
                  <a:srgbClr val="0033CC"/>
                </a:solidFill>
                <a:ea typeface="+mn-ea"/>
              </a:rPr>
              <a:t>we do it?</a:t>
            </a:r>
            <a:endParaRPr lang="en-US" altLang="en-US" dirty="0">
              <a:solidFill>
                <a:srgbClr val="0033C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995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Intellectual Property (IP)?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/>
            <a:r>
              <a:rPr lang="en-US" dirty="0"/>
              <a:t>Copyright</a:t>
            </a:r>
          </a:p>
          <a:p>
            <a:pPr lvl="1"/>
            <a:r>
              <a:rPr lang="en-US" dirty="0"/>
              <a:t>Trademarks</a:t>
            </a:r>
          </a:p>
          <a:p>
            <a:pPr lvl="1"/>
            <a:r>
              <a:rPr lang="en-US" dirty="0" smtClean="0"/>
              <a:t>Patents</a:t>
            </a:r>
          </a:p>
          <a:p>
            <a:pPr lvl="1"/>
            <a:r>
              <a:rPr lang="en-US" dirty="0" smtClean="0"/>
              <a:t>Utility or Petty/Design Patents</a:t>
            </a:r>
          </a:p>
          <a:p>
            <a:pPr lvl="1"/>
            <a:r>
              <a:rPr lang="en-US" dirty="0" smtClean="0"/>
              <a:t>Industrial Designs</a:t>
            </a:r>
          </a:p>
          <a:p>
            <a:pPr lvl="1"/>
            <a:r>
              <a:rPr lang="en-US" dirty="0" smtClean="0"/>
              <a:t>New Plant Varieties</a:t>
            </a:r>
          </a:p>
          <a:p>
            <a:pPr lvl="1"/>
            <a:r>
              <a:rPr lang="en-US" dirty="0" smtClean="0"/>
              <a:t>Geographical Indications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4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981</TotalTime>
  <Words>2132</Words>
  <Application>Microsoft Office PowerPoint</Application>
  <PresentationFormat>On-screen Show (4:3)</PresentationFormat>
  <Paragraphs>423</Paragraphs>
  <Slides>52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template_english</vt:lpstr>
      <vt:lpstr>Slide 1</vt:lpstr>
      <vt:lpstr>Slide 2</vt:lpstr>
      <vt:lpstr>The World Intellectual Property Organization (WIPO): A Brief History</vt:lpstr>
      <vt:lpstr>Milestones : 1883 to 2016</vt:lpstr>
      <vt:lpstr> Treaties Administered by WIPO (26 including WIPO Convention) http://www.wipo.int/treaties/en/ </vt:lpstr>
      <vt:lpstr>Global IP Systems  </vt:lpstr>
      <vt:lpstr>GLOBAL IP SYSTEM</vt:lpstr>
      <vt:lpstr>Slide 8</vt:lpstr>
      <vt:lpstr> What is Intellectual Property (IP)? </vt:lpstr>
      <vt:lpstr>Slide 10</vt:lpstr>
      <vt:lpstr>What is Intellectual Property? </vt:lpstr>
      <vt:lpstr>Patents</vt:lpstr>
      <vt:lpstr>What is a Patent?</vt:lpstr>
      <vt:lpstr>Example of a Patent</vt:lpstr>
      <vt:lpstr>Slide 15</vt:lpstr>
      <vt:lpstr>Legal Framework </vt:lpstr>
      <vt:lpstr>Grant and Duration </vt:lpstr>
      <vt:lpstr>Utility Models or Petty Patents</vt:lpstr>
      <vt:lpstr>Utility Model</vt:lpstr>
      <vt:lpstr>Industrial Design</vt:lpstr>
      <vt:lpstr>What is an Industrial Design?</vt:lpstr>
      <vt:lpstr>Legal Framework </vt:lpstr>
      <vt:lpstr>Registration and Duration </vt:lpstr>
      <vt:lpstr>Trademarks</vt:lpstr>
      <vt:lpstr>What is a trademark? </vt:lpstr>
      <vt:lpstr>Types of trademarks</vt:lpstr>
      <vt:lpstr> Designs &amp; Trademarks </vt:lpstr>
      <vt:lpstr>Legal Framework</vt:lpstr>
      <vt:lpstr>Registration and Duration </vt:lpstr>
      <vt:lpstr>Geographical indications</vt:lpstr>
      <vt:lpstr>Geographical Indications (GIs)</vt:lpstr>
      <vt:lpstr>The Legal Framework</vt:lpstr>
      <vt:lpstr>Copyright </vt:lpstr>
      <vt:lpstr>What is copyright?</vt:lpstr>
      <vt:lpstr>Slide 35</vt:lpstr>
      <vt:lpstr>Two types of rights</vt:lpstr>
      <vt:lpstr>The Legal Framework</vt:lpstr>
      <vt:lpstr>Registration and Length of Protection</vt:lpstr>
      <vt:lpstr>Who Owns What?</vt:lpstr>
      <vt:lpstr>Proving It’s Yours</vt:lpstr>
      <vt:lpstr>Knowledge economy and Smes </vt:lpstr>
      <vt:lpstr>The Knowledge Economy </vt:lpstr>
      <vt:lpstr>Slide 43</vt:lpstr>
      <vt:lpstr>Your IP/Creation - </vt:lpstr>
      <vt:lpstr>Using Trade Secret and Not IP </vt:lpstr>
      <vt:lpstr>Trade secret </vt:lpstr>
      <vt:lpstr>Business Plan – Essential</vt:lpstr>
      <vt:lpstr>IP Not Enough – One Factor </vt:lpstr>
      <vt:lpstr>IP Musts  </vt:lpstr>
      <vt:lpstr>IP Musts, cont.</vt:lpstr>
      <vt:lpstr>Slide 51</vt:lpstr>
      <vt:lpstr>THANK YOU!!!!!!</vt:lpstr>
    </vt:vector>
  </TitlesOfParts>
  <Company>World Intellectual Property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MCKENZIE-RICHARDS Rushaine</dc:creator>
  <cp:lastModifiedBy>Kabinet VP</cp:lastModifiedBy>
  <cp:revision>25</cp:revision>
  <cp:lastPrinted>2016-04-22T08:59:51Z</cp:lastPrinted>
  <dcterms:created xsi:type="dcterms:W3CDTF">2016-03-15T10:33:00Z</dcterms:created>
  <dcterms:modified xsi:type="dcterms:W3CDTF">2016-04-28T17:33:33Z</dcterms:modified>
</cp:coreProperties>
</file>