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1" r:id="rId3"/>
    <p:sldId id="259" r:id="rId4"/>
    <p:sldId id="260" r:id="rId5"/>
    <p:sldId id="262" r:id="rId6"/>
    <p:sldId id="258" r:id="rId7"/>
    <p:sldId id="263" r:id="rId8"/>
    <p:sldId id="264" r:id="rId9"/>
    <p:sldId id="266" r:id="rId10"/>
    <p:sldId id="270" r:id="rId11"/>
    <p:sldId id="277" r:id="rId12"/>
    <p:sldId id="272" r:id="rId13"/>
    <p:sldId id="267" r:id="rId14"/>
    <p:sldId id="273" r:id="rId15"/>
    <p:sldId id="274" r:id="rId16"/>
    <p:sldId id="275" r:id="rId17"/>
    <p:sldId id="269" r:id="rId18"/>
    <p:sldId id="268" r:id="rId19"/>
    <p:sldId id="279"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86" d="100"/>
          <a:sy n="86" d="100"/>
        </p:scale>
        <p:origin x="-147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xmlns="" val="2904961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B56D42B5-9EB3-4665-B6B5-9D1235DCDE57}" type="slidenum">
              <a:rPr lang="en-US" smtClean="0"/>
              <a:pPr/>
              <a:t>‹#›</a:t>
            </a:fld>
            <a:endParaRPr lang="en-US"/>
          </a:p>
        </p:txBody>
      </p:sp>
    </p:spTree>
    <p:extLst>
      <p:ext uri="{BB962C8B-B14F-4D97-AF65-F5344CB8AC3E}">
        <p14:creationId xmlns:p14="http://schemas.microsoft.com/office/powerpoint/2010/main" xmlns=""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B56D42B5-9EB3-4665-B6B5-9D1235DCDE57}" type="slidenum">
              <a:rPr lang="en-US" smtClean="0"/>
              <a:pPr/>
              <a:t>‹#›</a:t>
            </a:fld>
            <a:endParaRPr lang="en-US"/>
          </a:p>
        </p:txBody>
      </p:sp>
    </p:spTree>
    <p:extLst>
      <p:ext uri="{BB962C8B-B14F-4D97-AF65-F5344CB8AC3E}">
        <p14:creationId xmlns:p14="http://schemas.microsoft.com/office/powerpoint/2010/main" xmlns=""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A915A6DC-9123-457A-94B4-0FA65E5BF8B4}" type="slidenum">
              <a:rPr lang="en-US"/>
              <a:pPr/>
              <a:t>‹#›</a:t>
            </a:fld>
            <a:endParaRPr lang="en-US" dirty="0"/>
          </a:p>
        </p:txBody>
      </p:sp>
    </p:spTree>
    <p:extLst>
      <p:ext uri="{BB962C8B-B14F-4D97-AF65-F5344CB8AC3E}">
        <p14:creationId xmlns:p14="http://schemas.microsoft.com/office/powerpoint/2010/main" xmlns="" val="6613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fld id="{B56D42B5-9EB3-4665-B6B5-9D1235DCDE57}" type="slidenum">
              <a:rPr lang="en-US" smtClean="0"/>
              <a:pPr/>
              <a:t>‹#›</a:t>
            </a:fld>
            <a:endParaRPr lang="en-US"/>
          </a:p>
        </p:txBody>
      </p:sp>
    </p:spTree>
    <p:extLst>
      <p:ext uri="{BB962C8B-B14F-4D97-AF65-F5344CB8AC3E}">
        <p14:creationId xmlns:p14="http://schemas.microsoft.com/office/powerpoint/2010/main" xmlns="" val="2439346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B56D42B5-9EB3-4665-B6B5-9D1235DCDE57}" type="slidenum">
              <a:rPr lang="en-US" smtClean="0"/>
              <a:pPr/>
              <a:t>‹#›</a:t>
            </a:fld>
            <a:endParaRPr lang="en-US"/>
          </a:p>
        </p:txBody>
      </p:sp>
    </p:spTree>
    <p:extLst>
      <p:ext uri="{BB962C8B-B14F-4D97-AF65-F5344CB8AC3E}">
        <p14:creationId xmlns:p14="http://schemas.microsoft.com/office/powerpoint/2010/main" xmlns="" val="19749001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fld id="{B56D42B5-9EB3-4665-B6B5-9D1235DCDE57}" type="slidenum">
              <a:rPr lang="en-US" smtClean="0"/>
              <a:pPr/>
              <a:t>‹#›</a:t>
            </a:fld>
            <a:endParaRPr lang="en-US"/>
          </a:p>
        </p:txBody>
      </p:sp>
    </p:spTree>
    <p:extLst>
      <p:ext uri="{BB962C8B-B14F-4D97-AF65-F5344CB8AC3E}">
        <p14:creationId xmlns:p14="http://schemas.microsoft.com/office/powerpoint/2010/main" xmlns="" val="1514180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fld id="{B56D42B5-9EB3-4665-B6B5-9D1235DCDE57}" type="slidenum">
              <a:rPr lang="en-US" smtClean="0"/>
              <a:pPr/>
              <a:t>‹#›</a:t>
            </a:fld>
            <a:endParaRPr lang="en-US"/>
          </a:p>
        </p:txBody>
      </p:sp>
    </p:spTree>
    <p:extLst>
      <p:ext uri="{BB962C8B-B14F-4D97-AF65-F5344CB8AC3E}">
        <p14:creationId xmlns:p14="http://schemas.microsoft.com/office/powerpoint/2010/main" xmlns="" val="15668512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fld id="{B56D42B5-9EB3-4665-B6B5-9D1235DCDE57}" type="slidenum">
              <a:rPr lang="en-US" smtClean="0"/>
              <a:pPr/>
              <a:t>‹#›</a:t>
            </a:fld>
            <a:endParaRPr lang="en-US"/>
          </a:p>
        </p:txBody>
      </p:sp>
    </p:spTree>
    <p:extLst>
      <p:ext uri="{BB962C8B-B14F-4D97-AF65-F5344CB8AC3E}">
        <p14:creationId xmlns:p14="http://schemas.microsoft.com/office/powerpoint/2010/main" xmlns="" val="2149934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56D42B5-9EB3-4665-B6B5-9D1235DCDE57}" type="slidenum">
              <a:rPr lang="en-US" smtClean="0"/>
              <a:pPr/>
              <a:t>‹#›</a:t>
            </a:fld>
            <a:endParaRPr lang="en-US"/>
          </a:p>
        </p:txBody>
      </p:sp>
    </p:spTree>
    <p:extLst>
      <p:ext uri="{BB962C8B-B14F-4D97-AF65-F5344CB8AC3E}">
        <p14:creationId xmlns:p14="http://schemas.microsoft.com/office/powerpoint/2010/main" xmlns=""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56D42B5-9EB3-4665-B6B5-9D1235DCDE57}" type="slidenum">
              <a:rPr lang="en-US" smtClean="0"/>
              <a:pPr/>
              <a:t>‹#›</a:t>
            </a:fld>
            <a:endParaRPr lang="en-US"/>
          </a:p>
        </p:txBody>
      </p:sp>
    </p:spTree>
    <p:extLst>
      <p:ext uri="{BB962C8B-B14F-4D97-AF65-F5344CB8AC3E}">
        <p14:creationId xmlns:p14="http://schemas.microsoft.com/office/powerpoint/2010/main" xmlns=""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56D42B5-9EB3-4665-B6B5-9D1235DCDE57}" type="slidenum">
              <a:rPr lang="en-US" smtClean="0"/>
              <a:pPr/>
              <a:t>‹#›</a:t>
            </a:fld>
            <a:endParaRPr lang="en-US"/>
          </a:p>
        </p:txBody>
      </p:sp>
    </p:spTree>
    <p:extLst>
      <p:ext uri="{BB962C8B-B14F-4D97-AF65-F5344CB8AC3E}">
        <p14:creationId xmlns:p14="http://schemas.microsoft.com/office/powerpoint/2010/main" xmlns=""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fld id="{B56D42B5-9EB3-4665-B6B5-9D1235DCDE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5"/>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5"/>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5"/>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5"/>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5"/>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5"/>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5"/>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hyperlink" Target="http://www.mesalibrary.org/research/computer/images/cd1.jpg"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lstStyle/>
          <a:p>
            <a:r>
              <a:rPr lang="en-US" dirty="0" smtClean="0"/>
              <a:t>Benefitting from your COPYRIGHT</a:t>
            </a:r>
            <a:br>
              <a:rPr lang="en-US" dirty="0" smtClean="0"/>
            </a:br>
            <a:r>
              <a:rPr lang="en-US" dirty="0" smtClean="0"/>
              <a:t>and Using Copyright Works of Others in Your Business</a:t>
            </a:r>
            <a:endParaRPr lang="en-US" dirty="0"/>
          </a:p>
        </p:txBody>
      </p:sp>
      <p:sp>
        <p:nvSpPr>
          <p:cNvPr id="3" name="Subtitle 2"/>
          <p:cNvSpPr>
            <a:spLocks noGrp="1"/>
          </p:cNvSpPr>
          <p:nvPr>
            <p:ph type="subTitle" idx="1"/>
          </p:nvPr>
        </p:nvSpPr>
        <p:spPr>
          <a:xfrm>
            <a:off x="899591" y="4797152"/>
            <a:ext cx="6185421" cy="816248"/>
          </a:xfrm>
        </p:spPr>
        <p:txBody>
          <a:bodyPr/>
          <a:lstStyle/>
          <a:p>
            <a:r>
              <a:rPr lang="en-US" sz="1800" dirty="0">
                <a:solidFill>
                  <a:srgbClr val="00408C"/>
                </a:solidFill>
                <a:ea typeface="ヒラギノ角ゴ Pro W3" pitchFamily="1" charset="-128"/>
              </a:rPr>
              <a:t>Carol Simpson</a:t>
            </a:r>
          </a:p>
          <a:p>
            <a:r>
              <a:rPr lang="en-US" sz="1800" dirty="0">
                <a:solidFill>
                  <a:srgbClr val="00408C"/>
                </a:solidFill>
                <a:ea typeface="ヒラギノ角ゴ Pro W3" pitchFamily="1" charset="-128"/>
              </a:rPr>
              <a:t>Head, Caribbean Section, Regional Bureau for Latin America and the Caribbean, WIPO  </a:t>
            </a:r>
          </a:p>
          <a:p>
            <a:endParaRPr lang="en-US" dirty="0"/>
          </a:p>
        </p:txBody>
      </p:sp>
    </p:spTree>
    <p:extLst>
      <p:ext uri="{BB962C8B-B14F-4D97-AF65-F5344CB8AC3E}">
        <p14:creationId xmlns:p14="http://schemas.microsoft.com/office/powerpoint/2010/main" xmlns="" val="48072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0.gstatic.com/images?q=tbn:ANd9GcS-sSJW2RiLRdb_UCYUk3waaiTzFbgqkW8kwmw01PX47aBvMJX_"/>
          <p:cNvPicPr>
            <a:picLocks noChangeAspect="1" noChangeArrowheads="1"/>
          </p:cNvPicPr>
          <p:nvPr/>
        </p:nvPicPr>
        <p:blipFill>
          <a:blip r:embed="rId2" cstate="print"/>
          <a:srcRect/>
          <a:stretch>
            <a:fillRect/>
          </a:stretch>
        </p:blipFill>
        <p:spPr bwMode="auto">
          <a:xfrm>
            <a:off x="6084168" y="3810992"/>
            <a:ext cx="2376264" cy="1584176"/>
          </a:xfrm>
          <a:prstGeom prst="rect">
            <a:avLst/>
          </a:prstGeom>
          <a:noFill/>
        </p:spPr>
      </p:pic>
      <p:sp>
        <p:nvSpPr>
          <p:cNvPr id="3" name="Rectangle 2"/>
          <p:cNvSpPr/>
          <p:nvPr/>
        </p:nvSpPr>
        <p:spPr>
          <a:xfrm>
            <a:off x="1143001" y="620688"/>
            <a:ext cx="4451074" cy="369332"/>
          </a:xfrm>
          <a:prstGeom prst="rect">
            <a:avLst/>
          </a:prstGeom>
        </p:spPr>
        <p:txBody>
          <a:bodyPr wrap="square">
            <a:spAutoFit/>
          </a:bodyPr>
          <a:lstStyle/>
          <a:p>
            <a:r>
              <a:rPr lang="en-US" b="1" dirty="0"/>
              <a:t>Copyright Notice</a:t>
            </a:r>
            <a:endParaRPr lang="en-US" dirty="0"/>
          </a:p>
        </p:txBody>
      </p:sp>
      <p:sp>
        <p:nvSpPr>
          <p:cNvPr id="4" name="Rectangle 3"/>
          <p:cNvSpPr/>
          <p:nvPr/>
        </p:nvSpPr>
        <p:spPr>
          <a:xfrm>
            <a:off x="827585" y="1124745"/>
            <a:ext cx="6030416" cy="646331"/>
          </a:xfrm>
          <a:prstGeom prst="rect">
            <a:avLst/>
          </a:prstGeom>
        </p:spPr>
        <p:txBody>
          <a:bodyPr wrap="square">
            <a:spAutoFit/>
          </a:bodyPr>
          <a:lstStyle/>
          <a:p>
            <a:r>
              <a:rPr lang="en-MY" dirty="0"/>
              <a:t>It </a:t>
            </a:r>
            <a:r>
              <a:rPr lang="en-MY" dirty="0">
                <a:solidFill>
                  <a:srgbClr val="FF0000"/>
                </a:solidFill>
              </a:rPr>
              <a:t>is not mandatory </a:t>
            </a:r>
            <a:r>
              <a:rPr lang="en-MY" dirty="0"/>
              <a:t>to put the notice on your work </a:t>
            </a:r>
            <a:r>
              <a:rPr lang="en-MY" dirty="0" smtClean="0"/>
              <a:t>to </a:t>
            </a:r>
            <a:r>
              <a:rPr lang="en-MY" dirty="0"/>
              <a:t>be protected</a:t>
            </a:r>
            <a:endParaRPr lang="en-US" dirty="0"/>
          </a:p>
        </p:txBody>
      </p:sp>
      <p:sp>
        <p:nvSpPr>
          <p:cNvPr id="5" name="Rectangle 4"/>
          <p:cNvSpPr/>
          <p:nvPr/>
        </p:nvSpPr>
        <p:spPr>
          <a:xfrm>
            <a:off x="467544" y="2132856"/>
            <a:ext cx="6390456" cy="646331"/>
          </a:xfrm>
          <a:prstGeom prst="rect">
            <a:avLst/>
          </a:prstGeom>
        </p:spPr>
        <p:txBody>
          <a:bodyPr wrap="square">
            <a:spAutoFit/>
          </a:bodyPr>
          <a:lstStyle/>
          <a:p>
            <a:pPr lvl="1" algn="just">
              <a:defRPr/>
            </a:pPr>
            <a:r>
              <a:rPr lang="en-MY" dirty="0"/>
              <a:t>But it is strongly </a:t>
            </a:r>
            <a:r>
              <a:rPr lang="en-MY" dirty="0">
                <a:solidFill>
                  <a:srgbClr val="FF0000"/>
                </a:solidFill>
              </a:rPr>
              <a:t>recommended</a:t>
            </a:r>
            <a:r>
              <a:rPr lang="en-MY" dirty="0"/>
              <a:t> to remind people that the work is copyrighted and identifies the copyright owner</a:t>
            </a:r>
          </a:p>
        </p:txBody>
      </p:sp>
      <p:pic>
        <p:nvPicPr>
          <p:cNvPr id="6" name="Picture 4"/>
          <p:cNvPicPr>
            <a:picLocks noChangeAspect="1" noChangeArrowheads="1"/>
          </p:cNvPicPr>
          <p:nvPr/>
        </p:nvPicPr>
        <p:blipFill>
          <a:blip r:embed="rId3" cstate="print"/>
          <a:srcRect/>
          <a:stretch>
            <a:fillRect/>
          </a:stretch>
        </p:blipFill>
        <p:spPr bwMode="auto">
          <a:xfrm>
            <a:off x="251520" y="5085184"/>
            <a:ext cx="2860431" cy="609600"/>
          </a:xfrm>
          <a:prstGeom prst="rect">
            <a:avLst/>
          </a:prstGeom>
          <a:noFill/>
          <a:ln w="9525">
            <a:noFill/>
            <a:miter lim="800000"/>
            <a:headEnd/>
            <a:tailEnd/>
          </a:ln>
        </p:spPr>
      </p:pic>
      <p:sp>
        <p:nvSpPr>
          <p:cNvPr id="7" name="Rectangle 6"/>
          <p:cNvSpPr/>
          <p:nvPr/>
        </p:nvSpPr>
        <p:spPr>
          <a:xfrm>
            <a:off x="251521" y="3140968"/>
            <a:ext cx="6768752" cy="1200329"/>
          </a:xfrm>
          <a:prstGeom prst="rect">
            <a:avLst/>
          </a:prstGeom>
        </p:spPr>
        <p:txBody>
          <a:bodyPr wrap="square">
            <a:spAutoFit/>
          </a:bodyPr>
          <a:lstStyle/>
          <a:p>
            <a:pPr lvl="2" algn="just">
              <a:defRPr/>
            </a:pPr>
            <a:r>
              <a:rPr lang="en-MY" dirty="0"/>
              <a:t>The word “copyright” or the copyright symbol “</a:t>
            </a:r>
            <a:r>
              <a:rPr lang="en-MY" dirty="0">
                <a:solidFill>
                  <a:srgbClr val="FF0000"/>
                </a:solidFill>
              </a:rPr>
              <a:t>©</a:t>
            </a:r>
            <a:r>
              <a:rPr lang="en-MY" dirty="0"/>
              <a:t>”;</a:t>
            </a:r>
          </a:p>
          <a:p>
            <a:pPr lvl="2">
              <a:defRPr/>
            </a:pPr>
            <a:r>
              <a:rPr lang="en-MY" dirty="0"/>
              <a:t>The </a:t>
            </a:r>
            <a:r>
              <a:rPr lang="en-MY" dirty="0">
                <a:solidFill>
                  <a:srgbClr val="FF0000"/>
                </a:solidFill>
              </a:rPr>
              <a:t>year</a:t>
            </a:r>
            <a:r>
              <a:rPr lang="en-MY" dirty="0"/>
              <a:t> in which the work was first published;</a:t>
            </a:r>
          </a:p>
          <a:p>
            <a:pPr lvl="2">
              <a:defRPr/>
            </a:pPr>
            <a:r>
              <a:rPr lang="en-MY" dirty="0"/>
              <a:t>The name of the copyright </a:t>
            </a:r>
            <a:r>
              <a:rPr lang="en-MY" dirty="0">
                <a:solidFill>
                  <a:srgbClr val="FF0000"/>
                </a:solidFill>
              </a:rPr>
              <a:t>owner</a:t>
            </a:r>
            <a:r>
              <a:rPr lang="en-MY" dirty="0"/>
              <a:t>; and </a:t>
            </a:r>
          </a:p>
          <a:p>
            <a:pPr lvl="2">
              <a:defRPr/>
            </a:pPr>
            <a:r>
              <a:rPr lang="en-MY" dirty="0"/>
              <a:t>The words “</a:t>
            </a:r>
            <a:r>
              <a:rPr lang="en-MY" dirty="0">
                <a:solidFill>
                  <a:srgbClr val="FF0000"/>
                </a:solidFill>
              </a:rPr>
              <a:t>All Rights Reserved</a:t>
            </a:r>
            <a:r>
              <a:rPr lang="en-MY" dirty="0"/>
              <a:t>”</a:t>
            </a:r>
          </a:p>
        </p:txBody>
      </p:sp>
    </p:spTree>
    <p:extLst>
      <p:ext uri="{BB962C8B-B14F-4D97-AF65-F5344CB8AC3E}">
        <p14:creationId xmlns:p14="http://schemas.microsoft.com/office/powerpoint/2010/main" xmlns="" val="351000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Management of Rights </a:t>
            </a:r>
            <a:endParaRPr lang="en-US" dirty="0"/>
          </a:p>
        </p:txBody>
      </p:sp>
      <p:sp>
        <p:nvSpPr>
          <p:cNvPr id="3" name="Content Placeholder 2"/>
          <p:cNvSpPr>
            <a:spLocks noGrp="1"/>
          </p:cNvSpPr>
          <p:nvPr>
            <p:ph idx="1"/>
          </p:nvPr>
        </p:nvSpPr>
        <p:spPr/>
        <p:txBody>
          <a:bodyPr/>
          <a:lstStyle/>
          <a:p>
            <a:r>
              <a:rPr lang="en-US" dirty="0" smtClean="0"/>
              <a:t>Collective licensing of copyright works, representing composers, authors, publishers, producers   </a:t>
            </a:r>
          </a:p>
          <a:p>
            <a:pPr marL="0" indent="0">
              <a:buNone/>
            </a:pPr>
            <a:r>
              <a:rPr lang="en-US" dirty="0" smtClean="0"/>
              <a:t>CISAC – music                        IFRRO – literary </a:t>
            </a:r>
            <a:endParaRPr lang="en-US" dirty="0"/>
          </a:p>
          <a:p>
            <a:r>
              <a:rPr lang="en-US" dirty="0" smtClean="0"/>
              <a:t>Association of Caribbean Collecting Societies, ACCS</a:t>
            </a:r>
          </a:p>
          <a:p>
            <a:r>
              <a:rPr lang="en-US" dirty="0" smtClean="0"/>
              <a:t> COSCAP – Barbados</a:t>
            </a:r>
          </a:p>
          <a:p>
            <a:r>
              <a:rPr lang="en-US" dirty="0" smtClean="0"/>
              <a:t>JACAP, JAMMS, JAMCOPY – Jamaica</a:t>
            </a:r>
          </a:p>
          <a:p>
            <a:r>
              <a:rPr lang="en-US" dirty="0" smtClean="0"/>
              <a:t>ECCO – Eastern Caribbean Copyright Organisation</a:t>
            </a:r>
            <a:endParaRPr lang="en-US" dirty="0"/>
          </a:p>
        </p:txBody>
      </p:sp>
      <p:pic>
        <p:nvPicPr>
          <p:cNvPr id="4" name="Picture 4" descr="http://t2.gstatic.com/images?q=tbn:ANd9GcQZAOIogaRdbVV98Ofaa4bIPozLJntA5r232gnDxy7GKbIQXasA"/>
          <p:cNvPicPr>
            <a:picLocks noChangeAspect="1" noChangeArrowheads="1"/>
          </p:cNvPicPr>
          <p:nvPr/>
        </p:nvPicPr>
        <p:blipFill>
          <a:blip r:embed="rId2" cstate="print"/>
          <a:srcRect/>
          <a:stretch>
            <a:fillRect/>
          </a:stretch>
        </p:blipFill>
        <p:spPr bwMode="auto">
          <a:xfrm>
            <a:off x="1619672" y="5301208"/>
            <a:ext cx="3219450" cy="1419225"/>
          </a:xfrm>
          <a:prstGeom prst="rect">
            <a:avLst/>
          </a:prstGeom>
          <a:noFill/>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0272" y="2559368"/>
            <a:ext cx="1714332" cy="4602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42123" y="2559368"/>
            <a:ext cx="529727" cy="5297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9759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Using Copyright Works Owned by Others</a:t>
            </a:r>
            <a:r>
              <a:rPr lang="ar-LB" dirty="0" smtClean="0"/>
              <a:t/>
            </a:r>
            <a:br>
              <a:rPr lang="ar-LB" dirty="0" smtClean="0"/>
            </a:br>
            <a:endParaRPr lang="en-US" dirty="0"/>
          </a:p>
        </p:txBody>
      </p:sp>
      <p:sp>
        <p:nvSpPr>
          <p:cNvPr id="3" name="Footer Placeholder 2"/>
          <p:cNvSpPr>
            <a:spLocks noGrp="1"/>
          </p:cNvSpPr>
          <p:nvPr>
            <p:ph type="ftr" sz="quarter" idx="4294967295"/>
          </p:nvPr>
        </p:nvSpPr>
        <p:spPr>
          <a:xfrm>
            <a:off x="914400" y="6172200"/>
            <a:ext cx="3962400" cy="457200"/>
          </a:xfrm>
          <a:prstGeom prst="rect">
            <a:avLst/>
          </a:prstGeom>
        </p:spPr>
        <p:txBody>
          <a:bodyPr/>
          <a:lstStyle/>
          <a:p>
            <a:endParaRPr lang="en-US" dirty="0"/>
          </a:p>
        </p:txBody>
      </p:sp>
      <p:sp>
        <p:nvSpPr>
          <p:cNvPr id="4" name="Slide Number Placeholder 3"/>
          <p:cNvSpPr>
            <a:spLocks noGrp="1"/>
          </p:cNvSpPr>
          <p:nvPr>
            <p:ph type="sldNum" sz="quarter" idx="4294967295"/>
          </p:nvPr>
        </p:nvSpPr>
        <p:spPr>
          <a:xfrm>
            <a:off x="146304" y="6210300"/>
            <a:ext cx="457200" cy="457200"/>
          </a:xfrm>
          <a:prstGeom prst="ellipse">
            <a:avLst/>
          </a:prstGeom>
        </p:spPr>
        <p:txBody>
          <a:bodyPr/>
          <a:lstStyle/>
          <a:p>
            <a:endParaRPr lang="en-US" dirty="0"/>
          </a:p>
        </p:txBody>
      </p:sp>
      <p:sp>
        <p:nvSpPr>
          <p:cNvPr id="6" name="Rectangle 3"/>
          <p:cNvSpPr>
            <a:spLocks noGrp="1" noChangeArrowheads="1"/>
          </p:cNvSpPr>
          <p:nvPr>
            <p:ph sz="quarter" idx="1"/>
          </p:nvPr>
        </p:nvSpPr>
        <p:spPr/>
        <p:txBody>
          <a:bodyPr/>
          <a:lstStyle/>
          <a:p>
            <a:pPr eaLnBrk="1" hangingPunct="1">
              <a:buFontTx/>
              <a:buNone/>
            </a:pPr>
            <a:r>
              <a:rPr lang="nl-NL" b="1" u="sng" dirty="0" smtClean="0"/>
              <a:t>WHEN</a:t>
            </a:r>
            <a:r>
              <a:rPr lang="nl-NL" dirty="0" smtClean="0"/>
              <a:t> do you need permission?</a:t>
            </a:r>
            <a:r>
              <a:rPr lang="ar-LB" dirty="0" smtClean="0"/>
              <a:t> </a:t>
            </a:r>
            <a:endParaRPr lang="nl-NL" dirty="0" smtClean="0"/>
          </a:p>
          <a:p>
            <a:pPr eaLnBrk="1" hangingPunct="1">
              <a:buFontTx/>
              <a:buNone/>
            </a:pPr>
            <a:endParaRPr lang="nl-NL" dirty="0" smtClean="0"/>
          </a:p>
          <a:p>
            <a:pPr eaLnBrk="1" hangingPunct="1"/>
            <a:r>
              <a:rPr lang="pt-PT" dirty="0" smtClean="0"/>
              <a:t>Work is covered by copyright/related rights</a:t>
            </a:r>
            <a:r>
              <a:rPr lang="ar-LB" dirty="0" smtClean="0"/>
              <a:t> </a:t>
            </a:r>
            <a:r>
              <a:rPr lang="pt-PT" dirty="0" smtClean="0"/>
              <a:t>	+</a:t>
            </a:r>
          </a:p>
          <a:p>
            <a:pPr eaLnBrk="1" hangingPunct="1"/>
            <a:r>
              <a:rPr lang="pt-PT" dirty="0" smtClean="0"/>
              <a:t>Use implies an exclusive right</a:t>
            </a:r>
          </a:p>
          <a:p>
            <a:pPr eaLnBrk="1" hangingPunct="1">
              <a:buFontTx/>
              <a:buNone/>
            </a:pPr>
            <a:r>
              <a:rPr lang="pt-PT" dirty="0" smtClean="0"/>
              <a:t>	+</a:t>
            </a:r>
          </a:p>
          <a:p>
            <a:pPr eaLnBrk="1" hangingPunct="1"/>
            <a:r>
              <a:rPr lang="pt-PT" dirty="0" smtClean="0"/>
              <a:t>Use is not covered by limitation/exception</a:t>
            </a:r>
            <a:endParaRPr lang="en-US" dirty="0" smtClean="0"/>
          </a:p>
        </p:txBody>
      </p:sp>
    </p:spTree>
    <p:extLst>
      <p:ext uri="{BB962C8B-B14F-4D97-AF65-F5344CB8AC3E}">
        <p14:creationId xmlns:p14="http://schemas.microsoft.com/office/powerpoint/2010/main" xmlns="" val="1280748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2"/>
          <p:cNvSpPr>
            <a:spLocks noGrp="1"/>
          </p:cNvSpPr>
          <p:nvPr>
            <p:ph type="ftr" sz="quarter" idx="4294967295"/>
          </p:nvPr>
        </p:nvSpPr>
        <p:spPr>
          <a:xfrm>
            <a:off x="3124200" y="6245225"/>
            <a:ext cx="2895600" cy="476250"/>
          </a:xfrm>
          <a:prstGeom prst="rect">
            <a:avLst/>
          </a:prstGeo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400" dirty="0"/>
          </a:p>
        </p:txBody>
      </p:sp>
      <p:sp>
        <p:nvSpPr>
          <p:cNvPr id="15363" name="Rectangle 4"/>
          <p:cNvSpPr>
            <a:spLocks noChangeArrowheads="1"/>
          </p:cNvSpPr>
          <p:nvPr/>
        </p:nvSpPr>
        <p:spPr bwMode="auto">
          <a:xfrm>
            <a:off x="381000" y="152400"/>
            <a:ext cx="82296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kumimoji="1" lang="en-US" altLang="en-US" sz="4000" b="1" u="sng">
                <a:solidFill>
                  <a:schemeClr val="tx2"/>
                </a:solidFill>
                <a:latin typeface="Palatino Linotype" pitchFamily="18" charset="0"/>
              </a:rPr>
              <a:t>Fair Dealing</a:t>
            </a:r>
          </a:p>
        </p:txBody>
      </p:sp>
      <p:sp>
        <p:nvSpPr>
          <p:cNvPr id="15364" name="Rectangle 5"/>
          <p:cNvSpPr>
            <a:spLocks noChangeArrowheads="1"/>
          </p:cNvSpPr>
          <p:nvPr/>
        </p:nvSpPr>
        <p:spPr bwMode="auto">
          <a:xfrm>
            <a:off x="424873" y="1676401"/>
            <a:ext cx="8229600" cy="4488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90000"/>
              </a:lnSpc>
              <a:spcBef>
                <a:spcPct val="20000"/>
              </a:spcBef>
              <a:buClr>
                <a:schemeClr val="hlink"/>
              </a:buClr>
              <a:buSzPct val="75000"/>
              <a:buFont typeface="Wingdings" pitchFamily="2" charset="2"/>
              <a:buNone/>
            </a:pPr>
            <a:r>
              <a:rPr kumimoji="1" lang="en-GB" altLang="en-US" sz="2800" dirty="0">
                <a:latin typeface="Arial Unicode MS" pitchFamily="34" charset="-128"/>
                <a:ea typeface="Arial Unicode MS" pitchFamily="34" charset="-128"/>
                <a:cs typeface="Arial Unicode MS" pitchFamily="34" charset="-128"/>
              </a:rPr>
              <a:t>"Fair dealing“, one may reproduce the </a:t>
            </a:r>
          </a:p>
          <a:p>
            <a:pPr algn="just">
              <a:lnSpc>
                <a:spcPct val="90000"/>
              </a:lnSpc>
              <a:spcBef>
                <a:spcPct val="20000"/>
              </a:spcBef>
              <a:buClr>
                <a:schemeClr val="hlink"/>
              </a:buClr>
              <a:buSzPct val="75000"/>
              <a:buFont typeface="Wingdings" pitchFamily="2" charset="2"/>
              <a:buNone/>
            </a:pPr>
            <a:r>
              <a:rPr kumimoji="1" lang="en-GB" altLang="en-US" sz="2800" dirty="0">
                <a:latin typeface="Arial Unicode MS" pitchFamily="34" charset="-128"/>
                <a:ea typeface="Arial Unicode MS" pitchFamily="34" charset="-128"/>
                <a:cs typeface="Arial Unicode MS" pitchFamily="34" charset="-128"/>
              </a:rPr>
              <a:t>copyrighted work for a limited purpose of :-</a:t>
            </a:r>
          </a:p>
          <a:p>
            <a:pPr algn="just">
              <a:lnSpc>
                <a:spcPct val="90000"/>
              </a:lnSpc>
              <a:spcBef>
                <a:spcPct val="20000"/>
              </a:spcBef>
              <a:buClr>
                <a:schemeClr val="hlink"/>
              </a:buClr>
              <a:buSzPct val="75000"/>
              <a:buFont typeface="Wingdings" pitchFamily="2" charset="2"/>
              <a:buChar char="•"/>
            </a:pPr>
            <a:r>
              <a:rPr kumimoji="1" lang="en-GB" altLang="en-US" sz="2800" dirty="0">
                <a:latin typeface="Tahoma" pitchFamily="34" charset="0"/>
              </a:rPr>
              <a:t>research or private study</a:t>
            </a:r>
            <a:endParaRPr kumimoji="1" lang="en-US" altLang="en-US" sz="2800" dirty="0">
              <a:latin typeface="Tahoma" pitchFamily="34" charset="0"/>
            </a:endParaRPr>
          </a:p>
          <a:p>
            <a:pPr algn="just">
              <a:lnSpc>
                <a:spcPct val="90000"/>
              </a:lnSpc>
              <a:spcBef>
                <a:spcPct val="20000"/>
              </a:spcBef>
              <a:buClr>
                <a:schemeClr val="hlink"/>
              </a:buClr>
              <a:buSzPct val="75000"/>
              <a:buFont typeface="Wingdings" pitchFamily="2" charset="2"/>
              <a:buChar char="•"/>
            </a:pPr>
            <a:r>
              <a:rPr kumimoji="1" lang="en-GB" altLang="en-US" sz="2800" dirty="0">
                <a:latin typeface="Tahoma" pitchFamily="34" charset="0"/>
              </a:rPr>
              <a:t>criticism and review</a:t>
            </a:r>
            <a:endParaRPr kumimoji="1" lang="en-US" altLang="en-US" sz="2800" dirty="0">
              <a:latin typeface="Tahoma" pitchFamily="34" charset="0"/>
            </a:endParaRPr>
          </a:p>
          <a:p>
            <a:pPr algn="just">
              <a:lnSpc>
                <a:spcPct val="90000"/>
              </a:lnSpc>
              <a:spcBef>
                <a:spcPct val="20000"/>
              </a:spcBef>
              <a:buClr>
                <a:schemeClr val="hlink"/>
              </a:buClr>
              <a:buSzPct val="75000"/>
              <a:buFont typeface="Wingdings" pitchFamily="2" charset="2"/>
              <a:buChar char="•"/>
            </a:pPr>
            <a:r>
              <a:rPr kumimoji="1" lang="en-GB" altLang="en-US" sz="2800" dirty="0">
                <a:latin typeface="Tahoma" pitchFamily="34" charset="0"/>
              </a:rPr>
              <a:t>reporting current events</a:t>
            </a:r>
            <a:endParaRPr kumimoji="1" lang="en-US" altLang="en-US" sz="2800" dirty="0">
              <a:latin typeface="Tahoma" pitchFamily="34" charset="0"/>
            </a:endParaRPr>
          </a:p>
          <a:p>
            <a:pPr algn="just">
              <a:lnSpc>
                <a:spcPct val="90000"/>
              </a:lnSpc>
              <a:spcBef>
                <a:spcPct val="20000"/>
              </a:spcBef>
              <a:buClr>
                <a:schemeClr val="hlink"/>
              </a:buClr>
              <a:buSzPct val="75000"/>
              <a:buFont typeface="Wingdings" pitchFamily="2" charset="2"/>
              <a:buNone/>
            </a:pPr>
            <a:r>
              <a:rPr kumimoji="1" lang="en-GB" altLang="en-US" sz="2800" dirty="0">
                <a:latin typeface="Arial Unicode MS" pitchFamily="34" charset="-128"/>
                <a:ea typeface="Arial Unicode MS" pitchFamily="34" charset="-128"/>
                <a:cs typeface="Arial Unicode MS" pitchFamily="34" charset="-128"/>
              </a:rPr>
              <a:t>  </a:t>
            </a:r>
            <a:r>
              <a:rPr kumimoji="1" lang="en-GB" altLang="en-US" sz="2800" dirty="0">
                <a:latin typeface="Tahoma" pitchFamily="34" charset="0"/>
                <a:cs typeface="Times New Roman" pitchFamily="18" charset="0"/>
              </a:rPr>
              <a:t>"Fair dealing" is determined on a case by case basis </a:t>
            </a:r>
            <a:r>
              <a:rPr kumimoji="1" lang="en-US" altLang="en-US" sz="2800" dirty="0">
                <a:latin typeface="Tahoma" pitchFamily="34" charset="0"/>
              </a:rPr>
              <a:t> and looks at </a:t>
            </a:r>
            <a:r>
              <a:rPr kumimoji="1" lang="en-GB" altLang="en-US" sz="2800" dirty="0">
                <a:latin typeface="Tahoma" pitchFamily="34" charset="0"/>
                <a:ea typeface="Arial Unicode MS" pitchFamily="34" charset="-128"/>
                <a:cs typeface="Arial Unicode MS" pitchFamily="34" charset="-128"/>
              </a:rPr>
              <a:t>why the work was used, how much of the work was used, the type of work that was used and the effect of that use on the potential market or commercial value of the work</a:t>
            </a:r>
            <a:r>
              <a:rPr kumimoji="1" lang="en-GB" altLang="en-US" sz="2800" dirty="0" smtClean="0">
                <a:latin typeface="Tahoma" pitchFamily="34" charset="0"/>
                <a:ea typeface="Arial Unicode MS" pitchFamily="34" charset="-128"/>
                <a:cs typeface="Arial Unicode MS" pitchFamily="34" charset="-128"/>
              </a:rPr>
              <a:t>.</a:t>
            </a:r>
            <a:endParaRPr kumimoji="1" lang="en-US" altLang="en-US" sz="2800" dirty="0">
              <a:latin typeface="Tahoma" pitchFamily="34" charset="0"/>
            </a:endParaRPr>
          </a:p>
        </p:txBody>
      </p:sp>
    </p:spTree>
    <p:extLst>
      <p:ext uri="{BB962C8B-B14F-4D97-AF65-F5344CB8AC3E}">
        <p14:creationId xmlns:p14="http://schemas.microsoft.com/office/powerpoint/2010/main" xmlns="" val="1910376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990600"/>
          </a:xfrm>
        </p:spPr>
        <p:txBody>
          <a:bodyPr>
            <a:normAutofit fontScale="90000"/>
          </a:bodyPr>
          <a:lstStyle/>
          <a:p>
            <a:r>
              <a:rPr lang="nl-NL" dirty="0" smtClean="0"/>
              <a:t>Process to get a permission</a:t>
            </a:r>
            <a:r>
              <a:rPr lang="ar-LB" dirty="0" smtClean="0"/>
              <a:t/>
            </a:r>
            <a:br>
              <a:rPr lang="ar-LB" dirty="0" smtClean="0"/>
            </a:br>
            <a:endParaRPr lang="en-US" sz="3100" dirty="0"/>
          </a:p>
        </p:txBody>
      </p:sp>
      <p:sp>
        <p:nvSpPr>
          <p:cNvPr id="3" name="Footer Placeholder 2"/>
          <p:cNvSpPr>
            <a:spLocks noGrp="1"/>
          </p:cNvSpPr>
          <p:nvPr>
            <p:ph type="ftr" sz="quarter" idx="4294967295"/>
          </p:nvPr>
        </p:nvSpPr>
        <p:spPr>
          <a:xfrm>
            <a:off x="914400" y="6172200"/>
            <a:ext cx="3962400" cy="457200"/>
          </a:xfrm>
          <a:prstGeom prst="rect">
            <a:avLst/>
          </a:prstGeom>
        </p:spPr>
        <p:txBody>
          <a:bodyPr/>
          <a:lstStyle/>
          <a:p>
            <a:r>
              <a:rPr lang="en-US" dirty="0" smtClean="0"/>
              <a:t>Copyright in Business Environment</a:t>
            </a:r>
            <a:endParaRPr lang="en-US" dirty="0"/>
          </a:p>
        </p:txBody>
      </p:sp>
      <p:sp>
        <p:nvSpPr>
          <p:cNvPr id="4" name="Slide Number Placeholder 3"/>
          <p:cNvSpPr>
            <a:spLocks noGrp="1"/>
          </p:cNvSpPr>
          <p:nvPr>
            <p:ph type="sldNum" sz="quarter" idx="4294967295"/>
          </p:nvPr>
        </p:nvSpPr>
        <p:spPr>
          <a:xfrm>
            <a:off x="146304" y="6210300"/>
            <a:ext cx="457200" cy="457200"/>
          </a:xfrm>
          <a:prstGeom prst="ellipse">
            <a:avLst/>
          </a:prstGeom>
        </p:spPr>
        <p:txBody>
          <a:bodyPr/>
          <a:lstStyle/>
          <a:p>
            <a:endParaRPr lang="en-US" dirty="0"/>
          </a:p>
        </p:txBody>
      </p:sp>
      <p:sp>
        <p:nvSpPr>
          <p:cNvPr id="6" name="Text Box 5"/>
          <p:cNvSpPr txBox="1">
            <a:spLocks noGrp="1" noChangeArrowheads="1"/>
          </p:cNvSpPr>
          <p:nvPr>
            <p:ph sz="quarter" idx="1"/>
          </p:nvPr>
        </p:nvSpPr>
        <p:spPr bwMode="auto">
          <a:xfrm>
            <a:off x="457200" y="1447801"/>
            <a:ext cx="8229600" cy="3216265"/>
          </a:xfrm>
          <a:prstGeom prst="rect">
            <a:avLst/>
          </a:prstGeom>
          <a:noFill/>
          <a:ln w="9525" algn="ctr">
            <a:noFill/>
            <a:miter lim="800000"/>
            <a:headEnd/>
            <a:tailEnd/>
          </a:ln>
        </p:spPr>
        <p:txBody>
          <a:bodyPr wrap="square">
            <a:spAutoFit/>
          </a:bodyPr>
          <a:lstStyle/>
          <a:p>
            <a:r>
              <a:rPr lang="en-GB" b="1" u="sng" dirty="0"/>
              <a:t>First Step</a:t>
            </a:r>
            <a:r>
              <a:rPr lang="en-GB" b="1" u="sng" dirty="0" smtClean="0"/>
              <a:t>:</a:t>
            </a:r>
            <a:endParaRPr lang="en-GB" b="1" u="sng" dirty="0"/>
          </a:p>
          <a:p>
            <a:pPr marL="342900" indent="-342900">
              <a:spcBef>
                <a:spcPct val="50000"/>
              </a:spcBef>
              <a:buNone/>
            </a:pPr>
            <a:r>
              <a:rPr lang="en-GB" b="1" dirty="0" smtClean="0"/>
              <a:t>Clarify </a:t>
            </a:r>
            <a:r>
              <a:rPr lang="en-GB" b="1" dirty="0"/>
              <a:t>if the work is </a:t>
            </a:r>
            <a:r>
              <a:rPr lang="en-GB" b="1" dirty="0" smtClean="0"/>
              <a:t>protected</a:t>
            </a:r>
            <a:endParaRPr lang="en-GB" b="1" dirty="0"/>
          </a:p>
          <a:p>
            <a:pPr marL="342900" indent="-342900">
              <a:spcBef>
                <a:spcPct val="50000"/>
              </a:spcBef>
              <a:buFont typeface="Arial" pitchFamily="34" charset="0"/>
              <a:buChar char="•"/>
            </a:pPr>
            <a:r>
              <a:rPr lang="en-GB" sz="2400" dirty="0"/>
              <a:t>Use of copyright notice 	</a:t>
            </a:r>
            <a:r>
              <a:rPr lang="en-GB" sz="2400" dirty="0" smtClean="0"/>
              <a:t>or  </a:t>
            </a:r>
            <a:endParaRPr lang="en-GB" sz="2400" dirty="0"/>
          </a:p>
          <a:p>
            <a:pPr marL="342900" indent="-342900">
              <a:spcBef>
                <a:spcPct val="50000"/>
              </a:spcBef>
              <a:buFont typeface="Arial" pitchFamily="34" charset="0"/>
              <a:buChar char="•"/>
            </a:pPr>
            <a:r>
              <a:rPr lang="en-GB" sz="2400" dirty="0"/>
              <a:t>Search in the </a:t>
            </a:r>
            <a:r>
              <a:rPr lang="en-GB" sz="2400" dirty="0" smtClean="0"/>
              <a:t>registrar/agencies</a:t>
            </a:r>
            <a:endParaRPr lang="en-GB" sz="2400" dirty="0"/>
          </a:p>
          <a:p>
            <a:pPr marL="342900" indent="-342900">
              <a:spcBef>
                <a:spcPct val="50000"/>
              </a:spcBef>
              <a:buFont typeface="Arial" pitchFamily="34" charset="0"/>
              <a:buChar char="•"/>
            </a:pPr>
            <a:r>
              <a:rPr lang="en-GB" sz="2400" dirty="0"/>
              <a:t>Ministry of Culture	</a:t>
            </a:r>
          </a:p>
          <a:p>
            <a:pPr marL="342900" indent="-342900">
              <a:spcBef>
                <a:spcPct val="50000"/>
              </a:spcBef>
            </a:pPr>
            <a:endParaRPr lang="en-GB" sz="2000" b="1" dirty="0"/>
          </a:p>
        </p:txBody>
      </p:sp>
    </p:spTree>
    <p:extLst>
      <p:ext uri="{BB962C8B-B14F-4D97-AF65-F5344CB8AC3E}">
        <p14:creationId xmlns:p14="http://schemas.microsoft.com/office/powerpoint/2010/main" xmlns="" val="3941284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914400" y="6172200"/>
            <a:ext cx="3962400" cy="457200"/>
          </a:xfrm>
          <a:prstGeom prst="rect">
            <a:avLst/>
          </a:prstGeom>
        </p:spPr>
        <p:txBody>
          <a:bodyPr/>
          <a:lstStyle/>
          <a:p>
            <a:r>
              <a:rPr lang="en-US" smtClean="0"/>
              <a:t>Copyright in Business Environment</a:t>
            </a:r>
            <a:endParaRPr lang="en-US"/>
          </a:p>
        </p:txBody>
      </p:sp>
      <p:sp>
        <p:nvSpPr>
          <p:cNvPr id="4" name="Slide Number Placeholder 3"/>
          <p:cNvSpPr>
            <a:spLocks noGrp="1"/>
          </p:cNvSpPr>
          <p:nvPr>
            <p:ph type="sldNum" sz="quarter" idx="4294967295"/>
          </p:nvPr>
        </p:nvSpPr>
        <p:spPr>
          <a:xfrm>
            <a:off x="146304" y="6210300"/>
            <a:ext cx="457200" cy="457200"/>
          </a:xfrm>
          <a:prstGeom prst="ellipse">
            <a:avLst/>
          </a:prstGeom>
        </p:spPr>
        <p:txBody>
          <a:bodyPr/>
          <a:lstStyle/>
          <a:p>
            <a:endParaRPr lang="en-US" dirty="0"/>
          </a:p>
        </p:txBody>
      </p:sp>
      <p:sp>
        <p:nvSpPr>
          <p:cNvPr id="5" name="Content Placeholder 4"/>
          <p:cNvSpPr>
            <a:spLocks noGrp="1"/>
          </p:cNvSpPr>
          <p:nvPr>
            <p:ph sz="quarter" idx="1"/>
          </p:nvPr>
        </p:nvSpPr>
        <p:spPr/>
        <p:txBody>
          <a:bodyPr/>
          <a:lstStyle/>
          <a:p>
            <a:r>
              <a:rPr lang="en-GB" b="1" u="sng" dirty="0" smtClean="0"/>
              <a:t>Second Step:</a:t>
            </a:r>
          </a:p>
          <a:p>
            <a:endParaRPr lang="en-GB" b="1" u="sng" dirty="0" smtClean="0"/>
          </a:p>
          <a:p>
            <a:endParaRPr lang="en-GB" dirty="0" smtClean="0"/>
          </a:p>
          <a:p>
            <a:endParaRPr lang="en-US" dirty="0"/>
          </a:p>
        </p:txBody>
      </p:sp>
      <p:sp>
        <p:nvSpPr>
          <p:cNvPr id="6" name="Text Box 4"/>
          <p:cNvSpPr txBox="1">
            <a:spLocks noChangeArrowheads="1"/>
          </p:cNvSpPr>
          <p:nvPr/>
        </p:nvSpPr>
        <p:spPr bwMode="auto">
          <a:xfrm>
            <a:off x="838200" y="2057400"/>
            <a:ext cx="7561263" cy="3216265"/>
          </a:xfrm>
          <a:prstGeom prst="rect">
            <a:avLst/>
          </a:prstGeom>
          <a:noFill/>
          <a:ln w="9525" algn="ctr">
            <a:noFill/>
            <a:miter lim="800000"/>
            <a:headEnd/>
            <a:tailEnd/>
          </a:ln>
        </p:spPr>
        <p:txBody>
          <a:bodyPr>
            <a:spAutoFit/>
          </a:bodyPr>
          <a:lstStyle/>
          <a:p>
            <a:pPr marL="342900" indent="-342900">
              <a:spcBef>
                <a:spcPct val="50000"/>
              </a:spcBef>
              <a:buClr>
                <a:schemeClr val="accent1"/>
              </a:buClr>
              <a:buSzPct val="85000"/>
            </a:pPr>
            <a:endParaRPr lang="en-GB" sz="2600" b="1" dirty="0" smtClean="0"/>
          </a:p>
          <a:p>
            <a:pPr marL="342900" indent="-342900">
              <a:spcBef>
                <a:spcPct val="50000"/>
              </a:spcBef>
              <a:buClr>
                <a:schemeClr val="accent1"/>
              </a:buClr>
              <a:buSzPct val="85000"/>
            </a:pPr>
            <a:r>
              <a:rPr lang="en-GB" sz="2600" b="1" dirty="0" smtClean="0"/>
              <a:t>Identify the copyright owner</a:t>
            </a:r>
            <a:r>
              <a:rPr lang="ar-LB" sz="2600" b="1" dirty="0" smtClean="0"/>
              <a:t> </a:t>
            </a:r>
            <a:endParaRPr lang="en-GB" sz="2600" b="1" dirty="0" smtClean="0"/>
          </a:p>
          <a:p>
            <a:pPr marL="342900" indent="-342900">
              <a:spcBef>
                <a:spcPct val="50000"/>
              </a:spcBef>
              <a:buFont typeface="Arial" pitchFamily="34" charset="0"/>
              <a:buChar char="•"/>
            </a:pPr>
            <a:r>
              <a:rPr lang="en-GB" sz="2400" dirty="0" smtClean="0"/>
              <a:t>Contact </a:t>
            </a:r>
            <a:r>
              <a:rPr lang="en-GB" sz="2400" dirty="0"/>
              <a:t>publishers, record producers, </a:t>
            </a:r>
            <a:r>
              <a:rPr lang="en-GB" sz="2400" dirty="0" smtClean="0"/>
              <a:t>distributors</a:t>
            </a:r>
          </a:p>
          <a:p>
            <a:pPr marL="342900" indent="-342900">
              <a:spcBef>
                <a:spcPct val="50000"/>
              </a:spcBef>
              <a:buFont typeface="Arial" pitchFamily="34" charset="0"/>
              <a:buChar char="•"/>
            </a:pPr>
            <a:endParaRPr lang="en-GB" sz="2400" dirty="0"/>
          </a:p>
          <a:p>
            <a:pPr marL="342900" indent="-342900">
              <a:spcBef>
                <a:spcPct val="50000"/>
              </a:spcBef>
            </a:pPr>
            <a:r>
              <a:rPr lang="en-GB" sz="2400" dirty="0"/>
              <a:t>				</a:t>
            </a:r>
          </a:p>
          <a:p>
            <a:pPr marL="342900" indent="-342900">
              <a:spcBef>
                <a:spcPct val="50000"/>
              </a:spcBef>
            </a:pPr>
            <a:endParaRPr lang="en-GB" sz="2000" b="1" dirty="0"/>
          </a:p>
        </p:txBody>
      </p:sp>
    </p:spTree>
    <p:extLst>
      <p:ext uri="{BB962C8B-B14F-4D97-AF65-F5344CB8AC3E}">
        <p14:creationId xmlns:p14="http://schemas.microsoft.com/office/powerpoint/2010/main" xmlns="" val="1591248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914400" y="6172200"/>
            <a:ext cx="3962400" cy="457200"/>
          </a:xfrm>
          <a:prstGeom prst="rect">
            <a:avLst/>
          </a:prstGeom>
        </p:spPr>
        <p:txBody>
          <a:bodyPr/>
          <a:lstStyle/>
          <a:p>
            <a:r>
              <a:rPr lang="en-US" smtClean="0"/>
              <a:t>Copyright in Business Environment</a:t>
            </a:r>
            <a:endParaRPr lang="en-US"/>
          </a:p>
        </p:txBody>
      </p:sp>
      <p:sp>
        <p:nvSpPr>
          <p:cNvPr id="4" name="Slide Number Placeholder 3"/>
          <p:cNvSpPr>
            <a:spLocks noGrp="1"/>
          </p:cNvSpPr>
          <p:nvPr>
            <p:ph type="sldNum" sz="quarter" idx="4294967295"/>
          </p:nvPr>
        </p:nvSpPr>
        <p:spPr>
          <a:xfrm>
            <a:off x="146304" y="6210300"/>
            <a:ext cx="457200" cy="457200"/>
          </a:xfrm>
          <a:prstGeom prst="ellipse">
            <a:avLst/>
          </a:prstGeom>
        </p:spPr>
        <p:txBody>
          <a:bodyPr/>
          <a:lstStyle/>
          <a:p>
            <a:endParaRPr lang="en-US" dirty="0"/>
          </a:p>
        </p:txBody>
      </p:sp>
      <p:sp>
        <p:nvSpPr>
          <p:cNvPr id="6" name="Text Box 4"/>
          <p:cNvSpPr txBox="1">
            <a:spLocks noGrp="1" noChangeArrowheads="1"/>
          </p:cNvSpPr>
          <p:nvPr>
            <p:ph sz="quarter" idx="1"/>
          </p:nvPr>
        </p:nvSpPr>
        <p:spPr bwMode="auto">
          <a:xfrm>
            <a:off x="914400" y="2362200"/>
            <a:ext cx="7772400" cy="2400657"/>
          </a:xfrm>
          <a:prstGeom prst="rect">
            <a:avLst/>
          </a:prstGeom>
          <a:noFill/>
          <a:ln w="9525" algn="ctr">
            <a:noFill/>
            <a:miter lim="800000"/>
            <a:headEnd/>
            <a:tailEnd/>
          </a:ln>
        </p:spPr>
        <p:txBody>
          <a:bodyPr wrap="square">
            <a:spAutoFit/>
          </a:bodyPr>
          <a:lstStyle/>
          <a:p>
            <a:pPr marL="342900" indent="-342900">
              <a:spcBef>
                <a:spcPct val="50000"/>
              </a:spcBef>
              <a:buNone/>
            </a:pPr>
            <a:endParaRPr lang="en-GB" b="1" dirty="0" smtClean="0"/>
          </a:p>
          <a:p>
            <a:pPr marL="342900" indent="-342900">
              <a:spcBef>
                <a:spcPct val="50000"/>
              </a:spcBef>
              <a:buNone/>
            </a:pPr>
            <a:r>
              <a:rPr lang="en-GB" b="1" dirty="0" smtClean="0"/>
              <a:t>Negotiation </a:t>
            </a:r>
            <a:r>
              <a:rPr lang="en-GB" b="1" dirty="0"/>
              <a:t>and conclusion of licensing </a:t>
            </a:r>
            <a:r>
              <a:rPr lang="en-GB" b="1" dirty="0" smtClean="0"/>
              <a:t>agreement</a:t>
            </a:r>
            <a:endParaRPr lang="ar-LB" b="1" dirty="0" smtClean="0"/>
          </a:p>
          <a:p>
            <a:pPr marL="342900" indent="-342900">
              <a:spcBef>
                <a:spcPct val="50000"/>
              </a:spcBef>
              <a:buNone/>
            </a:pPr>
            <a:r>
              <a:rPr lang="en-GB" sz="2400" dirty="0" smtClean="0"/>
              <a:t>Key </a:t>
            </a:r>
            <a:r>
              <a:rPr lang="en-GB" sz="2400" dirty="0"/>
              <a:t>points: scope, remuneration, precise terms and conditions of </a:t>
            </a:r>
            <a:r>
              <a:rPr lang="en-GB" sz="2400" dirty="0" smtClean="0"/>
              <a:t>use</a:t>
            </a:r>
            <a:r>
              <a:rPr lang="en-GB" sz="2400" dirty="0"/>
              <a:t>					</a:t>
            </a:r>
          </a:p>
          <a:p>
            <a:pPr marL="342900" indent="-342900">
              <a:spcBef>
                <a:spcPct val="50000"/>
              </a:spcBef>
            </a:pPr>
            <a:endParaRPr lang="en-GB" sz="2000" b="1" dirty="0"/>
          </a:p>
        </p:txBody>
      </p:sp>
      <p:sp>
        <p:nvSpPr>
          <p:cNvPr id="7" name="Rectangle 6"/>
          <p:cNvSpPr/>
          <p:nvPr/>
        </p:nvSpPr>
        <p:spPr>
          <a:xfrm>
            <a:off x="990600" y="1600200"/>
            <a:ext cx="7239000" cy="492443"/>
          </a:xfrm>
          <a:prstGeom prst="rect">
            <a:avLst/>
          </a:prstGeom>
        </p:spPr>
        <p:txBody>
          <a:bodyPr wrap="square">
            <a:spAutoFit/>
          </a:bodyPr>
          <a:lstStyle/>
          <a:p>
            <a:pPr marL="274320" indent="-274320">
              <a:spcBef>
                <a:spcPts val="580"/>
              </a:spcBef>
              <a:buClr>
                <a:schemeClr val="accent1"/>
              </a:buClr>
              <a:buSzPct val="85000"/>
              <a:buFont typeface="Wingdings 2"/>
              <a:buChar char=""/>
            </a:pPr>
            <a:r>
              <a:rPr lang="en-US" sz="2600" b="1" u="sng" dirty="0" smtClean="0"/>
              <a:t>Third </a:t>
            </a:r>
            <a:r>
              <a:rPr lang="en-GB" sz="2600" b="1" u="sng" dirty="0" smtClean="0"/>
              <a:t>Step:</a:t>
            </a:r>
          </a:p>
        </p:txBody>
      </p:sp>
    </p:spTree>
    <p:extLst>
      <p:ext uri="{BB962C8B-B14F-4D97-AF65-F5344CB8AC3E}">
        <p14:creationId xmlns:p14="http://schemas.microsoft.com/office/powerpoint/2010/main" xmlns="" val="2929508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639762"/>
          </a:xfrm>
        </p:spPr>
        <p:txBody>
          <a:bodyPr/>
          <a:lstStyle/>
          <a:p>
            <a:r>
              <a:rPr lang="en-US" sz="2800" b="1" dirty="0" smtClean="0"/>
              <a:t>The Legal Framework for Copyright Protection </a:t>
            </a:r>
            <a:endParaRPr lang="en-US" sz="2800" b="1" dirty="0"/>
          </a:p>
        </p:txBody>
      </p:sp>
      <p:sp>
        <p:nvSpPr>
          <p:cNvPr id="40963" name="Rectangle 3"/>
          <p:cNvSpPr>
            <a:spLocks noGrp="1" noChangeArrowheads="1"/>
          </p:cNvSpPr>
          <p:nvPr>
            <p:ph idx="1"/>
          </p:nvPr>
        </p:nvSpPr>
        <p:spPr>
          <a:xfrm>
            <a:off x="457200" y="914400"/>
            <a:ext cx="8229600" cy="5791200"/>
          </a:xfrm>
        </p:spPr>
        <p:txBody>
          <a:bodyPr/>
          <a:lstStyle/>
          <a:p>
            <a:pPr>
              <a:spcBef>
                <a:spcPct val="0"/>
              </a:spcBef>
            </a:pPr>
            <a:r>
              <a:rPr lang="en-US" dirty="0" smtClean="0"/>
              <a:t>International Instruments: </a:t>
            </a:r>
          </a:p>
          <a:p>
            <a:pPr lvl="1">
              <a:spcBef>
                <a:spcPct val="0"/>
              </a:spcBef>
            </a:pPr>
            <a:endParaRPr lang="en-US" sz="2000" dirty="0"/>
          </a:p>
          <a:p>
            <a:pPr lvl="1">
              <a:spcBef>
                <a:spcPct val="0"/>
              </a:spcBef>
            </a:pPr>
            <a:r>
              <a:rPr lang="en-US" sz="2000" dirty="0" smtClean="0"/>
              <a:t>The </a:t>
            </a:r>
            <a:r>
              <a:rPr lang="en-US" sz="2000" dirty="0"/>
              <a:t>Berne Convention </a:t>
            </a:r>
            <a:r>
              <a:rPr lang="en-US" sz="2000" dirty="0" smtClean="0"/>
              <a:t>for </a:t>
            </a:r>
            <a:r>
              <a:rPr lang="en-US" sz="2000" dirty="0"/>
              <a:t>the Protection of Literary and Artistic </a:t>
            </a:r>
            <a:r>
              <a:rPr lang="en-US" sz="2000" dirty="0" smtClean="0"/>
              <a:t>Works  </a:t>
            </a:r>
          </a:p>
          <a:p>
            <a:pPr lvl="1">
              <a:spcBef>
                <a:spcPct val="0"/>
              </a:spcBef>
            </a:pPr>
            <a:r>
              <a:rPr lang="en-US" sz="2000" dirty="0" smtClean="0"/>
              <a:t>Convention </a:t>
            </a:r>
            <a:r>
              <a:rPr lang="en-US" sz="2000" dirty="0"/>
              <a:t>for the Protection of Performers</a:t>
            </a:r>
            <a:r>
              <a:rPr lang="en-US" sz="2000" dirty="0" smtClean="0"/>
              <a:t>, Producers </a:t>
            </a:r>
            <a:r>
              <a:rPr lang="en-US" sz="2000" dirty="0"/>
              <a:t>of Phonograms and Broadcasting </a:t>
            </a:r>
            <a:r>
              <a:rPr lang="en-US" sz="2000" dirty="0" smtClean="0"/>
              <a:t>Organizations - Rome Convention </a:t>
            </a:r>
          </a:p>
          <a:p>
            <a:pPr lvl="1">
              <a:spcBef>
                <a:spcPct val="0"/>
              </a:spcBef>
            </a:pPr>
            <a:r>
              <a:rPr lang="en-US" sz="2000" dirty="0" smtClean="0"/>
              <a:t>WIPO </a:t>
            </a:r>
            <a:r>
              <a:rPr lang="en-US" sz="2000" dirty="0"/>
              <a:t>Copyright Treaty </a:t>
            </a:r>
            <a:endParaRPr lang="en-US" sz="2000" dirty="0" smtClean="0"/>
          </a:p>
          <a:p>
            <a:pPr lvl="1">
              <a:spcBef>
                <a:spcPct val="0"/>
              </a:spcBef>
            </a:pPr>
            <a:r>
              <a:rPr lang="en-US" sz="2000" dirty="0" smtClean="0"/>
              <a:t>WIPO </a:t>
            </a:r>
            <a:r>
              <a:rPr lang="en-US" sz="2000" dirty="0"/>
              <a:t>Performances and Phonograms Treaty </a:t>
            </a:r>
            <a:endParaRPr lang="en-US" sz="2000" dirty="0" smtClean="0"/>
          </a:p>
          <a:p>
            <a:pPr lvl="1">
              <a:spcBef>
                <a:spcPct val="0"/>
              </a:spcBef>
            </a:pPr>
            <a:r>
              <a:rPr lang="en-US" sz="2000" dirty="0" smtClean="0"/>
              <a:t>Beijing Treaty </a:t>
            </a:r>
            <a:r>
              <a:rPr lang="en-US" sz="2000" dirty="0"/>
              <a:t>on Audiovisual </a:t>
            </a:r>
            <a:r>
              <a:rPr lang="en-US" sz="2000" dirty="0" smtClean="0"/>
              <a:t>Performances</a:t>
            </a:r>
          </a:p>
          <a:p>
            <a:pPr lvl="1">
              <a:spcBef>
                <a:spcPct val="0"/>
              </a:spcBef>
            </a:pPr>
            <a:r>
              <a:rPr lang="en-US" sz="2000" dirty="0"/>
              <a:t>Marrakesh Treaty to Facilitate Access to Published Works for Persons Who Are Blind, Visually Impaired or Otherwise Print </a:t>
            </a:r>
            <a:r>
              <a:rPr lang="en-US" sz="2000" dirty="0" smtClean="0"/>
              <a:t>Disable</a:t>
            </a:r>
            <a:r>
              <a:rPr lang="en-US" dirty="0" smtClean="0"/>
              <a:t>d</a:t>
            </a:r>
            <a:br>
              <a:rPr lang="en-US" dirty="0" smtClean="0"/>
            </a:br>
            <a:r>
              <a:rPr lang="en-US" dirty="0" smtClean="0"/>
              <a:t> </a:t>
            </a:r>
          </a:p>
        </p:txBody>
      </p:sp>
      <p:sp>
        <p:nvSpPr>
          <p:cNvPr id="40965" name="AutoShape 5" descr="?ui=2&amp;ik=7c5ed9c6ed&amp;view=att&amp;th=1389971510c781b4&amp;attid=0"/>
          <p:cNvSpPr>
            <a:spLocks noChangeAspect="1" noChangeArrowheads="1"/>
          </p:cNvSpPr>
          <p:nvPr/>
        </p:nvSpPr>
        <p:spPr bwMode="auto">
          <a:xfrm>
            <a:off x="155575" y="152400"/>
            <a:ext cx="4572000" cy="60960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dirty="0"/>
          </a:p>
        </p:txBody>
      </p:sp>
    </p:spTree>
    <p:extLst>
      <p:ext uri="{BB962C8B-B14F-4D97-AF65-F5344CB8AC3E}">
        <p14:creationId xmlns:p14="http://schemas.microsoft.com/office/powerpoint/2010/main" xmlns="" val="1371730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800px-Berne_Convention_signatories_svg.png"/>
          <p:cNvPicPr>
            <a:picLocks noChangeAspect="1"/>
          </p:cNvPicPr>
          <p:nvPr/>
        </p:nvPicPr>
        <p:blipFill>
          <a:blip r:embed="rId2" cstate="print"/>
          <a:stretch>
            <a:fillRect/>
          </a:stretch>
        </p:blipFill>
        <p:spPr>
          <a:xfrm>
            <a:off x="-15521" y="1052736"/>
            <a:ext cx="9215320" cy="5486400"/>
          </a:xfrm>
          <a:prstGeom prst="rect">
            <a:avLst/>
          </a:prstGeom>
        </p:spPr>
      </p:pic>
      <p:sp>
        <p:nvSpPr>
          <p:cNvPr id="3" name="TextBox 2"/>
          <p:cNvSpPr txBox="1"/>
          <p:nvPr/>
        </p:nvSpPr>
        <p:spPr>
          <a:xfrm>
            <a:off x="762000" y="304800"/>
            <a:ext cx="7633829" cy="523220"/>
          </a:xfrm>
          <a:prstGeom prst="rect">
            <a:avLst/>
          </a:prstGeom>
          <a:noFill/>
        </p:spPr>
        <p:txBody>
          <a:bodyPr wrap="square" rtlCol="0">
            <a:spAutoFit/>
          </a:bodyPr>
          <a:lstStyle/>
          <a:p>
            <a:pPr algn="ctr"/>
            <a:r>
              <a:rPr lang="en-US" sz="2800" b="1" dirty="0" smtClean="0"/>
              <a:t>Berne Convention Members: 16</a:t>
            </a:r>
            <a:r>
              <a:rPr lang="ar-LB" sz="2800" b="1" dirty="0" smtClean="0"/>
              <a:t>6</a:t>
            </a:r>
            <a:r>
              <a:rPr lang="en-US" sz="2800" b="1" dirty="0" smtClean="0"/>
              <a:t> countries</a:t>
            </a:r>
            <a:endParaRPr lang="en-US" sz="2800" b="1" dirty="0"/>
          </a:p>
        </p:txBody>
      </p:sp>
    </p:spTree>
    <p:extLst>
      <p:ext uri="{BB962C8B-B14F-4D97-AF65-F5344CB8AC3E}">
        <p14:creationId xmlns:p14="http://schemas.microsoft.com/office/powerpoint/2010/main" xmlns="" val="1336633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pPr algn="ctr"/>
            <a:r>
              <a:rPr lang="en-US" dirty="0" smtClean="0"/>
              <a:t>THANK YOU!!!!!!</a:t>
            </a:r>
            <a:endParaRPr lang="en-US" dirty="0"/>
          </a:p>
        </p:txBody>
      </p:sp>
      <p:sp>
        <p:nvSpPr>
          <p:cNvPr id="5" name="TextBox 4"/>
          <p:cNvSpPr txBox="1"/>
          <p:nvPr/>
        </p:nvSpPr>
        <p:spPr>
          <a:xfrm>
            <a:off x="2730954" y="5943600"/>
            <a:ext cx="3631745" cy="307777"/>
          </a:xfrm>
          <a:prstGeom prst="rect">
            <a:avLst/>
          </a:prstGeom>
          <a:noFill/>
        </p:spPr>
        <p:txBody>
          <a:bodyPr wrap="square" rtlCol="0">
            <a:spAutoFit/>
          </a:bodyPr>
          <a:lstStyle/>
          <a:p>
            <a:r>
              <a:rPr lang="en-US" sz="1400" dirty="0" smtClean="0"/>
              <a:t>   For more information visit: www.wipo.int</a:t>
            </a:r>
            <a:endParaRPr lang="en-US" sz="14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0954" y="2420888"/>
            <a:ext cx="3581400" cy="26841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38472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Footer Placeholder 3"/>
          <p:cNvSpPr>
            <a:spLocks noGrp="1"/>
          </p:cNvSpPr>
          <p:nvPr>
            <p:ph type="ftr" sz="quarter" idx="4294967295"/>
          </p:nvPr>
        </p:nvSpPr>
        <p:spPr>
          <a:xfrm>
            <a:off x="914400" y="6172200"/>
            <a:ext cx="3962400" cy="457200"/>
          </a:xfrm>
          <a:prstGeom prst="rect">
            <a:avLst/>
          </a:prstGeom>
        </p:spPr>
        <p:txBody>
          <a:bodyPr/>
          <a:lstStyle/>
          <a:p>
            <a:r>
              <a:rPr lang="en-US" smtClean="0"/>
              <a:t>Copyright in Business Environment</a:t>
            </a:r>
            <a:endParaRPr lang="en-US"/>
          </a:p>
        </p:txBody>
      </p:sp>
      <p:sp>
        <p:nvSpPr>
          <p:cNvPr id="5" name="Slide Number Placeholder 4"/>
          <p:cNvSpPr>
            <a:spLocks noGrp="1"/>
          </p:cNvSpPr>
          <p:nvPr>
            <p:ph type="sldNum" sz="quarter" idx="4294967295"/>
          </p:nvPr>
        </p:nvSpPr>
        <p:spPr>
          <a:xfrm>
            <a:off x="146304" y="6210300"/>
            <a:ext cx="457200" cy="457200"/>
          </a:xfrm>
          <a:prstGeom prst="ellipse">
            <a:avLst/>
          </a:prstGeom>
        </p:spPr>
        <p:txBody>
          <a:bodyPr/>
          <a:lstStyle/>
          <a:p>
            <a:fld id="{26D6B03A-F597-48F1-9396-84658EC23958}" type="slidenum">
              <a:rPr lang="en-US" smtClean="0"/>
              <a:pPr/>
              <a:t>2</a:t>
            </a:fld>
            <a:endParaRPr lang="en-US"/>
          </a:p>
        </p:txBody>
      </p:sp>
      <p:sp>
        <p:nvSpPr>
          <p:cNvPr id="3" name="Content Placeholder 2"/>
          <p:cNvSpPr>
            <a:spLocks noGrp="1"/>
          </p:cNvSpPr>
          <p:nvPr>
            <p:ph sz="quarter" idx="1"/>
          </p:nvPr>
        </p:nvSpPr>
        <p:spPr>
          <a:xfrm>
            <a:off x="539552" y="1340768"/>
            <a:ext cx="8147248" cy="4785395"/>
          </a:xfrm>
        </p:spPr>
        <p:txBody>
          <a:bodyPr>
            <a:normAutofit fontScale="92500" lnSpcReduction="10000"/>
          </a:bodyPr>
          <a:lstStyle/>
          <a:p>
            <a:r>
              <a:rPr lang="en-US" dirty="0" smtClean="0"/>
              <a:t>What is the issue? </a:t>
            </a:r>
          </a:p>
          <a:p>
            <a:r>
              <a:rPr lang="en-US" dirty="0" smtClean="0"/>
              <a:t>              Copyright = IP</a:t>
            </a:r>
          </a:p>
          <a:p>
            <a:pPr>
              <a:buNone/>
            </a:pPr>
            <a:r>
              <a:rPr lang="en-US" dirty="0" smtClean="0"/>
              <a:t>              IP = Capital</a:t>
            </a:r>
          </a:p>
          <a:p>
            <a:pPr>
              <a:buNone/>
            </a:pPr>
            <a:r>
              <a:rPr lang="en-US" dirty="0" smtClean="0"/>
              <a:t>              Capital = Economic Development</a:t>
            </a:r>
          </a:p>
          <a:p>
            <a:endParaRPr lang="en-US" dirty="0" smtClean="0"/>
          </a:p>
          <a:p>
            <a:r>
              <a:rPr lang="en-US" dirty="0" smtClean="0"/>
              <a:t>Why is it important to us?</a:t>
            </a:r>
          </a:p>
          <a:p>
            <a:pPr>
              <a:buNone/>
            </a:pPr>
            <a:r>
              <a:rPr lang="en-US" dirty="0" smtClean="0"/>
              <a:t>              Copyright protects only original works</a:t>
            </a:r>
          </a:p>
          <a:p>
            <a:pPr>
              <a:buNone/>
            </a:pPr>
            <a:r>
              <a:rPr lang="en-GB" dirty="0"/>
              <a:t>Works are protected from the moment of their creation</a:t>
            </a:r>
          </a:p>
          <a:p>
            <a:pPr>
              <a:buNone/>
            </a:pPr>
            <a:r>
              <a:rPr lang="en-GB" dirty="0"/>
              <a:t>Copyright protects both analogical and digital works</a:t>
            </a:r>
          </a:p>
          <a:p>
            <a:pPr>
              <a:buNone/>
            </a:pPr>
            <a:endParaRPr lang="en-US" dirty="0" smtClean="0"/>
          </a:p>
          <a:p>
            <a:r>
              <a:rPr lang="en-US" dirty="0" smtClean="0"/>
              <a:t>Hope do we benefit?</a:t>
            </a:r>
            <a:r>
              <a:rPr lang="ar-LB" dirty="0" smtClean="0"/>
              <a:t> </a:t>
            </a:r>
            <a:endParaRPr lang="en-US" dirty="0" smtClean="0"/>
          </a:p>
          <a:p>
            <a:pPr>
              <a:buNone/>
            </a:pPr>
            <a:r>
              <a:rPr lang="en-US" dirty="0" smtClean="0"/>
              <a:t>              The Copyrighted works benefit Creativity</a:t>
            </a:r>
            <a:r>
              <a:rPr lang="ar-LB" dirty="0" smtClean="0"/>
              <a:t> </a:t>
            </a:r>
            <a:r>
              <a:rPr lang="en-US" dirty="0" smtClean="0"/>
              <a:t>and Creativity benefits Economic growth</a:t>
            </a:r>
          </a:p>
          <a:p>
            <a:pPr>
              <a:buNone/>
            </a:pPr>
            <a:endParaRPr lang="en-US" dirty="0" smtClean="0"/>
          </a:p>
          <a:p>
            <a:endParaRPr lang="en-US" dirty="0"/>
          </a:p>
        </p:txBody>
      </p:sp>
    </p:spTree>
    <p:extLst>
      <p:ext uri="{BB962C8B-B14F-4D97-AF65-F5344CB8AC3E}">
        <p14:creationId xmlns:p14="http://schemas.microsoft.com/office/powerpoint/2010/main" xmlns="" val="1064038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2"/>
          <p:cNvSpPr>
            <a:spLocks noGrp="1"/>
          </p:cNvSpPr>
          <p:nvPr>
            <p:ph type="ftr" sz="quarter" idx="4294967295"/>
          </p:nvPr>
        </p:nvSpPr>
        <p:spPr>
          <a:xfrm>
            <a:off x="3124200" y="6245225"/>
            <a:ext cx="2895600" cy="476250"/>
          </a:xfrm>
          <a:prstGeom prst="rect">
            <a:avLst/>
          </a:prstGeo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400" dirty="0"/>
          </a:p>
        </p:txBody>
      </p:sp>
      <p:sp>
        <p:nvSpPr>
          <p:cNvPr id="7171" name="Rectangle 11"/>
          <p:cNvSpPr>
            <a:spLocks noChangeArrowheads="1"/>
          </p:cNvSpPr>
          <p:nvPr/>
        </p:nvSpPr>
        <p:spPr bwMode="auto">
          <a:xfrm>
            <a:off x="812800" y="152400"/>
            <a:ext cx="7339013"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kumimoji="1" lang="en-US" altLang="en-US" sz="4400" b="1" u="sng">
                <a:solidFill>
                  <a:schemeClr val="tx2"/>
                </a:solidFill>
                <a:latin typeface="Palatino Linotype" pitchFamily="18" charset="0"/>
              </a:rPr>
              <a:t>Copyright Protected Works</a:t>
            </a:r>
          </a:p>
        </p:txBody>
      </p:sp>
      <p:sp>
        <p:nvSpPr>
          <p:cNvPr id="7172" name="Rectangle 12"/>
          <p:cNvSpPr>
            <a:spLocks noChangeArrowheads="1"/>
          </p:cNvSpPr>
          <p:nvPr/>
        </p:nvSpPr>
        <p:spPr bwMode="auto">
          <a:xfrm>
            <a:off x="592138" y="1698625"/>
            <a:ext cx="75438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20000"/>
              </a:spcBef>
              <a:buClr>
                <a:schemeClr val="hlink"/>
              </a:buClr>
              <a:buSzPct val="75000"/>
              <a:buFont typeface="Wingdings" pitchFamily="2" charset="2"/>
              <a:buNone/>
            </a:pPr>
            <a:r>
              <a:rPr kumimoji="1" lang="en-GB" altLang="en-US" sz="2000" b="1" dirty="0">
                <a:latin typeface="Tahoma" pitchFamily="34" charset="0"/>
                <a:cs typeface="Times New Roman" pitchFamily="18" charset="0"/>
              </a:rPr>
              <a:t>literary  works</a:t>
            </a:r>
            <a:r>
              <a:rPr kumimoji="1" lang="en-GB" altLang="en-US" sz="2000" dirty="0">
                <a:latin typeface="Tahoma" pitchFamily="34" charset="0"/>
                <a:cs typeface="Times New Roman" pitchFamily="18" charset="0"/>
              </a:rPr>
              <a:t> – words spoken or sung, written </a:t>
            </a:r>
          </a:p>
          <a:p>
            <a:pPr>
              <a:lnSpc>
                <a:spcPct val="80000"/>
              </a:lnSpc>
              <a:spcBef>
                <a:spcPct val="20000"/>
              </a:spcBef>
              <a:buClr>
                <a:schemeClr val="hlink"/>
              </a:buClr>
              <a:buSzPct val="75000"/>
              <a:buFont typeface="Wingdings" pitchFamily="2" charset="2"/>
              <a:buNone/>
            </a:pPr>
            <a:r>
              <a:rPr kumimoji="1" lang="en-GB" altLang="en-US" sz="2000" dirty="0">
                <a:latin typeface="Tahoma" pitchFamily="34" charset="0"/>
                <a:cs typeface="Times New Roman" pitchFamily="18" charset="0"/>
              </a:rPr>
              <a:t>material, including tables, computer programmes; </a:t>
            </a:r>
          </a:p>
          <a:p>
            <a:pPr>
              <a:lnSpc>
                <a:spcPct val="80000"/>
              </a:lnSpc>
              <a:spcBef>
                <a:spcPct val="20000"/>
              </a:spcBef>
              <a:buClr>
                <a:schemeClr val="hlink"/>
              </a:buClr>
              <a:buSzPct val="75000"/>
              <a:buFont typeface="Wingdings" pitchFamily="2" charset="2"/>
              <a:buNone/>
            </a:pPr>
            <a:r>
              <a:rPr kumimoji="1" lang="en-GB" altLang="en-US" sz="2000" b="1" dirty="0">
                <a:latin typeface="Tahoma" pitchFamily="34" charset="0"/>
                <a:cs typeface="Times New Roman" pitchFamily="18" charset="0"/>
              </a:rPr>
              <a:t>dramatic works</a:t>
            </a:r>
            <a:r>
              <a:rPr kumimoji="1" lang="en-GB" altLang="en-US" sz="2000" dirty="0">
                <a:latin typeface="Tahoma" pitchFamily="34" charset="0"/>
                <a:cs typeface="Times New Roman" pitchFamily="18" charset="0"/>
              </a:rPr>
              <a:t> - scripts, dance and mimes; </a:t>
            </a:r>
          </a:p>
          <a:p>
            <a:pPr>
              <a:lnSpc>
                <a:spcPct val="80000"/>
              </a:lnSpc>
              <a:spcBef>
                <a:spcPct val="20000"/>
              </a:spcBef>
              <a:buClr>
                <a:schemeClr val="hlink"/>
              </a:buClr>
              <a:buSzPct val="75000"/>
              <a:buFont typeface="Wingdings" pitchFamily="2" charset="2"/>
              <a:buNone/>
            </a:pPr>
            <a:r>
              <a:rPr kumimoji="1" lang="en-GB" altLang="en-US" sz="2000" b="1" dirty="0">
                <a:latin typeface="Tahoma" pitchFamily="34" charset="0"/>
                <a:cs typeface="Times New Roman" pitchFamily="18" charset="0"/>
              </a:rPr>
              <a:t>musical works</a:t>
            </a:r>
            <a:r>
              <a:rPr kumimoji="1" lang="en-GB" altLang="en-US" sz="2000" dirty="0">
                <a:latin typeface="Tahoma" pitchFamily="34" charset="0"/>
                <a:cs typeface="Times New Roman" pitchFamily="18" charset="0"/>
              </a:rPr>
              <a:t> - scores or other notations (lyrics </a:t>
            </a:r>
          </a:p>
          <a:p>
            <a:pPr>
              <a:lnSpc>
                <a:spcPct val="80000"/>
              </a:lnSpc>
              <a:spcBef>
                <a:spcPct val="20000"/>
              </a:spcBef>
              <a:buClr>
                <a:schemeClr val="hlink"/>
              </a:buClr>
              <a:buSzPct val="75000"/>
              <a:buFont typeface="Wingdings" pitchFamily="2" charset="2"/>
              <a:buNone/>
            </a:pPr>
            <a:r>
              <a:rPr kumimoji="1" lang="en-GB" altLang="en-US" sz="2000" dirty="0">
                <a:latin typeface="Tahoma" pitchFamily="34" charset="0"/>
                <a:cs typeface="Times New Roman" pitchFamily="18" charset="0"/>
              </a:rPr>
              <a:t>are protected as literary works);</a:t>
            </a:r>
          </a:p>
          <a:p>
            <a:pPr>
              <a:lnSpc>
                <a:spcPct val="80000"/>
              </a:lnSpc>
              <a:spcBef>
                <a:spcPct val="20000"/>
              </a:spcBef>
              <a:buClr>
                <a:schemeClr val="hlink"/>
              </a:buClr>
              <a:buSzPct val="75000"/>
              <a:buFont typeface="Wingdings" pitchFamily="2" charset="2"/>
              <a:buNone/>
            </a:pPr>
            <a:r>
              <a:rPr kumimoji="1" lang="en-GB" altLang="en-US" sz="2000" b="1" dirty="0">
                <a:latin typeface="Tahoma" pitchFamily="34" charset="0"/>
                <a:cs typeface="Times New Roman" pitchFamily="18" charset="0"/>
              </a:rPr>
              <a:t>artistic works </a:t>
            </a:r>
            <a:r>
              <a:rPr kumimoji="1" lang="en-GB" altLang="en-US" sz="2000" dirty="0">
                <a:latin typeface="Tahoma" pitchFamily="34" charset="0"/>
                <a:cs typeface="Times New Roman" pitchFamily="18" charset="0"/>
              </a:rPr>
              <a:t> - paintings, sculptures, technical </a:t>
            </a:r>
          </a:p>
          <a:p>
            <a:pPr>
              <a:lnSpc>
                <a:spcPct val="80000"/>
              </a:lnSpc>
              <a:spcBef>
                <a:spcPct val="20000"/>
              </a:spcBef>
              <a:buClr>
                <a:schemeClr val="hlink"/>
              </a:buClr>
              <a:buSzPct val="75000"/>
              <a:buFont typeface="Wingdings" pitchFamily="2" charset="2"/>
              <a:buNone/>
            </a:pPr>
            <a:r>
              <a:rPr kumimoji="1" lang="en-GB" altLang="en-US" sz="2000" dirty="0">
                <a:latin typeface="Tahoma" pitchFamily="34" charset="0"/>
                <a:cs typeface="Times New Roman" pitchFamily="18" charset="0"/>
              </a:rPr>
              <a:t>drawings, photographs, diagrams and buildings;</a:t>
            </a:r>
          </a:p>
          <a:p>
            <a:pPr>
              <a:lnSpc>
                <a:spcPct val="80000"/>
              </a:lnSpc>
              <a:spcBef>
                <a:spcPct val="20000"/>
              </a:spcBef>
              <a:buClr>
                <a:schemeClr val="hlink"/>
              </a:buClr>
              <a:buSzPct val="75000"/>
              <a:buFont typeface="Wingdings" pitchFamily="2" charset="2"/>
              <a:buNone/>
            </a:pPr>
            <a:r>
              <a:rPr kumimoji="1" lang="en-GB" altLang="en-US" sz="2000" b="1" dirty="0">
                <a:latin typeface="Tahoma" pitchFamily="34" charset="0"/>
                <a:cs typeface="Times New Roman" pitchFamily="18" charset="0"/>
              </a:rPr>
              <a:t>films, broadcast and cable programmes</a:t>
            </a:r>
            <a:r>
              <a:rPr kumimoji="1" lang="en-GB" altLang="en-US" sz="2000" dirty="0">
                <a:latin typeface="Tahoma" pitchFamily="34" charset="0"/>
                <a:cs typeface="Times New Roman" pitchFamily="18" charset="0"/>
              </a:rPr>
              <a:t> –visual </a:t>
            </a:r>
          </a:p>
          <a:p>
            <a:pPr>
              <a:lnSpc>
                <a:spcPct val="80000"/>
              </a:lnSpc>
              <a:spcBef>
                <a:spcPct val="20000"/>
              </a:spcBef>
              <a:buClr>
                <a:schemeClr val="hlink"/>
              </a:buClr>
              <a:buSzPct val="75000"/>
              <a:buFont typeface="Wingdings" pitchFamily="2" charset="2"/>
              <a:buNone/>
            </a:pPr>
            <a:r>
              <a:rPr kumimoji="1" lang="en-GB" altLang="en-US" sz="2000" dirty="0">
                <a:latin typeface="Tahoma" pitchFamily="34" charset="0"/>
                <a:cs typeface="Times New Roman" pitchFamily="18" charset="0"/>
              </a:rPr>
              <a:t>images;</a:t>
            </a:r>
          </a:p>
          <a:p>
            <a:pPr>
              <a:lnSpc>
                <a:spcPct val="80000"/>
              </a:lnSpc>
              <a:spcBef>
                <a:spcPct val="20000"/>
              </a:spcBef>
              <a:buClr>
                <a:schemeClr val="hlink"/>
              </a:buClr>
              <a:buSzPct val="75000"/>
              <a:buFont typeface="Wingdings" pitchFamily="2" charset="2"/>
              <a:buNone/>
            </a:pPr>
            <a:r>
              <a:rPr kumimoji="1" lang="en-GB" altLang="en-US" sz="2000" b="1" dirty="0">
                <a:latin typeface="Tahoma" pitchFamily="34" charset="0"/>
                <a:cs typeface="Times New Roman" pitchFamily="18" charset="0"/>
              </a:rPr>
              <a:t>sound recordings</a:t>
            </a:r>
            <a:r>
              <a:rPr kumimoji="1" lang="en-GB" altLang="en-US" sz="2000" dirty="0">
                <a:latin typeface="Tahoma" pitchFamily="34" charset="0"/>
                <a:cs typeface="Times New Roman" pitchFamily="18" charset="0"/>
              </a:rPr>
              <a:t> - any analogue, digital, or </a:t>
            </a:r>
          </a:p>
          <a:p>
            <a:pPr>
              <a:lnSpc>
                <a:spcPct val="80000"/>
              </a:lnSpc>
              <a:spcBef>
                <a:spcPct val="20000"/>
              </a:spcBef>
              <a:buClr>
                <a:schemeClr val="hlink"/>
              </a:buClr>
              <a:buSzPct val="75000"/>
              <a:buFont typeface="Wingdings" pitchFamily="2" charset="2"/>
              <a:buNone/>
            </a:pPr>
            <a:r>
              <a:rPr kumimoji="1" lang="en-GB" altLang="en-US" sz="2000" dirty="0">
                <a:latin typeface="Tahoma" pitchFamily="34" charset="0"/>
                <a:cs typeface="Times New Roman" pitchFamily="18" charset="0"/>
              </a:rPr>
              <a:t>electronic recording;</a:t>
            </a:r>
          </a:p>
          <a:p>
            <a:pPr>
              <a:lnSpc>
                <a:spcPct val="80000"/>
              </a:lnSpc>
              <a:spcBef>
                <a:spcPct val="20000"/>
              </a:spcBef>
              <a:buClr>
                <a:schemeClr val="hlink"/>
              </a:buClr>
              <a:buSzPct val="75000"/>
              <a:buFont typeface="Wingdings" pitchFamily="2" charset="2"/>
              <a:buNone/>
            </a:pPr>
            <a:r>
              <a:rPr kumimoji="1" lang="en-GB" altLang="en-US" sz="2000" b="1" dirty="0">
                <a:latin typeface="Tahoma" pitchFamily="34" charset="0"/>
                <a:cs typeface="Times New Roman" pitchFamily="18" charset="0"/>
              </a:rPr>
              <a:t>typographical arrangements of published </a:t>
            </a:r>
          </a:p>
          <a:p>
            <a:pPr>
              <a:lnSpc>
                <a:spcPct val="80000"/>
              </a:lnSpc>
              <a:spcBef>
                <a:spcPct val="20000"/>
              </a:spcBef>
              <a:buClr>
                <a:schemeClr val="hlink"/>
              </a:buClr>
              <a:buSzPct val="75000"/>
              <a:buFont typeface="Wingdings" pitchFamily="2" charset="2"/>
              <a:buNone/>
            </a:pPr>
            <a:r>
              <a:rPr kumimoji="1" lang="en-GB" altLang="en-US" sz="2000" b="1" dirty="0">
                <a:latin typeface="Tahoma" pitchFamily="34" charset="0"/>
                <a:cs typeface="Times New Roman" pitchFamily="18" charset="0"/>
              </a:rPr>
              <a:t>editions</a:t>
            </a:r>
            <a:endParaRPr kumimoji="1" lang="en-US" altLang="en-US" sz="2000" b="1" dirty="0">
              <a:latin typeface="Tahoma" pitchFamily="34" charset="0"/>
              <a:cs typeface="Times New Roman" pitchFamily="18" charset="0"/>
            </a:endParaRPr>
          </a:p>
          <a:p>
            <a:pPr>
              <a:lnSpc>
                <a:spcPct val="80000"/>
              </a:lnSpc>
              <a:spcBef>
                <a:spcPct val="20000"/>
              </a:spcBef>
              <a:buClr>
                <a:schemeClr val="hlink"/>
              </a:buClr>
              <a:buSzPct val="75000"/>
              <a:buFont typeface="Wingdings" pitchFamily="2" charset="2"/>
              <a:buNone/>
            </a:pPr>
            <a:endParaRPr kumimoji="1" lang="en-US" altLang="en-US" sz="2000" dirty="0">
              <a:latin typeface="Tahoma" pitchFamily="34" charset="0"/>
            </a:endParaRPr>
          </a:p>
          <a:p>
            <a:pPr>
              <a:lnSpc>
                <a:spcPct val="80000"/>
              </a:lnSpc>
              <a:spcBef>
                <a:spcPct val="20000"/>
              </a:spcBef>
              <a:buClr>
                <a:schemeClr val="hlink"/>
              </a:buClr>
              <a:buSzPct val="75000"/>
              <a:buFont typeface="Wingdings" pitchFamily="2" charset="2"/>
              <a:buChar char="l"/>
            </a:pPr>
            <a:endParaRPr kumimoji="1" lang="en-US" altLang="en-US" sz="2000" dirty="0">
              <a:latin typeface="Tahoma" pitchFamily="34" charset="0"/>
            </a:endParaRPr>
          </a:p>
        </p:txBody>
      </p:sp>
      <p:pic>
        <p:nvPicPr>
          <p:cNvPr id="7173" name="Picture 13" descr="cd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5791200"/>
            <a:ext cx="1016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14" descr="Tdkc60casset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82988" y="5730875"/>
            <a:ext cx="15621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15" descr="AFRICAN YOUTH ON THE INFORMATION HIGHWAY &lt;br&gt; Participation and Leadership in Community Developmen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5838825"/>
            <a:ext cx="423863"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16" descr="AGROPOLIS &lt;BR&gt; The Social, Political, and Environmental Dimensions of Urban Agricultur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47800" y="5838825"/>
            <a:ext cx="423863" cy="62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7" cstate="print"/>
          <a:srcRect/>
          <a:stretch>
            <a:fillRect/>
          </a:stretch>
        </p:blipFill>
        <p:spPr bwMode="auto">
          <a:xfrm>
            <a:off x="7236296" y="1052736"/>
            <a:ext cx="1511768" cy="1680582"/>
          </a:xfrm>
          <a:prstGeom prst="rect">
            <a:avLst/>
          </a:prstGeom>
          <a:noFill/>
          <a:ln w="9525">
            <a:noFill/>
            <a:miter lim="800000"/>
            <a:headEnd/>
            <a:tailEnd/>
          </a:ln>
        </p:spPr>
      </p:pic>
    </p:spTree>
    <p:extLst>
      <p:ext uri="{BB962C8B-B14F-4D97-AF65-F5344CB8AC3E}">
        <p14:creationId xmlns:p14="http://schemas.microsoft.com/office/powerpoint/2010/main" xmlns="" val="2344298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2"/>
          <p:cNvSpPr>
            <a:spLocks noGrp="1"/>
          </p:cNvSpPr>
          <p:nvPr>
            <p:ph type="ftr" sz="quarter" idx="4294967295"/>
          </p:nvPr>
        </p:nvSpPr>
        <p:spPr>
          <a:xfrm>
            <a:off x="3124200" y="6245225"/>
            <a:ext cx="2895600" cy="476250"/>
          </a:xfrm>
          <a:prstGeom prst="rect">
            <a:avLst/>
          </a:prstGeo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400" dirty="0"/>
          </a:p>
        </p:txBody>
      </p:sp>
      <p:sp>
        <p:nvSpPr>
          <p:cNvPr id="526338" name="Rectangle 2"/>
          <p:cNvSpPr>
            <a:spLocks noChangeArrowheads="1"/>
          </p:cNvSpPr>
          <p:nvPr/>
        </p:nvSpPr>
        <p:spPr bwMode="auto">
          <a:xfrm>
            <a:off x="381000" y="1539875"/>
            <a:ext cx="7918450" cy="5127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eaLnBrk="0" hangingPunct="0">
              <a:spcBef>
                <a:spcPct val="20000"/>
              </a:spcBef>
              <a:buClr>
                <a:schemeClr val="hlink"/>
              </a:buClr>
              <a:buSzPct val="75000"/>
              <a:buFont typeface="Wingdings" pitchFamily="2" charset="2"/>
              <a:buNone/>
              <a:defRPr/>
            </a:pPr>
            <a:endParaRPr kumimoji="1" lang="en-US" sz="3200">
              <a:latin typeface="Tahoma" pitchFamily="34" charset="0"/>
              <a:cs typeface="Arial" charset="0"/>
            </a:endParaRPr>
          </a:p>
          <a:p>
            <a:pPr marL="342900" indent="-342900" eaLnBrk="0" hangingPunct="0">
              <a:spcBef>
                <a:spcPct val="20000"/>
              </a:spcBef>
              <a:buClr>
                <a:schemeClr val="hlink"/>
              </a:buClr>
              <a:buSzPct val="75000"/>
              <a:buFont typeface="Wingdings" pitchFamily="2" charset="2"/>
              <a:buNone/>
              <a:defRPr/>
            </a:pPr>
            <a:r>
              <a:rPr kumimoji="1" lang="en-US" sz="3200">
                <a:latin typeface="Tahoma" pitchFamily="34" charset="0"/>
                <a:cs typeface="Arial" charset="0"/>
              </a:rPr>
              <a:t> </a:t>
            </a:r>
            <a:r>
              <a:rPr kumimoji="1" lang="en-US" sz="3200">
                <a:effectLst>
                  <a:outerShdw blurRad="38100" dist="38100" dir="2700000" algn="tl">
                    <a:srgbClr val="FFFFFF"/>
                  </a:outerShdw>
                </a:effectLst>
                <a:latin typeface="Tahoma" pitchFamily="34" charset="0"/>
                <a:cs typeface="Arial" charset="0"/>
              </a:rPr>
              <a:t>The creators of works protected by copyright and their heirs have certain basic rights. They have an </a:t>
            </a:r>
            <a:r>
              <a:rPr kumimoji="1" lang="en-US" sz="3200" b="1">
                <a:solidFill>
                  <a:srgbClr val="0000FF"/>
                </a:solidFill>
                <a:effectLst>
                  <a:outerShdw blurRad="38100" dist="38100" dir="2700000" algn="tl">
                    <a:srgbClr val="000000"/>
                  </a:outerShdw>
                </a:effectLst>
                <a:latin typeface="Tahoma" pitchFamily="34" charset="0"/>
                <a:cs typeface="Arial" charset="0"/>
              </a:rPr>
              <a:t>exclusive right</a:t>
            </a:r>
            <a:r>
              <a:rPr kumimoji="1" lang="en-US" sz="3200" b="1">
                <a:effectLst>
                  <a:outerShdw blurRad="38100" dist="38100" dir="2700000" algn="tl">
                    <a:srgbClr val="FFFFFF"/>
                  </a:outerShdw>
                </a:effectLst>
                <a:latin typeface="Tahoma" pitchFamily="34" charset="0"/>
                <a:cs typeface="Arial" charset="0"/>
              </a:rPr>
              <a:t> </a:t>
            </a:r>
            <a:r>
              <a:rPr kumimoji="1" lang="en-US" sz="3200">
                <a:effectLst>
                  <a:outerShdw blurRad="38100" dist="38100" dir="2700000" algn="tl">
                    <a:srgbClr val="FFFFFF"/>
                  </a:outerShdw>
                </a:effectLst>
                <a:latin typeface="Tahoma" pitchFamily="34" charset="0"/>
                <a:cs typeface="Arial" charset="0"/>
              </a:rPr>
              <a:t>to use or authorize others to use the work on agreed terms. The Copyright holder can prohibit or authorize the use of the work</a:t>
            </a:r>
            <a:endParaRPr kumimoji="1" lang="en-US" sz="3200">
              <a:effectLst>
                <a:outerShdw blurRad="38100" dist="38100" dir="2700000" algn="tl">
                  <a:srgbClr val="FFFFFF"/>
                </a:outerShdw>
              </a:effectLst>
              <a:latin typeface="Tahoma" pitchFamily="34" charset="0"/>
            </a:endParaRPr>
          </a:p>
        </p:txBody>
      </p:sp>
      <p:pic>
        <p:nvPicPr>
          <p:cNvPr id="526339" name="Picture 3" descr="IMG_003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4953000"/>
            <a:ext cx="2286000" cy="1714500"/>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8197" name="Rectangle 4"/>
          <p:cNvSpPr>
            <a:spLocks noChangeArrowheads="1"/>
          </p:cNvSpPr>
          <p:nvPr/>
        </p:nvSpPr>
        <p:spPr bwMode="auto">
          <a:xfrm>
            <a:off x="990600" y="457200"/>
            <a:ext cx="4953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kumimoji="1" lang="en-US" altLang="en-US" sz="2800" b="1">
                <a:solidFill>
                  <a:srgbClr val="0000FF"/>
                </a:solidFill>
                <a:latin typeface="Tahoma" pitchFamily="34" charset="0"/>
              </a:rPr>
              <a:t>EXCLUSIVE RIGHTS</a:t>
            </a:r>
          </a:p>
        </p:txBody>
      </p:sp>
      <p:pic>
        <p:nvPicPr>
          <p:cNvPr id="6" name="Picture 2" descr="http://t2.gstatic.com/images?q=tbn:ANd9GcRo2pBzRqKHNbkmOGCTLjjq_P7XE-TM6bvgVsfLBH0k8pAo-CWqRg"/>
          <p:cNvPicPr>
            <a:picLocks noChangeAspect="1" noChangeArrowheads="1"/>
          </p:cNvPicPr>
          <p:nvPr/>
        </p:nvPicPr>
        <p:blipFill>
          <a:blip r:embed="rId3" cstate="print"/>
          <a:srcRect/>
          <a:stretch>
            <a:fillRect/>
          </a:stretch>
        </p:blipFill>
        <p:spPr bwMode="auto">
          <a:xfrm>
            <a:off x="6800358" y="14141"/>
            <a:ext cx="2095500" cy="2181225"/>
          </a:xfrm>
          <a:prstGeom prst="rect">
            <a:avLst/>
          </a:prstGeom>
          <a:noFill/>
        </p:spPr>
      </p:pic>
    </p:spTree>
    <p:extLst>
      <p:ext uri="{BB962C8B-B14F-4D97-AF65-F5344CB8AC3E}">
        <p14:creationId xmlns:p14="http://schemas.microsoft.com/office/powerpoint/2010/main" xmlns="" val="27893900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26339"/>
                                        </p:tgtEl>
                                        <p:attrNameLst>
                                          <p:attrName>style.visibility</p:attrName>
                                        </p:attrNameLst>
                                      </p:cBhvr>
                                      <p:to>
                                        <p:strVal val="visible"/>
                                      </p:to>
                                    </p:set>
                                    <p:animEffect transition="in" filter="box(in)">
                                      <p:cBhvr>
                                        <p:cTn id="7" dur="500"/>
                                        <p:tgtEl>
                                          <p:spTgt spid="526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Two types of rights</a:t>
            </a:r>
          </a:p>
        </p:txBody>
      </p:sp>
      <p:sp>
        <p:nvSpPr>
          <p:cNvPr id="47107" name="Rectangle 3"/>
          <p:cNvSpPr>
            <a:spLocks noGrp="1" noChangeArrowheads="1"/>
          </p:cNvSpPr>
          <p:nvPr>
            <p:ph type="body" sz="half" idx="1"/>
          </p:nvPr>
        </p:nvSpPr>
        <p:spPr>
          <a:xfrm>
            <a:off x="323528" y="1340768"/>
            <a:ext cx="5315272" cy="4785395"/>
          </a:xfrm>
        </p:spPr>
        <p:txBody>
          <a:bodyPr/>
          <a:lstStyle/>
          <a:p>
            <a:r>
              <a:rPr lang="en-US" sz="3200" dirty="0" smtClean="0"/>
              <a:t>Economic Rights</a:t>
            </a:r>
          </a:p>
          <a:p>
            <a:pPr lvl="1"/>
            <a:r>
              <a:rPr lang="en-US" dirty="0"/>
              <a:t>Compensation for work </a:t>
            </a:r>
          </a:p>
          <a:p>
            <a:pPr lvl="1"/>
            <a:r>
              <a:rPr lang="en-US" dirty="0" smtClean="0"/>
              <a:t>Authorize </a:t>
            </a:r>
            <a:r>
              <a:rPr lang="en-US" dirty="0"/>
              <a:t>or prohibit use </a:t>
            </a:r>
          </a:p>
          <a:p>
            <a:endParaRPr lang="en-US" sz="3200" dirty="0" smtClean="0"/>
          </a:p>
          <a:p>
            <a:r>
              <a:rPr lang="en-US" sz="3200" dirty="0" smtClean="0"/>
              <a:t>Moral Rights </a:t>
            </a:r>
          </a:p>
          <a:p>
            <a:pPr lvl="1"/>
            <a:r>
              <a:rPr lang="en-US" dirty="0" smtClean="0"/>
              <a:t>To </a:t>
            </a:r>
            <a:r>
              <a:rPr lang="en-US" dirty="0"/>
              <a:t>object to uses of his/her work </a:t>
            </a:r>
            <a:endParaRPr lang="en-US" dirty="0" smtClean="0"/>
          </a:p>
          <a:p>
            <a:pPr lvl="1"/>
            <a:r>
              <a:rPr lang="en-US" dirty="0" smtClean="0"/>
              <a:t>Right </a:t>
            </a:r>
            <a:r>
              <a:rPr lang="en-US" dirty="0"/>
              <a:t>to be named as the </a:t>
            </a:r>
            <a:r>
              <a:rPr lang="en-US" dirty="0" smtClean="0"/>
              <a:t>creator</a:t>
            </a:r>
            <a:endParaRPr lang="en-US" dirty="0"/>
          </a:p>
          <a:p>
            <a:endParaRPr lang="en-US" sz="3200" dirty="0"/>
          </a:p>
        </p:txBody>
      </p:sp>
      <p:pic>
        <p:nvPicPr>
          <p:cNvPr id="9" name="Content Placeholder 13"/>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867400" y="1905000"/>
            <a:ext cx="2819400" cy="2271922"/>
          </a:xfrm>
        </p:spPr>
      </p:pic>
    </p:spTree>
    <p:extLst>
      <p:ext uri="{BB962C8B-B14F-4D97-AF65-F5344CB8AC3E}">
        <p14:creationId xmlns:p14="http://schemas.microsoft.com/office/powerpoint/2010/main" xmlns="" val="1053157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Protection</a:t>
            </a:r>
            <a:endParaRPr lang="en-US" sz="3200" dirty="0"/>
          </a:p>
        </p:txBody>
      </p:sp>
      <p:sp>
        <p:nvSpPr>
          <p:cNvPr id="24581" name="Rectangle 5"/>
          <p:cNvSpPr>
            <a:spLocks noGrp="1" noChangeArrowheads="1"/>
          </p:cNvSpPr>
          <p:nvPr>
            <p:ph sz="half" idx="1"/>
          </p:nvPr>
        </p:nvSpPr>
        <p:spPr>
          <a:xfrm>
            <a:off x="457200" y="1447801"/>
            <a:ext cx="4038600" cy="4267200"/>
          </a:xfrm>
        </p:spPr>
        <p:txBody>
          <a:bodyPr/>
          <a:lstStyle/>
          <a:p>
            <a:r>
              <a:rPr lang="en-US" dirty="0" smtClean="0"/>
              <a:t>Extends </a:t>
            </a:r>
            <a:r>
              <a:rPr lang="en-US" dirty="0"/>
              <a:t>only to expressions </a:t>
            </a:r>
          </a:p>
          <a:p>
            <a:endParaRPr lang="en-US" dirty="0" smtClean="0"/>
          </a:p>
          <a:p>
            <a:r>
              <a:rPr lang="en-US" dirty="0" smtClean="0"/>
              <a:t>Does </a:t>
            </a:r>
            <a:r>
              <a:rPr lang="en-US" dirty="0"/>
              <a:t>not extend to  ideas, procedures, </a:t>
            </a:r>
            <a:r>
              <a:rPr lang="en-US" dirty="0" smtClean="0"/>
              <a:t>news of the day, methods </a:t>
            </a:r>
            <a:r>
              <a:rPr lang="en-US" dirty="0"/>
              <a:t>of operation or mathematical concepts</a:t>
            </a:r>
          </a:p>
          <a:p>
            <a:pPr marL="457200" lvl="1" indent="0">
              <a:buNone/>
            </a:pPr>
            <a:endParaRPr lang="en-US" sz="2800" dirty="0" smtClean="0"/>
          </a:p>
          <a:p>
            <a:pPr marL="0" indent="0">
              <a:buNone/>
            </a:pPr>
            <a:endParaRPr lang="en-US" dirty="0"/>
          </a:p>
        </p:txBody>
      </p:sp>
      <p:pic>
        <p:nvPicPr>
          <p:cNvPr id="9222" name="Picture 6" descr="D:\Users\cruicksh\AppData\Local\Microsoft\Windows\Temporary Internet Files\Content.IE5\6UDP3OQ9\blockpage[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D:\Users\cruicksh\AppData\Local\Microsoft\Windows\Temporary Internet Files\Content.IE5\5AD1AFW9\Euler's_Formula_c[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371600"/>
            <a:ext cx="2743200" cy="2743200"/>
          </a:xfrm>
          <a:prstGeom prst="rect">
            <a:avLst/>
          </a:prstGeom>
          <a:no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5257800" y="4191000"/>
            <a:ext cx="2133600" cy="230832"/>
          </a:xfrm>
          <a:prstGeom prst="rect">
            <a:avLst/>
          </a:prstGeom>
          <a:noFill/>
        </p:spPr>
        <p:txBody>
          <a:bodyPr wrap="square" rtlCol="0">
            <a:spAutoFit/>
          </a:bodyPr>
          <a:lstStyle/>
          <a:p>
            <a:r>
              <a:rPr lang="en-US" sz="900" dirty="0" smtClean="0"/>
              <a:t>Stock image: MS PowerPoint clip art</a:t>
            </a:r>
            <a:endParaRPr lang="en-US" sz="900" dirty="0"/>
          </a:p>
        </p:txBody>
      </p:sp>
    </p:spTree>
    <p:extLst>
      <p:ext uri="{BB962C8B-B14F-4D97-AF65-F5344CB8AC3E}">
        <p14:creationId xmlns:p14="http://schemas.microsoft.com/office/powerpoint/2010/main" xmlns="" val="1523216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4294967295"/>
          </p:nvPr>
        </p:nvSpPr>
        <p:spPr>
          <a:xfrm>
            <a:off x="3009900" y="6237312"/>
            <a:ext cx="2895600" cy="476250"/>
          </a:xfrm>
          <a:prstGeom prst="rect">
            <a:avLst/>
          </a:prstGeo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400" dirty="0"/>
          </a:p>
        </p:txBody>
      </p:sp>
      <p:sp>
        <p:nvSpPr>
          <p:cNvPr id="530434" name="Rectangle 2"/>
          <p:cNvSpPr>
            <a:spLocks noChangeArrowheads="1"/>
          </p:cNvSpPr>
          <p:nvPr/>
        </p:nvSpPr>
        <p:spPr bwMode="auto">
          <a:xfrm>
            <a:off x="304800" y="1676400"/>
            <a:ext cx="83058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chorCtr="1"/>
          <a:lstStyle/>
          <a:p>
            <a:pPr algn="ctr" eaLnBrk="0" hangingPunct="0">
              <a:defRPr/>
            </a:pPr>
            <a:r>
              <a:rPr kumimoji="1" lang="en-US" sz="4800" b="1">
                <a:solidFill>
                  <a:srgbClr val="0000FF"/>
                </a:solidFill>
                <a:effectLst>
                  <a:outerShdw blurRad="38100" dist="38100" dir="2700000" algn="tl">
                    <a:srgbClr val="000000"/>
                  </a:outerShdw>
                </a:effectLst>
                <a:latin typeface="Bazooka" pitchFamily="2" charset="0"/>
                <a:cs typeface="Arial" charset="0"/>
              </a:rPr>
              <a:t>Copyright Requires</a:t>
            </a:r>
            <a:br>
              <a:rPr kumimoji="1" lang="en-US" sz="4800" b="1">
                <a:solidFill>
                  <a:srgbClr val="0000FF"/>
                </a:solidFill>
                <a:effectLst>
                  <a:outerShdw blurRad="38100" dist="38100" dir="2700000" algn="tl">
                    <a:srgbClr val="000000"/>
                  </a:outerShdw>
                </a:effectLst>
                <a:latin typeface="Bazooka" pitchFamily="2" charset="0"/>
                <a:cs typeface="Arial" charset="0"/>
              </a:rPr>
            </a:br>
            <a:r>
              <a:rPr kumimoji="1" lang="en-US" sz="6000" b="1" i="1" u="sng">
                <a:solidFill>
                  <a:srgbClr val="FF3300"/>
                </a:solidFill>
                <a:effectLst>
                  <a:outerShdw blurRad="38100" dist="38100" dir="2700000" algn="tl">
                    <a:srgbClr val="000000"/>
                  </a:outerShdw>
                </a:effectLst>
                <a:latin typeface="Bazooka" pitchFamily="2" charset="0"/>
                <a:cs typeface="Arial" charset="0"/>
              </a:rPr>
              <a:t> </a:t>
            </a:r>
            <a:r>
              <a:rPr kumimoji="1" lang="en-US" sz="6600" b="1" i="1" u="sng">
                <a:solidFill>
                  <a:srgbClr val="FF3300"/>
                </a:solidFill>
                <a:effectLst>
                  <a:outerShdw blurRad="38100" dist="38100" dir="2700000" algn="tl">
                    <a:srgbClr val="000000"/>
                  </a:outerShdw>
                </a:effectLst>
                <a:latin typeface="Bazooka" pitchFamily="2" charset="0"/>
                <a:cs typeface="Arial" charset="0"/>
              </a:rPr>
              <a:t>NO</a:t>
            </a:r>
            <a:r>
              <a:rPr kumimoji="1" lang="en-US" sz="6600" b="1" i="1" u="sng">
                <a:solidFill>
                  <a:srgbClr val="0000FF"/>
                </a:solidFill>
                <a:effectLst>
                  <a:outerShdw blurRad="38100" dist="38100" dir="2700000" algn="tl">
                    <a:srgbClr val="000000"/>
                  </a:outerShdw>
                </a:effectLst>
                <a:latin typeface="Bazooka" pitchFamily="2" charset="0"/>
                <a:cs typeface="Arial" charset="0"/>
              </a:rPr>
              <a:t> </a:t>
            </a:r>
            <a:r>
              <a:rPr kumimoji="1" lang="en-US" sz="4800" b="1">
                <a:solidFill>
                  <a:srgbClr val="0000FF"/>
                </a:solidFill>
                <a:effectLst>
                  <a:outerShdw blurRad="38100" dist="38100" dir="2700000" algn="tl">
                    <a:srgbClr val="000000"/>
                  </a:outerShdw>
                </a:effectLst>
                <a:latin typeface="Bazooka" pitchFamily="2" charset="0"/>
                <a:cs typeface="Arial" charset="0"/>
              </a:rPr>
              <a:t/>
            </a:r>
            <a:br>
              <a:rPr kumimoji="1" lang="en-US" sz="4800" b="1">
                <a:solidFill>
                  <a:srgbClr val="0000FF"/>
                </a:solidFill>
                <a:effectLst>
                  <a:outerShdw blurRad="38100" dist="38100" dir="2700000" algn="tl">
                    <a:srgbClr val="000000"/>
                  </a:outerShdw>
                </a:effectLst>
                <a:latin typeface="Bazooka" pitchFamily="2" charset="0"/>
                <a:cs typeface="Arial" charset="0"/>
              </a:rPr>
            </a:br>
            <a:r>
              <a:rPr kumimoji="1" lang="en-US" sz="4800" b="1">
                <a:solidFill>
                  <a:srgbClr val="0000FF"/>
                </a:solidFill>
                <a:effectLst>
                  <a:outerShdw blurRad="38100" dist="38100" dir="2700000" algn="tl">
                    <a:srgbClr val="000000"/>
                  </a:outerShdw>
                </a:effectLst>
                <a:latin typeface="Bazooka" pitchFamily="2" charset="0"/>
                <a:cs typeface="Arial" charset="0"/>
              </a:rPr>
              <a:t>formal Registration</a:t>
            </a:r>
            <a:r>
              <a:rPr kumimoji="1" lang="en-US" sz="4400" b="1">
                <a:solidFill>
                  <a:srgbClr val="0000FF"/>
                </a:solidFill>
                <a:effectLst>
                  <a:outerShdw blurRad="38100" dist="38100" dir="2700000" algn="tl">
                    <a:srgbClr val="000000"/>
                  </a:outerShdw>
                </a:effectLst>
                <a:latin typeface="Bazooka" pitchFamily="2" charset="0"/>
                <a:cs typeface="Arial" charset="0"/>
              </a:rPr>
              <a:t> </a:t>
            </a:r>
            <a:endParaRPr kumimoji="1" lang="en-US" sz="4400">
              <a:solidFill>
                <a:srgbClr val="0000FF"/>
              </a:solidFill>
              <a:effectLst>
                <a:outerShdw blurRad="38100" dist="38100" dir="2700000" algn="tl">
                  <a:srgbClr val="000000"/>
                </a:outerShdw>
              </a:effectLst>
              <a:latin typeface="Bazooka" pitchFamily="2" charset="0"/>
              <a:cs typeface="Times New Roman" pitchFamily="18" charset="0"/>
            </a:endParaRPr>
          </a:p>
        </p:txBody>
      </p:sp>
      <p:sp>
        <p:nvSpPr>
          <p:cNvPr id="530436" name="Rectangle 4"/>
          <p:cNvSpPr>
            <a:spLocks noChangeArrowheads="1"/>
          </p:cNvSpPr>
          <p:nvPr/>
        </p:nvSpPr>
        <p:spPr bwMode="auto">
          <a:xfrm>
            <a:off x="1295400" y="4572000"/>
            <a:ext cx="67056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kumimoji="1" lang="en-US" sz="2800" b="1">
                <a:effectLst>
                  <a:outerShdw blurRad="38100" dist="38100" dir="2700000" algn="tl">
                    <a:srgbClr val="FFFFFF"/>
                  </a:outerShdw>
                </a:effectLst>
                <a:latin typeface="Tahoma" pitchFamily="34" charset="0"/>
              </a:rPr>
              <a:t>Copyright unlike the Trademark and Patent systems, carries no formal registration system</a:t>
            </a:r>
            <a:r>
              <a:rPr kumimoji="1" lang="en-US">
                <a:effectLst>
                  <a:outerShdw blurRad="38100" dist="38100" dir="2700000" algn="tl">
                    <a:srgbClr val="FFFFFF"/>
                  </a:outerShdw>
                </a:effectLst>
              </a:rPr>
              <a:t>.</a:t>
            </a:r>
          </a:p>
        </p:txBody>
      </p:sp>
    </p:spTree>
    <p:extLst>
      <p:ext uri="{BB962C8B-B14F-4D97-AF65-F5344CB8AC3E}">
        <p14:creationId xmlns:p14="http://schemas.microsoft.com/office/powerpoint/2010/main" xmlns="" val="19225936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4294967295"/>
          </p:nvPr>
        </p:nvSpPr>
        <p:spPr>
          <a:xfrm>
            <a:off x="3124200" y="6245225"/>
            <a:ext cx="2895600" cy="476250"/>
          </a:xfrm>
          <a:prstGeom prst="rect">
            <a:avLst/>
          </a:prstGeo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400" dirty="0"/>
          </a:p>
        </p:txBody>
      </p:sp>
      <p:sp>
        <p:nvSpPr>
          <p:cNvPr id="532482" name="Text Box 2"/>
          <p:cNvSpPr txBox="1">
            <a:spLocks noChangeArrowheads="1"/>
          </p:cNvSpPr>
          <p:nvPr/>
        </p:nvSpPr>
        <p:spPr bwMode="auto">
          <a:xfrm>
            <a:off x="533400" y="1752600"/>
            <a:ext cx="8153400" cy="289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3600">
                <a:effectLst>
                  <a:outerShdw blurRad="38100" dist="38100" dir="2700000" algn="tl">
                    <a:srgbClr val="FFFFFF"/>
                  </a:outerShdw>
                </a:effectLst>
                <a:latin typeface="Arial" charset="0"/>
                <a:cs typeface="Arial" charset="0"/>
              </a:rPr>
              <a:t>As long as a protected work is fixed in a </a:t>
            </a:r>
            <a:r>
              <a:rPr lang="en-US" sz="3600">
                <a:solidFill>
                  <a:srgbClr val="FF3300"/>
                </a:solidFill>
                <a:effectLst>
                  <a:outerShdw blurRad="38100" dist="38100" dir="2700000" algn="tl">
                    <a:srgbClr val="000000"/>
                  </a:outerShdw>
                </a:effectLst>
                <a:latin typeface="Arial" charset="0"/>
                <a:cs typeface="Arial" charset="0"/>
              </a:rPr>
              <a:t>Tangible form or Material form</a:t>
            </a:r>
            <a:r>
              <a:rPr lang="en-US" sz="3600">
                <a:effectLst>
                  <a:outerShdw blurRad="38100" dist="38100" dir="2700000" algn="tl">
                    <a:srgbClr val="FFFFFF"/>
                  </a:outerShdw>
                </a:effectLst>
                <a:latin typeface="Arial" charset="0"/>
                <a:cs typeface="Arial" charset="0"/>
              </a:rPr>
              <a:t> it </a:t>
            </a:r>
            <a:r>
              <a:rPr lang="en-US" sz="3600" u="sng">
                <a:solidFill>
                  <a:srgbClr val="0000FF"/>
                </a:solidFill>
                <a:effectLst>
                  <a:outerShdw blurRad="38100" dist="38100" dir="2700000" algn="tl">
                    <a:srgbClr val="000000"/>
                  </a:outerShdw>
                </a:effectLst>
                <a:latin typeface="Arial" charset="0"/>
                <a:cs typeface="Arial" charset="0"/>
              </a:rPr>
              <a:t>immediately/automatically</a:t>
            </a:r>
            <a:r>
              <a:rPr lang="en-US" sz="3600">
                <a:effectLst>
                  <a:outerShdw blurRad="38100" dist="38100" dir="2700000" algn="tl">
                    <a:srgbClr val="FFFFFF"/>
                  </a:outerShdw>
                </a:effectLst>
                <a:latin typeface="Arial" charset="0"/>
                <a:cs typeface="Arial" charset="0"/>
              </a:rPr>
              <a:t> attracts Copyright protection, without any formalities like registration.</a:t>
            </a:r>
            <a:r>
              <a:rPr lang="en-US" sz="4000">
                <a:latin typeface="Arial" charset="0"/>
                <a:cs typeface="Arial" charset="0"/>
              </a:rPr>
              <a:t> </a:t>
            </a:r>
            <a:endParaRPr lang="en-US" sz="4000"/>
          </a:p>
        </p:txBody>
      </p:sp>
      <p:pic>
        <p:nvPicPr>
          <p:cNvPr id="13316" name="Picture 3" descr="art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5486400"/>
            <a:ext cx="23336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4" descr="li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4800600"/>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26343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74510"/>
            <a:ext cx="4572000" cy="3908762"/>
          </a:xfrm>
          <a:prstGeom prst="rect">
            <a:avLst/>
          </a:prstGeom>
        </p:spPr>
        <p:txBody>
          <a:bodyPr>
            <a:spAutoFit/>
          </a:bodyPr>
          <a:lstStyle/>
          <a:p>
            <a:pPr algn="just">
              <a:spcBef>
                <a:spcPct val="20000"/>
              </a:spcBef>
              <a:buClr>
                <a:schemeClr val="hlink"/>
              </a:buClr>
              <a:buSzPct val="75000"/>
              <a:buFont typeface="Wingdings" pitchFamily="2" charset="2"/>
              <a:buChar char="l"/>
            </a:pPr>
            <a:r>
              <a:rPr kumimoji="1" lang="en-GB" altLang="en-US" sz="2800" dirty="0">
                <a:latin typeface="Arial Unicode MS" pitchFamily="34" charset="-128"/>
                <a:ea typeface="Arial Unicode MS" pitchFamily="34" charset="-128"/>
                <a:cs typeface="Arial Unicode MS" pitchFamily="34" charset="-128"/>
              </a:rPr>
              <a:t>Copyright in a work lasts for the author’s lifetime plus 50 years from the end of the calendar year in which the author dies </a:t>
            </a:r>
          </a:p>
          <a:p>
            <a:pPr lvl="1"/>
            <a:r>
              <a:rPr lang="en-US" dirty="0"/>
              <a:t>Minimum Level under Berne Convention</a:t>
            </a:r>
          </a:p>
          <a:p>
            <a:pPr marL="1257300" lvl="2" indent="-342900">
              <a:buFont typeface="Arial" panose="020B0604020202020204" pitchFamily="34" charset="0"/>
              <a:buChar char="•"/>
            </a:pPr>
            <a:r>
              <a:rPr lang="en-US" dirty="0"/>
              <a:t>Life + 50 years</a:t>
            </a:r>
          </a:p>
          <a:p>
            <a:pPr marL="1257300" lvl="2" indent="-342900">
              <a:buFont typeface="Arial" panose="020B0604020202020204" pitchFamily="34" charset="0"/>
              <a:buChar char="•"/>
            </a:pPr>
            <a:r>
              <a:rPr lang="en-US" dirty="0"/>
              <a:t>Additionally  </a:t>
            </a:r>
          </a:p>
          <a:p>
            <a:pPr lvl="2"/>
            <a:r>
              <a:rPr lang="en-US" dirty="0" smtClean="0"/>
              <a:t>Life </a:t>
            </a:r>
            <a:r>
              <a:rPr lang="en-US" dirty="0"/>
              <a:t>+ 70</a:t>
            </a:r>
          </a:p>
          <a:p>
            <a:pPr lvl="2"/>
            <a:r>
              <a:rPr lang="en-US" dirty="0"/>
              <a:t>Life + 95</a:t>
            </a:r>
          </a:p>
        </p:txBody>
      </p:sp>
      <p:sp>
        <p:nvSpPr>
          <p:cNvPr id="3" name="Rectangle 2"/>
          <p:cNvSpPr/>
          <p:nvPr/>
        </p:nvSpPr>
        <p:spPr>
          <a:xfrm>
            <a:off x="1331640" y="260648"/>
            <a:ext cx="6336704" cy="707886"/>
          </a:xfrm>
          <a:prstGeom prst="rect">
            <a:avLst/>
          </a:prstGeom>
        </p:spPr>
        <p:txBody>
          <a:bodyPr wrap="square">
            <a:spAutoFit/>
          </a:bodyPr>
          <a:lstStyle/>
          <a:p>
            <a:r>
              <a:rPr kumimoji="1" lang="en-US" altLang="en-US" sz="4000" b="1" u="sng" dirty="0">
                <a:solidFill>
                  <a:schemeClr val="tx2"/>
                </a:solidFill>
                <a:latin typeface="Palatino Linotype" pitchFamily="18" charset="0"/>
              </a:rPr>
              <a:t>Duration of Copyright </a:t>
            </a:r>
          </a:p>
        </p:txBody>
      </p:sp>
      <p:pic>
        <p:nvPicPr>
          <p:cNvPr id="4" name="Picture 2"/>
          <p:cNvPicPr>
            <a:picLocks noChangeAspect="1" noChangeArrowheads="1"/>
          </p:cNvPicPr>
          <p:nvPr/>
        </p:nvPicPr>
        <p:blipFill>
          <a:blip r:embed="rId2" cstate="print"/>
          <a:srcRect/>
          <a:stretch>
            <a:fillRect/>
          </a:stretch>
        </p:blipFill>
        <p:spPr bwMode="auto">
          <a:xfrm>
            <a:off x="611560" y="4931437"/>
            <a:ext cx="6696744" cy="1089851"/>
          </a:xfrm>
          <a:prstGeom prst="rect">
            <a:avLst/>
          </a:prstGeom>
          <a:noFill/>
          <a:ln w="9525">
            <a:noFill/>
            <a:miter lim="800000"/>
            <a:headEnd/>
            <a:tailEnd/>
          </a:ln>
        </p:spPr>
      </p:pic>
    </p:spTree>
    <p:extLst>
      <p:ext uri="{BB962C8B-B14F-4D97-AF65-F5344CB8AC3E}">
        <p14:creationId xmlns:p14="http://schemas.microsoft.com/office/powerpoint/2010/main" xmlns="" val="2404910745"/>
      </p:ext>
    </p:extLst>
  </p:cSld>
  <p:clrMapOvr>
    <a:masterClrMapping/>
  </p:clrMapOvr>
</p:sld>
</file>

<file path=ppt/theme/theme1.xml><?xml version="1.0" encoding="utf-8"?>
<a:theme xmlns:a="http://schemas.openxmlformats.org/drawingml/2006/main" name="WIPO PPT">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txDef>
      <a:spPr>
        <a:noFill/>
        <a:ln>
          <a:solidFill>
            <a:schemeClr val="tx1"/>
          </a:solidFill>
        </a:ln>
      </a:spPr>
      <a:bodyPr wrap="square" rtlCol="0">
        <a:noAutofit/>
      </a:bodyPr>
      <a:lstStyle>
        <a:defPPr>
          <a:defRPr dirty="0"/>
        </a:defPPr>
      </a:lstStyle>
    </a:tx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WIPO PPT</Template>
  <TotalTime>622</TotalTime>
  <Words>667</Words>
  <Application>Microsoft Office PowerPoint</Application>
  <PresentationFormat>On-screen Show (4:3)</PresentationFormat>
  <Paragraphs>118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WIPO PPT</vt:lpstr>
      <vt:lpstr>Benefitting from your COPYRIGHT and Using Copyright Works of Others in Your Business</vt:lpstr>
      <vt:lpstr>Introduction</vt:lpstr>
      <vt:lpstr>Slide 3</vt:lpstr>
      <vt:lpstr>Slide 4</vt:lpstr>
      <vt:lpstr>Two types of rights</vt:lpstr>
      <vt:lpstr>Protection</vt:lpstr>
      <vt:lpstr>Slide 7</vt:lpstr>
      <vt:lpstr>Slide 8</vt:lpstr>
      <vt:lpstr>Slide 9</vt:lpstr>
      <vt:lpstr>Slide 10</vt:lpstr>
      <vt:lpstr>Collective Management of Rights </vt:lpstr>
      <vt:lpstr>4- Using Copyright Works Owned by Others </vt:lpstr>
      <vt:lpstr>Slide 13</vt:lpstr>
      <vt:lpstr>Process to get a permission </vt:lpstr>
      <vt:lpstr>Slide 15</vt:lpstr>
      <vt:lpstr>Slide 16</vt:lpstr>
      <vt:lpstr>The Legal Framework for Copyright Protection </vt:lpstr>
      <vt:lpstr>Slide 18</vt:lpstr>
      <vt:lpstr>THANK YOU!!!!!!</vt:lpstr>
    </vt:vector>
  </TitlesOfParts>
  <Company>World Intellectual Property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SIMPSON Carol</dc:creator>
  <cp:lastModifiedBy>Kabinet VP</cp:lastModifiedBy>
  <cp:revision>16</cp:revision>
  <cp:lastPrinted>2016-04-22T08:58:52Z</cp:lastPrinted>
  <dcterms:created xsi:type="dcterms:W3CDTF">2015-08-17T12:56:43Z</dcterms:created>
  <dcterms:modified xsi:type="dcterms:W3CDTF">2016-04-28T17:34:19Z</dcterms:modified>
</cp:coreProperties>
</file>