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72" r:id="rId6"/>
    <p:sldId id="259" r:id="rId7"/>
    <p:sldId id="260" r:id="rId8"/>
    <p:sldId id="261" r:id="rId9"/>
    <p:sldId id="264" r:id="rId10"/>
    <p:sldId id="265" r:id="rId11"/>
    <p:sldId id="266" r:id="rId12"/>
    <p:sldId id="262" r:id="rId13"/>
    <p:sldId id="263" r:id="rId14"/>
    <p:sldId id="267" r:id="rId15"/>
    <p:sldId id="276" r:id="rId16"/>
    <p:sldId id="27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7ADF0-68A2-46ED-AFE4-CC8BD4CB9714}" type="doc">
      <dgm:prSet loTypeId="urn:microsoft.com/office/officeart/2005/8/layout/hList7#1" loCatId="relationship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1D34F5E1-E659-40D1-9A4A-6D523986F7C5}">
      <dgm:prSet custT="1"/>
      <dgm:spPr>
        <a:xfrm>
          <a:off x="0" y="0"/>
          <a:ext cx="2786082" cy="5000660"/>
        </a:xfrm>
        <a:gradFill rotWithShape="0">
          <a:gsLst>
            <a:gs pos="0">
              <a:srgbClr val="4BACC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III Región</a:t>
          </a:r>
        </a:p>
        <a:p>
          <a:pPr rtl="0"/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IV Región</a:t>
          </a:r>
        </a:p>
        <a:p>
          <a:pPr rtl="0"/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 región</a:t>
          </a:r>
        </a:p>
        <a:p>
          <a:pPr rtl="0"/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Región Metropolitana</a:t>
          </a:r>
        </a:p>
        <a:p>
          <a:pPr rtl="0"/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 Región</a:t>
          </a:r>
        </a:p>
        <a:p>
          <a:pPr rtl="0"/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VII Región</a:t>
          </a:r>
          <a:endParaRPr lang="es-CL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A57280-82E6-46BB-838D-15AB27D1EA8C}" type="parTrans" cxnId="{250FAB3C-00E3-439B-888D-3A868E40C9C3}">
      <dgm:prSet/>
      <dgm:spPr/>
      <dgm:t>
        <a:bodyPr/>
        <a:lstStyle/>
        <a:p>
          <a:endParaRPr lang="es-CL" sz="1100" b="1"/>
        </a:p>
      </dgm:t>
    </dgm:pt>
    <dgm:pt modelId="{781BAF76-9BB7-4551-B476-D05C6FE39278}" type="sibTrans" cxnId="{250FAB3C-00E3-439B-888D-3A868E40C9C3}">
      <dgm:prSet/>
      <dgm:spPr/>
      <dgm:t>
        <a:bodyPr/>
        <a:lstStyle/>
        <a:p>
          <a:endParaRPr lang="es-CL" sz="1100" b="1"/>
        </a:p>
      </dgm:t>
    </dgm:pt>
    <dgm:pt modelId="{B9833BFF-798C-4FE8-BE23-FC6C9FB0218A}" type="pres">
      <dgm:prSet presAssocID="{F527ADF0-68A2-46ED-AFE4-CC8BD4CB97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66D7F0-9F4A-46AE-AA54-B2D73307EE75}" type="pres">
      <dgm:prSet presAssocID="{F527ADF0-68A2-46ED-AFE4-CC8BD4CB9714}" presName="fgShape" presStyleLbl="fgShp" presStyleIdx="0" presStyleCnt="1" custAng="0" custFlipVert="0" custScaleY="27272" custLinFactNeighborX="1226" custLinFactNeighborY="67119"/>
      <dgm:spPr>
        <a:xfrm>
          <a:off x="142868" y="4776752"/>
          <a:ext cx="2563195" cy="204566"/>
        </a:xfrm>
        <a:prstGeom prst="leftRightArrow">
          <a:avLst/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s-ES"/>
        </a:p>
      </dgm:t>
    </dgm:pt>
    <dgm:pt modelId="{613B6091-6B64-42CF-B713-124D664616D4}" type="pres">
      <dgm:prSet presAssocID="{F527ADF0-68A2-46ED-AFE4-CC8BD4CB9714}" presName="linComp" presStyleCnt="0"/>
      <dgm:spPr/>
      <dgm:t>
        <a:bodyPr/>
        <a:lstStyle/>
        <a:p>
          <a:endParaRPr lang="es-ES"/>
        </a:p>
      </dgm:t>
    </dgm:pt>
    <dgm:pt modelId="{4AAAE0D0-1115-4615-837C-1D374827F84E}" type="pres">
      <dgm:prSet presAssocID="{1D34F5E1-E659-40D1-9A4A-6D523986F7C5}" presName="compNode" presStyleCnt="0"/>
      <dgm:spPr/>
      <dgm:t>
        <a:bodyPr/>
        <a:lstStyle/>
        <a:p>
          <a:endParaRPr lang="es-ES"/>
        </a:p>
      </dgm:t>
    </dgm:pt>
    <dgm:pt modelId="{879D5557-5920-4090-8202-8A96D56427DA}" type="pres">
      <dgm:prSet presAssocID="{1D34F5E1-E659-40D1-9A4A-6D523986F7C5}" presName="bkgdShape" presStyleLbl="node1" presStyleIdx="0" presStyleCnt="1" custLinFactNeighborY="-588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F3C5AEC7-8793-4DA1-820E-7F81DBCD5E15}" type="pres">
      <dgm:prSet presAssocID="{1D34F5E1-E659-40D1-9A4A-6D523986F7C5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A19EEE-89F4-4018-B053-4325F3C126C9}" type="pres">
      <dgm:prSet presAssocID="{1D34F5E1-E659-40D1-9A4A-6D523986F7C5}" presName="invisiNode" presStyleLbl="node1" presStyleIdx="0" presStyleCnt="1"/>
      <dgm:spPr/>
      <dgm:t>
        <a:bodyPr/>
        <a:lstStyle/>
        <a:p>
          <a:endParaRPr lang="es-ES"/>
        </a:p>
      </dgm:t>
    </dgm:pt>
    <dgm:pt modelId="{322F792E-F7AF-4125-A120-66543DDE1FFC}" type="pres">
      <dgm:prSet presAssocID="{1D34F5E1-E659-40D1-9A4A-6D523986F7C5}" presName="imagNode" presStyleLbl="fgImgPlace1" presStyleIdx="0" presStyleCnt="1" custLinFactNeighborX="-3625" custLinFactNeighborY="-13728"/>
      <dgm:spPr>
        <a:xfrm>
          <a:off x="500066" y="71438"/>
          <a:ext cx="1665219" cy="1665219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s-ES"/>
        </a:p>
      </dgm:t>
    </dgm:pt>
  </dgm:ptLst>
  <dgm:cxnLst>
    <dgm:cxn modelId="{250FAB3C-00E3-439B-888D-3A868E40C9C3}" srcId="{F527ADF0-68A2-46ED-AFE4-CC8BD4CB9714}" destId="{1D34F5E1-E659-40D1-9A4A-6D523986F7C5}" srcOrd="0" destOrd="0" parTransId="{1BA57280-82E6-46BB-838D-15AB27D1EA8C}" sibTransId="{781BAF76-9BB7-4551-B476-D05C6FE39278}"/>
    <dgm:cxn modelId="{3590CA05-EBB4-2F43-B596-BB2AAC69CCED}" type="presOf" srcId="{F527ADF0-68A2-46ED-AFE4-CC8BD4CB9714}" destId="{B9833BFF-798C-4FE8-BE23-FC6C9FB0218A}" srcOrd="0" destOrd="0" presId="urn:microsoft.com/office/officeart/2005/8/layout/hList7#1"/>
    <dgm:cxn modelId="{D862F074-F2DA-1046-9798-B6084D84CD5F}" type="presOf" srcId="{1D34F5E1-E659-40D1-9A4A-6D523986F7C5}" destId="{F3C5AEC7-8793-4DA1-820E-7F81DBCD5E15}" srcOrd="1" destOrd="0" presId="urn:microsoft.com/office/officeart/2005/8/layout/hList7#1"/>
    <dgm:cxn modelId="{E2C61AF5-6AD8-B74D-9700-7F59E61E7D1E}" type="presOf" srcId="{1D34F5E1-E659-40D1-9A4A-6D523986F7C5}" destId="{879D5557-5920-4090-8202-8A96D56427DA}" srcOrd="0" destOrd="0" presId="urn:microsoft.com/office/officeart/2005/8/layout/hList7#1"/>
    <dgm:cxn modelId="{6B0723DA-C0DF-B847-917A-944B0090EC08}" type="presParOf" srcId="{B9833BFF-798C-4FE8-BE23-FC6C9FB0218A}" destId="{6866D7F0-9F4A-46AE-AA54-B2D73307EE75}" srcOrd="0" destOrd="0" presId="urn:microsoft.com/office/officeart/2005/8/layout/hList7#1"/>
    <dgm:cxn modelId="{530E732C-8D1B-BB4E-8884-EA1FA4B9A5E9}" type="presParOf" srcId="{B9833BFF-798C-4FE8-BE23-FC6C9FB0218A}" destId="{613B6091-6B64-42CF-B713-124D664616D4}" srcOrd="1" destOrd="0" presId="urn:microsoft.com/office/officeart/2005/8/layout/hList7#1"/>
    <dgm:cxn modelId="{7787DA64-082F-1F48-ACD4-25555CCCA262}" type="presParOf" srcId="{613B6091-6B64-42CF-B713-124D664616D4}" destId="{4AAAE0D0-1115-4615-837C-1D374827F84E}" srcOrd="0" destOrd="0" presId="urn:microsoft.com/office/officeart/2005/8/layout/hList7#1"/>
    <dgm:cxn modelId="{94563381-A589-6348-A891-B565E6F71F35}" type="presParOf" srcId="{4AAAE0D0-1115-4615-837C-1D374827F84E}" destId="{879D5557-5920-4090-8202-8A96D56427DA}" srcOrd="0" destOrd="0" presId="urn:microsoft.com/office/officeart/2005/8/layout/hList7#1"/>
    <dgm:cxn modelId="{6C54B029-71FE-A444-8FE7-0D85BB873F4C}" type="presParOf" srcId="{4AAAE0D0-1115-4615-837C-1D374827F84E}" destId="{F3C5AEC7-8793-4DA1-820E-7F81DBCD5E15}" srcOrd="1" destOrd="0" presId="urn:microsoft.com/office/officeart/2005/8/layout/hList7#1"/>
    <dgm:cxn modelId="{EEAD0830-3C1E-1743-98CE-8460F9143F5E}" type="presParOf" srcId="{4AAAE0D0-1115-4615-837C-1D374827F84E}" destId="{48A19EEE-89F4-4018-B053-4325F3C126C9}" srcOrd="2" destOrd="0" presId="urn:microsoft.com/office/officeart/2005/8/layout/hList7#1"/>
    <dgm:cxn modelId="{3C32627E-5BEF-C941-AFE9-4FB4647BEDEB}" type="presParOf" srcId="{4AAAE0D0-1115-4615-837C-1D374827F84E}" destId="{322F792E-F7AF-4125-A120-66543DDE1FF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3A9E8-55E2-8B45-8FAD-EB22D5C8E6B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D149-4F88-5044-90B2-69EE6FEB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D149-4F88-5044-90B2-69EE6FEBC1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D149-4F88-5044-90B2-69EE6FEBC1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D149-4F88-5044-90B2-69EE6FEBC1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D149-4F88-5044-90B2-69EE6FEBC1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D149-4F88-5044-90B2-69EE6FEBC1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D149-4F88-5044-90B2-69EE6FEBC1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D149-4F88-5044-90B2-69EE6FEBC1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5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0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4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8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A3FE-38EF-AD49-ACA9-78B7D285DA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1448-A080-6E48-AC00-52809AF5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10"/>
            <a:ext cx="9144000" cy="2417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1596" y="2431292"/>
            <a:ext cx="7149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SIMAPRO</a:t>
            </a:r>
            <a:endParaRPr lang="es-ES_tradnl" sz="2400" dirty="0"/>
          </a:p>
          <a:p>
            <a:pPr algn="ctr"/>
            <a:r>
              <a:rPr lang="en-US" sz="2400" dirty="0"/>
              <a:t>Improving </a:t>
            </a:r>
            <a:r>
              <a:rPr lang="en-US" sz="2400" dirty="0" smtClean="0"/>
              <a:t>Efficiency</a:t>
            </a:r>
            <a:r>
              <a:rPr lang="en-US" sz="2400" dirty="0"/>
              <a:t>, </a:t>
            </a:r>
            <a:r>
              <a:rPr lang="en-US" sz="2400" dirty="0" smtClean="0"/>
              <a:t>Quality </a:t>
            </a:r>
            <a:r>
              <a:rPr lang="en-US" sz="2400" dirty="0"/>
              <a:t>and </a:t>
            </a:r>
            <a:r>
              <a:rPr lang="en-US" sz="2400" dirty="0" smtClean="0"/>
              <a:t>Working </a:t>
            </a:r>
            <a:r>
              <a:rPr lang="en-US" sz="2400" dirty="0"/>
              <a:t>C</a:t>
            </a:r>
            <a:r>
              <a:rPr lang="en-US" sz="2400" dirty="0" smtClean="0"/>
              <a:t>onditions </a:t>
            </a:r>
            <a:r>
              <a:rPr lang="en-US" sz="2400" dirty="0"/>
              <a:t>in the Chilean </a:t>
            </a:r>
            <a:r>
              <a:rPr lang="en-US" sz="2400" dirty="0" smtClean="0"/>
              <a:t>Agro</a:t>
            </a:r>
            <a:r>
              <a:rPr lang="en-US" sz="2400" dirty="0"/>
              <a:t>-</a:t>
            </a:r>
            <a:r>
              <a:rPr lang="en-US" sz="2400" dirty="0" smtClean="0"/>
              <a:t>industry</a:t>
            </a:r>
          </a:p>
          <a:p>
            <a:pPr algn="ctr"/>
            <a:r>
              <a:rPr lang="en-US" sz="2400" dirty="0" smtClean="0"/>
              <a:t>(Fruit </a:t>
            </a:r>
            <a:r>
              <a:rPr lang="en-US" sz="2400" dirty="0"/>
              <a:t>E</a:t>
            </a:r>
            <a:r>
              <a:rPr lang="en-US" sz="2400" dirty="0" smtClean="0"/>
              <a:t>xport</a:t>
            </a:r>
            <a:r>
              <a:rPr lang="en-US" sz="2400" dirty="0"/>
              <a:t>)</a:t>
            </a:r>
            <a:endParaRPr lang="es-ES_tradn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0200"/>
            <a:ext cx="3009900" cy="271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68" y="4140200"/>
            <a:ext cx="3175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765396"/>
            <a:ext cx="8959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SIMAPRO CHILE: Bottom-up Improvement Proposals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69449"/>
            <a:ext cx="132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2" name="Picture 1" descr="Carro_agua fresca en huerto - baj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355" y="2858915"/>
            <a:ext cx="4169033" cy="2846662"/>
          </a:xfrm>
          <a:prstGeom prst="rect">
            <a:avLst/>
          </a:prstGeom>
        </p:spPr>
      </p:pic>
      <p:pic>
        <p:nvPicPr>
          <p:cNvPr id="5" name="Picture 4" descr="Antes_del carro_agua calient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03" y="2910893"/>
            <a:ext cx="3321798" cy="27946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2457" y="2521849"/>
            <a:ext cx="132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50001" y="2489583"/>
            <a:ext cx="132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7515" y="5789547"/>
            <a:ext cx="3670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BEFORE: FRESH WATER JERICAN HEATED DURING DAY (35+ Cº), ON THE SOIL AND NOT REFILLED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33562" y="5747595"/>
            <a:ext cx="44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AFTER: FRESH WATER JERICAN COVERED, EASY TO MOVE, ELEVATED FROM SOIL AND REFILLED 2X 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79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765396"/>
            <a:ext cx="8959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SIMAPRO CHILE: Bottom-up Improvement Proposals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69449"/>
            <a:ext cx="132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22457" y="2521849"/>
            <a:ext cx="132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50001" y="2489583"/>
            <a:ext cx="132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3555" y="5789547"/>
            <a:ext cx="367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BEFORE: NO RECREATION FOR THE WORKERS AFTER WORK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79641" y="5782385"/>
            <a:ext cx="4279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AFTER: SPORT FACILITY FOR AFTER-WORK ACTIVITIES, REDUCING SOCIAL AND PSYCHOLOGICAL PROBLEMS AT THE CAMP. </a:t>
            </a:r>
            <a:endParaRPr lang="en-US" b="1" dirty="0"/>
          </a:p>
        </p:txBody>
      </p:sp>
      <p:pic>
        <p:nvPicPr>
          <p:cNvPr id="3" name="Picture 2" descr="Antes arreglo de cancha baj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48" y="2891182"/>
            <a:ext cx="3545368" cy="2898366"/>
          </a:xfrm>
          <a:prstGeom prst="rect">
            <a:avLst/>
          </a:prstGeom>
        </p:spPr>
      </p:pic>
      <p:pic>
        <p:nvPicPr>
          <p:cNvPr id="8" name="Picture 7" descr="Jugando Fútb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433" y="2898345"/>
            <a:ext cx="4179312" cy="28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765396"/>
            <a:ext cx="7428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SIMAPRO CHILE: Results (ROI - Phillips)</a:t>
            </a:r>
            <a:endParaRPr lang="en-US" sz="2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779" y="2350172"/>
            <a:ext cx="666879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980" y="2315382"/>
            <a:ext cx="2191951" cy="45243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ACONEX: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Level 4 ROI</a:t>
            </a:r>
          </a:p>
          <a:p>
            <a:r>
              <a:rPr lang="en-US" dirty="0" smtClean="0"/>
              <a:t>28% improvement in indicators</a:t>
            </a:r>
          </a:p>
          <a:p>
            <a:endParaRPr lang="en-US" dirty="0"/>
          </a:p>
          <a:p>
            <a:r>
              <a:rPr lang="en-US" dirty="0" smtClean="0"/>
              <a:t>Level 5 ROI:</a:t>
            </a:r>
          </a:p>
          <a:p>
            <a:r>
              <a:rPr lang="en-US" dirty="0" smtClean="0"/>
              <a:t>82.6% Return on Investment</a:t>
            </a:r>
          </a:p>
          <a:p>
            <a:endParaRPr lang="en-US" dirty="0"/>
          </a:p>
          <a:p>
            <a:r>
              <a:rPr lang="en-US" dirty="0" smtClean="0"/>
              <a:t>Increase in salary:</a:t>
            </a:r>
          </a:p>
          <a:p>
            <a:r>
              <a:rPr lang="en-US" dirty="0" smtClean="0"/>
              <a:t>22%</a:t>
            </a:r>
          </a:p>
          <a:p>
            <a:endParaRPr lang="en-US" dirty="0"/>
          </a:p>
          <a:p>
            <a:r>
              <a:rPr lang="en-US" dirty="0" smtClean="0"/>
              <a:t>Reduction Injury Rate by 14%-point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397" y="1730606"/>
            <a:ext cx="7428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SIMAPRO CHILE: Implementation Strategy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62603" y="4485940"/>
            <a:ext cx="272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Employers Organization</a:t>
            </a:r>
          </a:p>
          <a:p>
            <a:pPr algn="ctr"/>
            <a:r>
              <a:rPr lang="en-US" dirty="0" smtClean="0"/>
              <a:t>ASOEX - AGROCAP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1823" y="5419325"/>
            <a:ext cx="32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Consultancy Firm INTERFASES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9215" y="3394161"/>
            <a:ext cx="327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VTE System: SENCE, Social Scholarship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9219" y="5865057"/>
            <a:ext cx="304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Firms Applying SYMAPRO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9021" y="2557607"/>
            <a:ext cx="26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ILO Chile (DW-agenda)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2942" y="2437681"/>
            <a:ext cx="206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Dialogue Forum of the Sector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91312" y="5213299"/>
            <a:ext cx="2167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Multiplication: Training of 100 Consultants (2010)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6123" y="3394161"/>
            <a:ext cx="327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Ministries of Labor, Agriculture and CORFO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28451" y="6315867"/>
            <a:ext cx="352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of Firms and Institutions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540" y="2594921"/>
            <a:ext cx="143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Setting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792" y="3411556"/>
            <a:ext cx="143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Financing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332" y="4382232"/>
            <a:ext cx="139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Sector Leaders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584" y="5147684"/>
            <a:ext cx="139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Operational Leaders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024" y="5803358"/>
            <a:ext cx="139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Initiators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584" y="6172690"/>
            <a:ext cx="139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Institutional building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6117268" y="5566417"/>
            <a:ext cx="587064" cy="2222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396" y="2240460"/>
            <a:ext cx="143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ROLES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824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397" y="1730606"/>
            <a:ext cx="7428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CHALLENGES: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355" y="2578669"/>
            <a:ext cx="67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Overcome Employers resistance to invest in STAG-SIMAPRO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8244" y="3636623"/>
            <a:ext cx="67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p-scaling the application in the sector (training of consultants)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244" y="4268801"/>
            <a:ext cx="67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reduction of editing tailored made </a:t>
            </a:r>
            <a:r>
              <a:rPr lang="en-US" dirty="0"/>
              <a:t> </a:t>
            </a:r>
            <a:r>
              <a:rPr lang="en-US" dirty="0" smtClean="0"/>
              <a:t>STAG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133" y="4882065"/>
            <a:ext cx="67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Strengthen linkages with government </a:t>
            </a:r>
            <a:r>
              <a:rPr lang="en-US" dirty="0" err="1" smtClean="0"/>
              <a:t>pogrammes</a:t>
            </a: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355" y="5609820"/>
            <a:ext cx="67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Reinforce linkages with educational system (VT, universities)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244" y="3100401"/>
            <a:ext cx="67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 social dialogue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7" y="1562189"/>
            <a:ext cx="9143999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1334" y="2705189"/>
            <a:ext cx="235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WWW.OIT.ORG.MX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1333" y="3223720"/>
            <a:ext cx="314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WWW.CINTRFOR.ORG.UY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333" y="3769715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competenciasazucar.ning.com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1334" y="4150505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simaproturismo.ning.com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1334" y="4522619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simaproautomotriz.ning.com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8267" y="5103320"/>
            <a:ext cx="314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WWW.SIMAPRO.ORG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8267" y="5528658"/>
            <a:ext cx="314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HTTP://NEW.SIMAPRO.CL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31334" y="6244257"/>
            <a:ext cx="287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http</a:t>
            </a:r>
            <a:r>
              <a:rPr lang="pt-BR" dirty="0" smtClean="0"/>
              <a:t>://</a:t>
            </a:r>
            <a:r>
              <a:rPr lang="pt-BR" dirty="0" err="1" smtClean="0"/>
              <a:t>vimeo.com</a:t>
            </a:r>
            <a:r>
              <a:rPr lang="pt-BR" dirty="0" smtClean="0"/>
              <a:t>/15063082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8267" y="5875737"/>
            <a:ext cx="267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</a:t>
            </a:r>
            <a:r>
              <a:rPr lang="en-US" dirty="0"/>
              <a:t>/</a:t>
            </a:r>
            <a:r>
              <a:rPr lang="en-US" dirty="0" smtClean="0"/>
              <a:t>/WWW.PROMES.SE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43000"/>
          </a:xfrm>
        </p:spPr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929" y="1584396"/>
            <a:ext cx="165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SECTORS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37725" y="2198459"/>
            <a:ext cx="125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SUGAR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7725" y="2752616"/>
            <a:ext cx="154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TOURISM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20792" y="3341920"/>
            <a:ext cx="215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AUTOMOTIVE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71591" y="4788729"/>
            <a:ext cx="215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FRUIT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20792" y="4060591"/>
            <a:ext cx="215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GARMENT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5457" y="5413714"/>
            <a:ext cx="96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54129" y="1556760"/>
            <a:ext cx="165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COUNTRIES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113864" y="2120683"/>
            <a:ext cx="403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MEXICO, CUBA, EL SALVADOR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54133" y="2708046"/>
            <a:ext cx="135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MEXICO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54129" y="3234394"/>
            <a:ext cx="1371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MEXICO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7999" y="3958808"/>
            <a:ext cx="191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D.REPUBLIC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7999" y="4685715"/>
            <a:ext cx="191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1064" y="5139103"/>
            <a:ext cx="32850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MEXICO: STATES OF MORELOS, PUEBLA, SONORA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591" y="6196803"/>
            <a:ext cx="170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7999" y="6290489"/>
            <a:ext cx="191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SWEDEN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44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397" y="1730606"/>
            <a:ext cx="7428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ACKNOWLEDGEMENTS: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6154" y="3659521"/>
            <a:ext cx="636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Berta Rojas, </a:t>
            </a:r>
            <a:r>
              <a:rPr lang="en-US" sz="2000" dirty="0" err="1" smtClean="0"/>
              <a:t>Atonieta</a:t>
            </a:r>
            <a:r>
              <a:rPr lang="en-US" sz="2000" dirty="0" smtClean="0"/>
              <a:t> Palma, Hector Ojeda (INTERFASES)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6154" y="3292713"/>
            <a:ext cx="318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Rodrigo </a:t>
            </a:r>
            <a:r>
              <a:rPr lang="en-US" sz="2000" dirty="0" err="1" smtClean="0"/>
              <a:t>López</a:t>
            </a:r>
            <a:r>
              <a:rPr lang="en-US" sz="2000" dirty="0"/>
              <a:t> </a:t>
            </a:r>
            <a:r>
              <a:rPr lang="en-US" sz="2000" dirty="0" smtClean="0"/>
              <a:t>(AGROCAP)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1362" y="2644047"/>
            <a:ext cx="544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nformation was provided by: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88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3686"/>
            <a:ext cx="7772400" cy="3406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SIMAPRO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ystem for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ntegrated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easurement and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dvance of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roductivity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" y="0"/>
            <a:ext cx="9145700" cy="25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16784"/>
            <a:ext cx="2905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Background: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490" y="2209172"/>
            <a:ext cx="1562100" cy="162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490" y="4985797"/>
            <a:ext cx="16891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32" y="3653751"/>
            <a:ext cx="1562100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29551" y="273102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31% of $ 10.8 billion Chilean Agriculture Export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29551" y="319103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1.5 % National GDP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29551" y="366820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Export: 100 countries (USA-Europe 70%)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29551" y="4054933"/>
            <a:ext cx="43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Grapes, apples, kiwis, pears, avocados and 70 others….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29551" y="4747474"/>
            <a:ext cx="430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traders: Dole, Del Monte, Chiquita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8332" y="5267711"/>
            <a:ext cx="63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Employment: 450.000; Temporally: 300.00; Women 53%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448" y="5601761"/>
            <a:ext cx="7261162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Training: 30% received– same as 2001; temporally workers albeit excluded 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Injuries rate: 5% - not improved since 2001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8332" y="6389599"/>
            <a:ext cx="63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Dialogue from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16784"/>
            <a:ext cx="2905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Challenges: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2463" y="2731026"/>
            <a:ext cx="209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increase: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9860" y="4085686"/>
            <a:ext cx="209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Deficient Working Conditions and Labor Relations: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7579" y="5300522"/>
            <a:ext cx="260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 of International Standards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86056" y="5300522"/>
            <a:ext cx="414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HACCP; GMP; Global GAP;  Tesco Nature Choice, CSR; Carbon and Water Footprint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25068" y="3519845"/>
            <a:ext cx="23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competition: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27451" y="2378969"/>
            <a:ext cx="209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Appreciation Peso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27451" y="2681245"/>
            <a:ext cx="24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Energy, Transportation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27451" y="2967898"/>
            <a:ext cx="24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62244" y="4360535"/>
            <a:ext cx="366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Labor shortage; prefer to employ elsewhere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51263" y="3519845"/>
            <a:ext cx="364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players (L America, Africa)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1670049" y="3050577"/>
            <a:ext cx="208757" cy="26550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584" y="3889177"/>
            <a:ext cx="1670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Integral Productivity Enhancement: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4911" y="2748301"/>
            <a:ext cx="330532" cy="7715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H="1" flipV="1">
            <a:off x="434911" y="5009016"/>
            <a:ext cx="330532" cy="7715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584" y="5924442"/>
            <a:ext cx="1739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Competency Based Training / SIMAPRO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36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SIMAPRO-MODEL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129" y="1381196"/>
            <a:ext cx="311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ORGANIZATIONAL</a:t>
            </a:r>
          </a:p>
          <a:p>
            <a:pPr algn="ctr"/>
            <a:r>
              <a:rPr lang="en-US" sz="2400" dirty="0" smtClean="0"/>
              <a:t>OBJECTIVES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62125" y="1045735"/>
            <a:ext cx="252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Efficiency, Quality, Flexibility, Design, Compliances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62125" y="2087587"/>
            <a:ext cx="194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Decent Work</a:t>
            </a:r>
            <a:endParaRPr lang="en-US" sz="2000" dirty="0"/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5012262" y="1553567"/>
            <a:ext cx="1049863" cy="87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12262" y="1817837"/>
            <a:ext cx="1066803" cy="516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09995" y="2296858"/>
            <a:ext cx="0" cy="461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6061" y="2758523"/>
            <a:ext cx="2827867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Integrated Measurement of Indicators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6274" y="4506914"/>
            <a:ext cx="19812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Feedback + </a:t>
            </a:r>
            <a:r>
              <a:rPr lang="en-US" sz="2400" dirty="0" err="1" smtClean="0"/>
              <a:t>Microtraining</a:t>
            </a:r>
            <a:r>
              <a:rPr lang="en-US" sz="2400" dirty="0" smtClean="0"/>
              <a:t> MEETINGS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23928" y="4494613"/>
            <a:ext cx="2455346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STAG </a:t>
            </a:r>
          </a:p>
          <a:p>
            <a:pPr algn="ctr"/>
            <a:r>
              <a:rPr lang="en-US" dirty="0" smtClean="0"/>
              <a:t>(competency based self training and assessment guides)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50064" y="4687106"/>
            <a:ext cx="2159001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FACILITATORS:</a:t>
            </a:r>
          </a:p>
          <a:p>
            <a:pPr algn="ctr"/>
            <a:r>
              <a:rPr lang="en-US" sz="2400" dirty="0" smtClean="0"/>
              <a:t>Line Managers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09065" y="5139623"/>
            <a:ext cx="203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438413" y="5136471"/>
            <a:ext cx="211651" cy="4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67474" y="5707242"/>
            <a:ext cx="821253" cy="524225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368805" y="5808842"/>
            <a:ext cx="880520" cy="444192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38414" y="6249109"/>
            <a:ext cx="23706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IMPROVEMENTS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012262" y="6570133"/>
            <a:ext cx="3234267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46529" y="3234267"/>
            <a:ext cx="0" cy="333586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31465" y="3410902"/>
            <a:ext cx="2015064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MONITORING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5223928" y="3234267"/>
            <a:ext cx="30226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167474" y="3958851"/>
            <a:ext cx="1507059" cy="548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674533" y="3958851"/>
            <a:ext cx="1549395" cy="535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6274" y="219105"/>
            <a:ext cx="1794926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BLENDING OF INFORMAL AND </a:t>
            </a:r>
            <a:r>
              <a:rPr lang="en-US" dirty="0" smtClean="0"/>
              <a:t>(non) </a:t>
            </a:r>
            <a:r>
              <a:rPr lang="en-US" sz="2400" dirty="0" smtClean="0"/>
              <a:t>FORMAL LEARNING</a:t>
            </a:r>
            <a:endParaRPr lang="en-US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213" y="-35282"/>
            <a:ext cx="1911462" cy="73365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0825" y="814902"/>
            <a:ext cx="3233434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SOCIAL DIALOGUE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9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775" y="2189489"/>
            <a:ext cx="852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STAG: Self Training and Assessment Guide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1" y="3351682"/>
            <a:ext cx="2247900" cy="3159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067" y="3338575"/>
            <a:ext cx="2749709" cy="3191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92914" y="3209939"/>
            <a:ext cx="2957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Index:</a:t>
            </a:r>
          </a:p>
          <a:p>
            <a:endParaRPr lang="en-US" sz="2800" dirty="0"/>
          </a:p>
          <a:p>
            <a:r>
              <a:rPr lang="en-US" sz="2800" dirty="0" smtClean="0"/>
              <a:t>1. Self Assessment</a:t>
            </a:r>
          </a:p>
          <a:p>
            <a:r>
              <a:rPr lang="en-US" sz="2800" dirty="0" smtClean="0"/>
              <a:t>2. Explication</a:t>
            </a:r>
          </a:p>
          <a:p>
            <a:r>
              <a:rPr lang="en-US" sz="2800" dirty="0" smtClean="0"/>
              <a:t>3. Assessment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987035" y="5669049"/>
            <a:ext cx="27725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Tailoring: Mass Customization</a:t>
            </a:r>
          </a:p>
        </p:txBody>
      </p:sp>
    </p:spTree>
    <p:extLst>
      <p:ext uri="{BB962C8B-B14F-4D97-AF65-F5344CB8AC3E}">
        <p14:creationId xmlns:p14="http://schemas.microsoft.com/office/powerpoint/2010/main" val="41713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775" y="2189489"/>
            <a:ext cx="852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Measurement and Group-Feedback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119069" y="2940213"/>
            <a:ext cx="2840095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Indicators</a:t>
            </a:r>
          </a:p>
          <a:p>
            <a:r>
              <a:rPr lang="en-US" sz="2800" dirty="0" smtClean="0"/>
              <a:t>1. Process: </a:t>
            </a:r>
            <a:r>
              <a:rPr lang="en-US" sz="2000" dirty="0" smtClean="0"/>
              <a:t>Volume, Quality</a:t>
            </a:r>
          </a:p>
          <a:p>
            <a:r>
              <a:rPr lang="en-US" sz="2800" dirty="0" smtClean="0"/>
              <a:t>2. Social: </a:t>
            </a:r>
            <a:r>
              <a:rPr lang="en-US" sz="2000" dirty="0" smtClean="0"/>
              <a:t>H&amp;S, Absenteeism, Communication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3" y="2940213"/>
            <a:ext cx="5473700" cy="3619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9069" y="5297596"/>
            <a:ext cx="2840095" cy="12618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Anchors Points Effectiveness:</a:t>
            </a:r>
          </a:p>
          <a:p>
            <a:r>
              <a:rPr lang="en-US" sz="2000" dirty="0" smtClean="0"/>
              <a:t> +100; 0; -100</a:t>
            </a:r>
          </a:p>
        </p:txBody>
      </p:sp>
    </p:spTree>
    <p:extLst>
      <p:ext uri="{BB962C8B-B14F-4D97-AF65-F5344CB8AC3E}">
        <p14:creationId xmlns:p14="http://schemas.microsoft.com/office/powerpoint/2010/main" val="33129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765396"/>
            <a:ext cx="2261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SIMAPRO CHILE: 2007-2010</a:t>
            </a:r>
            <a:endParaRPr lang="en-US" sz="2400" dirty="0"/>
          </a:p>
        </p:txBody>
      </p:sp>
      <p:graphicFrame>
        <p:nvGraphicFramePr>
          <p:cNvPr id="8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57153"/>
              </p:ext>
            </p:extLst>
          </p:nvPr>
        </p:nvGraphicFramePr>
        <p:xfrm>
          <a:off x="2714611" y="2078148"/>
          <a:ext cx="6446785" cy="417841"/>
        </p:xfrm>
        <a:graphic>
          <a:graphicData uri="http://schemas.openxmlformats.org/drawingml/2006/table">
            <a:tbl>
              <a:tblPr/>
              <a:tblGrid>
                <a:gridCol w="1153384"/>
                <a:gridCol w="1892057"/>
                <a:gridCol w="3401344"/>
              </a:tblGrid>
              <a:tr h="417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Year</a:t>
                      </a:r>
                      <a:endParaRPr kumimoji="0" lang="es-C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N° </a:t>
                      </a:r>
                      <a:r>
                        <a:rPr kumimoji="0" lang="es-C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New Firms</a:t>
                      </a:r>
                      <a:endParaRPr kumimoji="0" lang="es-C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N° Workers Trained*</a:t>
                      </a:r>
                      <a:endParaRPr kumimoji="0" lang="es-C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00745"/>
              </p:ext>
            </p:extLst>
          </p:nvPr>
        </p:nvGraphicFramePr>
        <p:xfrm>
          <a:off x="2927084" y="2514373"/>
          <a:ext cx="5579771" cy="45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91"/>
                <a:gridCol w="1877304"/>
                <a:gridCol w="2503076"/>
              </a:tblGrid>
              <a:tr h="40405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2007</a:t>
                      </a: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36" marB="4573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T="45736" marB="4573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210</a:t>
                      </a:r>
                      <a:endParaRPr lang="es-CL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36" marB="4573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7035"/>
              </p:ext>
            </p:extLst>
          </p:nvPr>
        </p:nvGraphicFramePr>
        <p:xfrm>
          <a:off x="2927084" y="3401894"/>
          <a:ext cx="5579771" cy="45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91"/>
                <a:gridCol w="1877306"/>
                <a:gridCol w="2503074"/>
              </a:tblGrid>
              <a:tr h="3547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es-CL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2" marB="4568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682" marB="4568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795</a:t>
                      </a:r>
                      <a:endParaRPr lang="es-CL" sz="2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2" marB="45682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49173"/>
              </p:ext>
            </p:extLst>
          </p:nvPr>
        </p:nvGraphicFramePr>
        <p:xfrm>
          <a:off x="2927084" y="5374732"/>
          <a:ext cx="5579771" cy="670560"/>
        </p:xfrm>
        <a:graphic>
          <a:graphicData uri="http://schemas.openxmlformats.org/drawingml/2006/table">
            <a:tbl>
              <a:tblPr/>
              <a:tblGrid>
                <a:gridCol w="1199517"/>
                <a:gridCol w="1876097"/>
                <a:gridCol w="2504157"/>
              </a:tblGrid>
              <a:tr h="306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2010</a:t>
                      </a:r>
                      <a:endParaRPr kumimoji="0" 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 </a:t>
                      </a:r>
                      <a:endParaRPr kumimoji="0" lang="es-C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690</a:t>
                      </a:r>
                      <a:endParaRPr kumimoji="0" lang="es-C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60181"/>
              </p:ext>
            </p:extLst>
          </p:nvPr>
        </p:nvGraphicFramePr>
        <p:xfrm>
          <a:off x="2927084" y="4259068"/>
          <a:ext cx="5579771" cy="457200"/>
        </p:xfrm>
        <a:graphic>
          <a:graphicData uri="http://schemas.openxmlformats.org/drawingml/2006/table">
            <a:tbl>
              <a:tblPr/>
              <a:tblGrid>
                <a:gridCol w="1199517"/>
                <a:gridCol w="1876097"/>
                <a:gridCol w="2504157"/>
              </a:tblGrid>
              <a:tr h="354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  <a:endParaRPr kumimoji="0" lang="es-C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1044</a:t>
                      </a:r>
                      <a:endParaRPr kumimoji="0" lang="es-C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57051"/>
              </p:ext>
            </p:extLst>
          </p:nvPr>
        </p:nvGraphicFramePr>
        <p:xfrm>
          <a:off x="2855646" y="6054606"/>
          <a:ext cx="5781936" cy="51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85"/>
                <a:gridCol w="1594085"/>
                <a:gridCol w="2593766"/>
              </a:tblGrid>
              <a:tr h="3547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2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CL" sz="2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82" marB="456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2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s-CL" sz="2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82" marB="456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2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2739</a:t>
                      </a:r>
                      <a:endParaRPr lang="es-CL" sz="2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82" marB="456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1 Diagrama"/>
          <p:cNvGraphicFramePr/>
          <p:nvPr>
            <p:extLst>
              <p:ext uri="{D42A27DB-BD31-4B8C-83A1-F6EECF244321}">
                <p14:modId xmlns:p14="http://schemas.microsoft.com/office/powerpoint/2010/main" val="226026240"/>
              </p:ext>
            </p:extLst>
          </p:nvPr>
        </p:nvGraphicFramePr>
        <p:xfrm>
          <a:off x="0" y="3214662"/>
          <a:ext cx="2714612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193130" y="6514559"/>
            <a:ext cx="2950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b="1" dirty="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* Inlcuding supervisors</a:t>
            </a:r>
            <a:endParaRPr lang="es-CL" b="1" dirty="0">
              <a:solidFill>
                <a:srgbClr val="000099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396" cy="172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765396"/>
            <a:ext cx="8959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SIMAPRO CHILE: Bottom-up Improvement Proposals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39818" y="2437373"/>
            <a:ext cx="392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APPLICATION STAG</a:t>
            </a:r>
          </a:p>
          <a:p>
            <a:pPr algn="ctr"/>
            <a:r>
              <a:rPr lang="en-US" sz="2000" dirty="0" smtClean="0"/>
              <a:t>2007-2011 (March)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2721" y="4211485"/>
            <a:ext cx="215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330 REGISTRED PROPOSALS FROM WORKERS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7507" y="4951470"/>
            <a:ext cx="2209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12 PROPOSALS PER 100 WORKERS TRAINED 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4487" y="3732514"/>
            <a:ext cx="198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</a:t>
            </a:r>
            <a:r>
              <a:rPr lang="en-US" b="1" dirty="0"/>
              <a:t>PROPOSALS PER </a:t>
            </a:r>
            <a:r>
              <a:rPr lang="en-US" b="1" dirty="0" smtClean="0"/>
              <a:t>FIRM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32299" y="4003494"/>
            <a:ext cx="269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50 % Technical-Process Issues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7304" y="4817655"/>
            <a:ext cx="198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50 % Decent Work Issues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4700" y="3284089"/>
            <a:ext cx="198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+/-</a:t>
            </a:r>
            <a:endParaRPr lang="en-US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487690" y="4224920"/>
            <a:ext cx="713253" cy="408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8318" y="4673035"/>
            <a:ext cx="713253" cy="408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62715" y="4107864"/>
            <a:ext cx="0" cy="11313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11356</TotalTime>
  <Words>673</Words>
  <Application>Microsoft Office PowerPoint</Application>
  <PresentationFormat>On-screen Show (4:3)</PresentationFormat>
  <Paragraphs>178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Office Theme</vt:lpstr>
      <vt:lpstr>PowerPoint Presentation</vt:lpstr>
      <vt:lpstr>SIMAPRO  System for Integrated Measurement and Advance of Productivity </vt:lpstr>
      <vt:lpstr>PowerPoint Presentation</vt:lpstr>
      <vt:lpstr>PowerPoint Presentation</vt:lpstr>
      <vt:lpstr>SIMAPRO-MODEL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EXPERIENCES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Tenorio</dc:creator>
  <cp:lastModifiedBy>Kelvin Sergeant</cp:lastModifiedBy>
  <cp:revision>68</cp:revision>
  <dcterms:created xsi:type="dcterms:W3CDTF">2011-03-17T03:29:38Z</dcterms:created>
  <dcterms:modified xsi:type="dcterms:W3CDTF">2016-05-16T21:29:40Z</dcterms:modified>
</cp:coreProperties>
</file>