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REACH-logo_final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086600" y="6223156"/>
            <a:ext cx="1600200" cy="634844"/>
          </a:xfrm>
          <a:prstGeom prst="rect">
            <a:avLst/>
          </a:prstGeom>
        </p:spPr>
      </p:pic>
      <p:pic>
        <p:nvPicPr>
          <p:cNvPr id="8" name="Picture 7" descr="Slide2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715000" y="6172200"/>
            <a:ext cx="914400" cy="685800"/>
          </a:xfrm>
          <a:prstGeom prst="rect">
            <a:avLst/>
          </a:prstGeom>
        </p:spPr>
      </p:pic>
      <p:pic>
        <p:nvPicPr>
          <p:cNvPr id="9" name="Picture 8" descr="2010_02_art3_logo (1).gif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676400" y="6169190"/>
            <a:ext cx="962025" cy="688810"/>
          </a:xfrm>
          <a:prstGeom prst="rect">
            <a:avLst/>
          </a:prstGeom>
        </p:spPr>
      </p:pic>
      <p:pic>
        <p:nvPicPr>
          <p:cNvPr id="10" name="Picture 9" descr="logo hi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81000" y="6219265"/>
            <a:ext cx="762000" cy="638735"/>
          </a:xfrm>
          <a:prstGeom prst="rect">
            <a:avLst/>
          </a:prstGeom>
        </p:spPr>
      </p:pic>
      <p:pic>
        <p:nvPicPr>
          <p:cNvPr id="11" name="Picture 10" descr="republiek-sur.gif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2895600" y="5715001"/>
            <a:ext cx="2495550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6224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Basic IP and Entrepreneurship </a:t>
            </a:r>
            <a:r>
              <a:rPr lang="en-US" b="1" dirty="0"/>
              <a:t>S</a:t>
            </a:r>
            <a:r>
              <a:rPr lang="en-US" b="1" dirty="0" smtClean="0"/>
              <a:t>ervices to be provided by SME Support Institutions in Suriname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343400"/>
            <a:ext cx="8229600" cy="1295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SME Support Institutions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SME Support Institutions: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 Specifically aimed at SME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SME as part of broader service package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case for Suriname: mostly category 2 (via both government and private sector institutions)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SME Support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Support that is </a:t>
            </a:r>
            <a:r>
              <a:rPr lang="en-US" b="1" i="1" u="sng" dirty="0" smtClean="0"/>
              <a:t>currently</a:t>
            </a:r>
            <a:r>
              <a:rPr lang="en-US" b="1" dirty="0" smtClean="0"/>
              <a:t> provided: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access to credit (e.g. SME-loans);</a:t>
            </a:r>
          </a:p>
          <a:p>
            <a:pPr>
              <a:buFontTx/>
              <a:buChar char="-"/>
            </a:pPr>
            <a:r>
              <a:rPr lang="en-US" dirty="0"/>
              <a:t>t</a:t>
            </a:r>
            <a:r>
              <a:rPr lang="en-US" dirty="0" smtClean="0"/>
              <a:t>raining and capacity building;</a:t>
            </a:r>
          </a:p>
          <a:p>
            <a:pPr>
              <a:buFontTx/>
              <a:buChar char="-"/>
            </a:pPr>
            <a:r>
              <a:rPr lang="en-US" dirty="0"/>
              <a:t>a</a:t>
            </a:r>
            <a:r>
              <a:rPr lang="en-US" dirty="0" smtClean="0"/>
              <a:t>wareness.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is no specific support yet in the area of IP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341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SME Support -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The Necessity of a Specific SME Policy</a:t>
            </a:r>
          </a:p>
          <a:p>
            <a:pPr marL="0" indent="0">
              <a:buNone/>
            </a:pPr>
            <a:endParaRPr lang="en-US" b="1" dirty="0"/>
          </a:p>
          <a:p>
            <a:pPr>
              <a:buFontTx/>
              <a:buChar char="-"/>
            </a:pPr>
            <a:r>
              <a:rPr lang="en-US" dirty="0" smtClean="0"/>
              <a:t>A specific policy that sets the direction for SME entrepreneurship;</a:t>
            </a:r>
          </a:p>
          <a:p>
            <a:pPr>
              <a:buFontTx/>
              <a:buChar char="-"/>
            </a:pPr>
            <a:r>
              <a:rPr lang="en-US" dirty="0" smtClean="0"/>
              <a:t>Resulting in an SME Law and other supporting legislation, with specific SME support, by both Government and Private Sector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2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SME Support – Services (general)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b="1" dirty="0" smtClean="0"/>
              <a:t>Basic Services to be provided within the specific SME support:</a:t>
            </a:r>
          </a:p>
          <a:p>
            <a:pPr marL="0" indent="0">
              <a:buNone/>
            </a:pPr>
            <a:endParaRPr lang="en-US" sz="3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 smtClean="0"/>
              <a:t>Incentives (tax incentives, subsidies, simplified registration procedures, reduced fees for certain services)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 smtClean="0"/>
              <a:t>Market Access improvement;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 smtClean="0"/>
              <a:t>More structured training;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 smtClean="0"/>
              <a:t>Creating </a:t>
            </a:r>
            <a:r>
              <a:rPr lang="en-US" sz="3800" dirty="0"/>
              <a:t>new mechanisms for A2F: OSF, Secured </a:t>
            </a:r>
            <a:r>
              <a:rPr lang="en-US" sz="3800" dirty="0" smtClean="0"/>
              <a:t>Transactions;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 smtClean="0"/>
              <a:t>Access to land/ commercial work space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Enhancement of cooperation between the existing Support Institutions</a:t>
            </a:r>
            <a:r>
              <a:rPr lang="en-US" sz="3800" dirty="0" smtClean="0"/>
              <a:t>;</a:t>
            </a:r>
            <a:endParaRPr lang="en-US" sz="3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 smtClean="0"/>
              <a:t>Setting up of helpdesks for:</a:t>
            </a:r>
          </a:p>
          <a:p>
            <a:pPr marL="622300" indent="-265113">
              <a:buFont typeface="Arial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oaching and advice; </a:t>
            </a:r>
          </a:p>
          <a:p>
            <a:pPr marL="622300" indent="-265113">
              <a:buFont typeface="Arial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upport in the area IP</a:t>
            </a:r>
          </a:p>
        </p:txBody>
      </p:sp>
    </p:spTree>
    <p:extLst>
      <p:ext uri="{BB962C8B-B14F-4D97-AF65-F5344CB8AC3E}">
        <p14:creationId xmlns:p14="http://schemas.microsoft.com/office/powerpoint/2010/main" xmlns="" val="161646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SME Support - 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400" b="1" dirty="0" smtClean="0"/>
              <a:t>Basic Services to be provided in the area of IP</a:t>
            </a:r>
            <a:endParaRPr lang="en-US" sz="3400" dirty="0" smtClean="0"/>
          </a:p>
          <a:p>
            <a:pPr>
              <a:buFontTx/>
              <a:buChar char="-"/>
            </a:pPr>
            <a:r>
              <a:rPr lang="en-US" sz="3400" dirty="0" smtClean="0"/>
              <a:t>IP helpdesk within MTI/BIE for first-line advice and information;</a:t>
            </a:r>
          </a:p>
          <a:p>
            <a:pPr>
              <a:buFontTx/>
              <a:buChar char="-"/>
            </a:pPr>
            <a:r>
              <a:rPr lang="en-US" sz="3400" dirty="0" smtClean="0"/>
              <a:t>Nationwide training and awareness (for increased know-how and enforcement of IP);</a:t>
            </a:r>
          </a:p>
          <a:p>
            <a:pPr>
              <a:buFontTx/>
              <a:buChar char="-"/>
            </a:pPr>
            <a:r>
              <a:rPr lang="en-US" sz="3400" dirty="0" smtClean="0"/>
              <a:t>ADR (mediation and arbitration) in IP conflicts;</a:t>
            </a:r>
          </a:p>
          <a:p>
            <a:pPr>
              <a:buFontTx/>
              <a:buChar char="-"/>
            </a:pPr>
            <a:r>
              <a:rPr lang="en-US" sz="3400" smtClean="0"/>
              <a:t>Commercializing IP: tools</a:t>
            </a:r>
            <a:endParaRPr lang="en-US" sz="3400" dirty="0" smtClean="0"/>
          </a:p>
          <a:p>
            <a:pPr>
              <a:buFontTx/>
              <a:buChar char="-"/>
            </a:pPr>
            <a:endParaRPr lang="en-US" sz="3400" dirty="0" smtClean="0"/>
          </a:p>
          <a:p>
            <a:pPr>
              <a:buFontTx/>
              <a:buChar char="-"/>
            </a:pP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334103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267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Basic IP and Entrepreneurship Services to be provided by SME Support Institutions in Suriname </vt:lpstr>
      <vt:lpstr>SME Support Institutions</vt:lpstr>
      <vt:lpstr>SME Support</vt:lpstr>
      <vt:lpstr>SME Support - Policy</vt:lpstr>
      <vt:lpstr>SME Support – Services (general)</vt:lpstr>
      <vt:lpstr>SME Support - 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Kabinet VP</dc:creator>
  <cp:lastModifiedBy>Kabinet VP</cp:lastModifiedBy>
  <cp:revision>18</cp:revision>
  <dcterms:created xsi:type="dcterms:W3CDTF">2016-04-05T16:40:04Z</dcterms:created>
  <dcterms:modified xsi:type="dcterms:W3CDTF">2016-04-29T11:23:02Z</dcterms:modified>
</cp:coreProperties>
</file>