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77" r:id="rId5"/>
    <p:sldId id="258" r:id="rId6"/>
    <p:sldId id="259" r:id="rId7"/>
    <p:sldId id="273" r:id="rId8"/>
    <p:sldId id="278" r:id="rId9"/>
    <p:sldId id="261" r:id="rId10"/>
    <p:sldId id="269" r:id="rId11"/>
    <p:sldId id="262" r:id="rId12"/>
    <p:sldId id="263" r:id="rId13"/>
    <p:sldId id="264" r:id="rId14"/>
    <p:sldId id="265" r:id="rId15"/>
    <p:sldId id="266" r:id="rId16"/>
    <p:sldId id="268" r:id="rId17"/>
    <p:sldId id="270" r:id="rId18"/>
    <p:sldId id="274" r:id="rId19"/>
    <p:sldId id="276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gi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 descr="REACH-logo_final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086600" y="6223156"/>
            <a:ext cx="1600200" cy="634844"/>
          </a:xfrm>
          <a:prstGeom prst="rect">
            <a:avLst/>
          </a:prstGeom>
        </p:spPr>
      </p:pic>
      <p:pic>
        <p:nvPicPr>
          <p:cNvPr id="8" name="Picture 7" descr="Slide2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5715000" y="6172200"/>
            <a:ext cx="914400" cy="685800"/>
          </a:xfrm>
          <a:prstGeom prst="rect">
            <a:avLst/>
          </a:prstGeom>
        </p:spPr>
      </p:pic>
      <p:pic>
        <p:nvPicPr>
          <p:cNvPr id="9" name="Picture 8" descr="2010_02_art3_logo (1).gif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1676400" y="6169190"/>
            <a:ext cx="962025" cy="688810"/>
          </a:xfrm>
          <a:prstGeom prst="rect">
            <a:avLst/>
          </a:prstGeom>
        </p:spPr>
      </p:pic>
      <p:pic>
        <p:nvPicPr>
          <p:cNvPr id="10" name="Picture 9" descr="logo hi.png"/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>
          <a:xfrm>
            <a:off x="381000" y="6219265"/>
            <a:ext cx="762000" cy="638735"/>
          </a:xfrm>
          <a:prstGeom prst="rect">
            <a:avLst/>
          </a:prstGeom>
        </p:spPr>
      </p:pic>
      <p:pic>
        <p:nvPicPr>
          <p:cNvPr id="11" name="Picture 10" descr="republiek-sur.gif"/>
          <p:cNvPicPr>
            <a:picLocks noChangeAspect="1"/>
          </p:cNvPicPr>
          <p:nvPr userDrawn="1"/>
        </p:nvPicPr>
        <p:blipFill>
          <a:blip r:embed="rId17" cstate="print"/>
          <a:stretch>
            <a:fillRect/>
          </a:stretch>
        </p:blipFill>
        <p:spPr>
          <a:xfrm>
            <a:off x="2895600" y="5715001"/>
            <a:ext cx="2495550" cy="1143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hakrinbank.com/website/home.asp?menuid=24" TargetMode="External"/><Relationship Id="rId13" Type="http://schemas.openxmlformats.org/officeDocument/2006/relationships/image" Target="../media/image12.jpe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hyperlink" Target="http://www.bing.com/images/search?q=coca+cola&amp;id=40073F37F2CA57E41EB30C19748D508C90FCE7E6&amp;FORM=IQFRBA" TargetMode="External"/><Relationship Id="rId2" Type="http://schemas.openxmlformats.org/officeDocument/2006/relationships/hyperlink" Target="http://www.staatsolie.com/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gate.com/en/us/oc/oral-health" TargetMode="External"/><Relationship Id="rId11" Type="http://schemas.openxmlformats.org/officeDocument/2006/relationships/image" Target="../media/image11.png"/><Relationship Id="rId5" Type="http://schemas.openxmlformats.org/officeDocument/2006/relationships/image" Target="../media/image8.jpeg"/><Relationship Id="rId10" Type="http://schemas.openxmlformats.org/officeDocument/2006/relationships/hyperlink" Target="javascript:void(0)" TargetMode="External"/><Relationship Id="rId4" Type="http://schemas.openxmlformats.org/officeDocument/2006/relationships/image" Target="../media/image7.png"/><Relationship Id="rId9" Type="http://schemas.openxmlformats.org/officeDocument/2006/relationships/image" Target="../media/image10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ROLE OF TRADEMARKS AND DESIGNS IN BRANDING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886200"/>
            <a:ext cx="8229600" cy="17526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Mr. </a:t>
            </a:r>
            <a:r>
              <a:rPr lang="en-US" dirty="0" err="1" smtClean="0"/>
              <a:t>Paulus</a:t>
            </a:r>
            <a:r>
              <a:rPr lang="en-US" dirty="0" smtClean="0"/>
              <a:t> Clifton</a:t>
            </a:r>
          </a:p>
          <a:p>
            <a:r>
              <a:rPr lang="en-US" dirty="0" smtClean="0"/>
              <a:t>(jurist)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Voorbeelden</a:t>
            </a:r>
            <a:r>
              <a:rPr lang="en-US" dirty="0" smtClean="0"/>
              <a:t> </a:t>
            </a:r>
            <a:r>
              <a:rPr lang="en-US" dirty="0" err="1" smtClean="0"/>
              <a:t>goederen</a:t>
            </a:r>
            <a:r>
              <a:rPr lang="en-US" dirty="0" smtClean="0"/>
              <a:t> / </a:t>
            </a:r>
            <a:r>
              <a:rPr lang="en-US" dirty="0" err="1" smtClean="0"/>
              <a:t>diensten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err="1" smtClean="0"/>
              <a:t>Goederen</a:t>
            </a:r>
            <a:r>
              <a:rPr lang="en-US" dirty="0" smtClean="0"/>
              <a:t> </a:t>
            </a:r>
            <a:r>
              <a:rPr lang="en-US" dirty="0" err="1" smtClean="0"/>
              <a:t>klasse</a:t>
            </a:r>
            <a:endParaRPr lang="en-US" dirty="0" smtClean="0"/>
          </a:p>
          <a:p>
            <a:r>
              <a:rPr lang="en-US" dirty="0" smtClean="0"/>
              <a:t>Water, </a:t>
            </a:r>
            <a:r>
              <a:rPr lang="en-US" dirty="0" err="1" smtClean="0"/>
              <a:t>stroop</a:t>
            </a:r>
            <a:r>
              <a:rPr lang="en-US" dirty="0" smtClean="0"/>
              <a:t> </a:t>
            </a:r>
            <a:r>
              <a:rPr lang="en-US" dirty="0" err="1" smtClean="0"/>
              <a:t>klasse</a:t>
            </a:r>
            <a:r>
              <a:rPr lang="en-US" dirty="0" smtClean="0"/>
              <a:t>…………….</a:t>
            </a:r>
          </a:p>
          <a:p>
            <a:r>
              <a:rPr lang="en-US" dirty="0" err="1"/>
              <a:t>Limonade</a:t>
            </a:r>
            <a:r>
              <a:rPr lang="en-US" dirty="0"/>
              <a:t>, </a:t>
            </a:r>
            <a:r>
              <a:rPr lang="en-US" dirty="0" err="1"/>
              <a:t>klasse</a:t>
            </a:r>
            <a:r>
              <a:rPr lang="en-US" dirty="0"/>
              <a:t> ………</a:t>
            </a:r>
          </a:p>
          <a:p>
            <a:r>
              <a:rPr lang="en-US" dirty="0" err="1" smtClean="0"/>
              <a:t>cassave</a:t>
            </a:r>
            <a:r>
              <a:rPr lang="en-US" dirty="0" smtClean="0"/>
              <a:t> </a:t>
            </a:r>
            <a:r>
              <a:rPr lang="en-US" dirty="0" smtClean="0"/>
              <a:t>chips, </a:t>
            </a:r>
            <a:r>
              <a:rPr lang="en-US" dirty="0" err="1" smtClean="0"/>
              <a:t>klasse</a:t>
            </a:r>
            <a:r>
              <a:rPr lang="en-US" dirty="0" smtClean="0"/>
              <a:t> …….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/>
              <a:t>Diensten</a:t>
            </a:r>
            <a:r>
              <a:rPr lang="en-US" dirty="0"/>
              <a:t> </a:t>
            </a:r>
            <a:r>
              <a:rPr lang="en-US" dirty="0" err="1" smtClean="0"/>
              <a:t>klasse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- </a:t>
            </a:r>
            <a:r>
              <a:rPr lang="en-US" dirty="0" err="1" smtClean="0"/>
              <a:t>Verzekeringsbedrijven</a:t>
            </a:r>
            <a:r>
              <a:rPr lang="en-US" dirty="0" smtClean="0"/>
              <a:t>/ </a:t>
            </a:r>
            <a:r>
              <a:rPr lang="en-US" dirty="0" err="1" smtClean="0"/>
              <a:t>banken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0870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Buitenlandse</a:t>
            </a:r>
            <a:r>
              <a:rPr lang="en-US" dirty="0" smtClean="0"/>
              <a:t> </a:t>
            </a:r>
            <a:r>
              <a:rPr lang="en-US" dirty="0" err="1" smtClean="0"/>
              <a:t>merken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Buitenlandse</a:t>
            </a:r>
            <a:r>
              <a:rPr lang="en-US" dirty="0" smtClean="0"/>
              <a:t> </a:t>
            </a:r>
            <a:r>
              <a:rPr lang="en-US" dirty="0" err="1" smtClean="0"/>
              <a:t>merkhouders</a:t>
            </a:r>
            <a:r>
              <a:rPr lang="en-US" dirty="0" smtClean="0"/>
              <a:t>: </a:t>
            </a:r>
            <a:r>
              <a:rPr lang="en-US" dirty="0" err="1" smtClean="0"/>
              <a:t>machtiging</a:t>
            </a:r>
            <a:r>
              <a:rPr lang="en-US" dirty="0" smtClean="0"/>
              <a:t> van trademark </a:t>
            </a:r>
            <a:r>
              <a:rPr lang="en-US" dirty="0" smtClean="0"/>
              <a:t>agent</a:t>
            </a:r>
            <a:endParaRPr lang="en-US" dirty="0" smtClean="0"/>
          </a:p>
          <a:p>
            <a:r>
              <a:rPr lang="en-US" dirty="0" err="1" smtClean="0"/>
              <a:t>Advocaten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Bedrijven</a:t>
            </a:r>
            <a:r>
              <a:rPr lang="en-US" dirty="0" smtClean="0"/>
              <a:t> die </a:t>
            </a:r>
            <a:r>
              <a:rPr lang="en-US" dirty="0" err="1" smtClean="0"/>
              <a:t>gespecialiseerd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in </a:t>
            </a:r>
            <a:r>
              <a:rPr lang="en-US" dirty="0" err="1" smtClean="0"/>
              <a:t>handelsmerk</a:t>
            </a:r>
            <a:r>
              <a:rPr lang="en-US" dirty="0" smtClean="0"/>
              <a:t> </a:t>
            </a:r>
            <a:r>
              <a:rPr lang="en-US" dirty="0" err="1" smtClean="0"/>
              <a:t>registratie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01355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Inbreuk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Verboden</a:t>
            </a:r>
            <a:r>
              <a:rPr lang="en-US" dirty="0" smtClean="0"/>
              <a:t> om </a:t>
            </a:r>
            <a:r>
              <a:rPr lang="en-US" dirty="0" err="1" smtClean="0"/>
              <a:t>merk</a:t>
            </a:r>
            <a:r>
              <a:rPr lang="en-US" dirty="0" smtClean="0"/>
              <a:t> van </a:t>
            </a:r>
            <a:r>
              <a:rPr lang="en-US" dirty="0" err="1" smtClean="0"/>
              <a:t>anderen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gebruiken</a:t>
            </a:r>
            <a:endParaRPr lang="en-US" dirty="0" smtClean="0"/>
          </a:p>
          <a:p>
            <a:r>
              <a:rPr lang="en-US" dirty="0" err="1" smtClean="0"/>
              <a:t>Merkhouder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schade</a:t>
            </a:r>
            <a:r>
              <a:rPr lang="en-US" dirty="0" smtClean="0"/>
              <a:t> </a:t>
            </a:r>
            <a:r>
              <a:rPr lang="en-US" dirty="0" err="1" smtClean="0"/>
              <a:t>ondervinden</a:t>
            </a:r>
            <a:endParaRPr lang="en-US" dirty="0" smtClean="0"/>
          </a:p>
          <a:p>
            <a:r>
              <a:rPr lang="en-US" dirty="0" err="1" smtClean="0"/>
              <a:t>Misleiding</a:t>
            </a:r>
            <a:r>
              <a:rPr lang="en-US" dirty="0" smtClean="0"/>
              <a:t> van de </a:t>
            </a:r>
            <a:r>
              <a:rPr lang="en-US" dirty="0" err="1" smtClean="0"/>
              <a:t>consument</a:t>
            </a:r>
            <a:r>
              <a:rPr lang="en-US" dirty="0" smtClean="0"/>
              <a:t>/</a:t>
            </a:r>
            <a:r>
              <a:rPr lang="en-US" dirty="0" err="1" smtClean="0"/>
              <a:t>klanten</a:t>
            </a:r>
            <a:r>
              <a:rPr lang="en-US" dirty="0" smtClean="0"/>
              <a:t> (</a:t>
            </a:r>
            <a:r>
              <a:rPr lang="en-US" dirty="0" err="1" smtClean="0"/>
              <a:t>medicamenten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Kwaliteit</a:t>
            </a:r>
            <a:r>
              <a:rPr lang="en-US" dirty="0" smtClean="0"/>
              <a:t> is </a:t>
            </a:r>
            <a:r>
              <a:rPr lang="en-US" dirty="0" err="1" smtClean="0"/>
              <a:t>meestal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gegarandeerd</a:t>
            </a:r>
            <a:endParaRPr lang="en-US" dirty="0" smtClean="0"/>
          </a:p>
          <a:p>
            <a:r>
              <a:rPr lang="en-US" dirty="0" err="1"/>
              <a:t>C</a:t>
            </a:r>
            <a:r>
              <a:rPr lang="en-US" dirty="0" err="1" smtClean="0"/>
              <a:t>onsument</a:t>
            </a:r>
            <a:r>
              <a:rPr lang="en-US" dirty="0" smtClean="0"/>
              <a:t> </a:t>
            </a:r>
            <a:r>
              <a:rPr lang="en-US" dirty="0" err="1" smtClean="0"/>
              <a:t>verwacht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/>
              <a:t>waarde</a:t>
            </a:r>
            <a:r>
              <a:rPr lang="en-US" dirty="0"/>
              <a:t>/ </a:t>
            </a:r>
            <a:r>
              <a:rPr lang="en-US" dirty="0" err="1"/>
              <a:t>kwaliteit</a:t>
            </a:r>
            <a:endParaRPr lang="en-US" dirty="0"/>
          </a:p>
          <a:p>
            <a:r>
              <a:rPr lang="en-US" dirty="0" err="1" smtClean="0"/>
              <a:t>Merkhouder</a:t>
            </a:r>
            <a:r>
              <a:rPr lang="en-US" dirty="0" smtClean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 smtClean="0"/>
              <a:t>klacht</a:t>
            </a:r>
            <a:r>
              <a:rPr lang="en-US" dirty="0" smtClean="0"/>
              <a:t> </a:t>
            </a:r>
            <a:r>
              <a:rPr lang="en-US" dirty="0" err="1" smtClean="0"/>
              <a:t>indienen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bevoegde</a:t>
            </a:r>
            <a:r>
              <a:rPr lang="en-US" dirty="0" smtClean="0"/>
              <a:t> </a:t>
            </a:r>
            <a:r>
              <a:rPr lang="en-US" dirty="0" err="1" smtClean="0"/>
              <a:t>instanties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015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Rechtszaken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Sranan</a:t>
            </a:r>
            <a:r>
              <a:rPr lang="en-US" dirty="0" smtClean="0"/>
              <a:t> </a:t>
            </a:r>
            <a:r>
              <a:rPr lang="en-US" dirty="0" err="1" smtClean="0"/>
              <a:t>biri</a:t>
            </a:r>
            <a:r>
              <a:rPr lang="en-US" dirty="0" smtClean="0"/>
              <a:t>   vs   </a:t>
            </a:r>
            <a:r>
              <a:rPr lang="en-US" dirty="0" err="1" smtClean="0"/>
              <a:t>Parbo</a:t>
            </a:r>
            <a:r>
              <a:rPr lang="en-US" dirty="0" smtClean="0"/>
              <a:t> bier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sz="2600" dirty="0" smtClean="0"/>
              <a:t>      (</a:t>
            </a:r>
            <a:r>
              <a:rPr lang="en-US" sz="2200" dirty="0" err="1" smtClean="0"/>
              <a:t>om</a:t>
            </a:r>
            <a:r>
              <a:rPr lang="en-US" sz="2200" dirty="0" smtClean="0"/>
              <a:t> de </a:t>
            </a:r>
            <a:r>
              <a:rPr lang="en-US" sz="2200" dirty="0" err="1" smtClean="0"/>
              <a:t>naam</a:t>
            </a:r>
            <a:r>
              <a:rPr lang="en-US" sz="2200" dirty="0" smtClean="0"/>
              <a:t> </a:t>
            </a:r>
            <a:r>
              <a:rPr lang="en-US" sz="2200" dirty="0" err="1" smtClean="0"/>
              <a:t>Sranan</a:t>
            </a:r>
            <a:r>
              <a:rPr lang="en-US" sz="2200" dirty="0" smtClean="0"/>
              <a:t> </a:t>
            </a:r>
            <a:r>
              <a:rPr lang="en-US" sz="2200" dirty="0" err="1" smtClean="0"/>
              <a:t>Biri</a:t>
            </a:r>
            <a:r>
              <a:rPr lang="en-US" sz="2200" dirty="0" smtClean="0"/>
              <a:t>)</a:t>
            </a:r>
            <a:endParaRPr lang="en-US" sz="2200" dirty="0" smtClean="0"/>
          </a:p>
          <a:p>
            <a:r>
              <a:rPr lang="en-US" dirty="0" smtClean="0"/>
              <a:t>Domino pizza (USA)   vs   Domino pizza (Sur)</a:t>
            </a:r>
          </a:p>
          <a:p>
            <a:pPr lvl="8">
              <a:buNone/>
            </a:pPr>
            <a:r>
              <a:rPr lang="en-US" dirty="0" smtClean="0"/>
              <a:t>               (Bingo Pizza)</a:t>
            </a:r>
          </a:p>
          <a:p>
            <a:pPr>
              <a:buNone/>
            </a:pPr>
            <a:r>
              <a:rPr lang="en-US" sz="2000" dirty="0" smtClean="0"/>
              <a:t>               (</a:t>
            </a:r>
            <a:r>
              <a:rPr lang="en-US" sz="2000" dirty="0" err="1" smtClean="0"/>
              <a:t>om</a:t>
            </a:r>
            <a:r>
              <a:rPr lang="en-US" sz="2000" dirty="0" smtClean="0"/>
              <a:t> de </a:t>
            </a:r>
            <a:r>
              <a:rPr lang="en-US" sz="2000" dirty="0" err="1" smtClean="0"/>
              <a:t>naam</a:t>
            </a:r>
            <a:r>
              <a:rPr lang="en-US" sz="2000" dirty="0" smtClean="0"/>
              <a:t> Domino pizza)</a:t>
            </a:r>
            <a:endParaRPr lang="en-US" sz="2000" dirty="0" smtClean="0"/>
          </a:p>
          <a:p>
            <a:r>
              <a:rPr lang="en-US" dirty="0" smtClean="0"/>
              <a:t>Home depot (USA) vs Home depot (Sur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(</a:t>
            </a:r>
            <a:r>
              <a:rPr lang="en-US" sz="2200" dirty="0" err="1" smtClean="0"/>
              <a:t>ondernemer</a:t>
            </a:r>
            <a:r>
              <a:rPr lang="en-US" sz="2200" dirty="0" smtClean="0"/>
              <a:t> </a:t>
            </a:r>
            <a:r>
              <a:rPr lang="en-US" sz="2200" dirty="0" err="1" smtClean="0"/>
              <a:t>gebruikte</a:t>
            </a:r>
            <a:r>
              <a:rPr lang="en-US" sz="2200" dirty="0" smtClean="0"/>
              <a:t> de </a:t>
            </a:r>
            <a:r>
              <a:rPr lang="en-US" sz="2200" dirty="0" err="1" smtClean="0"/>
              <a:t>naam</a:t>
            </a:r>
            <a:r>
              <a:rPr lang="en-US" sz="2200" dirty="0" smtClean="0"/>
              <a:t> Home depot </a:t>
            </a:r>
            <a:r>
              <a:rPr lang="en-US" sz="2200" dirty="0" err="1" smtClean="0"/>
              <a:t>als</a:t>
            </a:r>
            <a:r>
              <a:rPr lang="en-US" sz="2200" dirty="0" smtClean="0"/>
              <a:t> </a:t>
            </a:r>
            <a:r>
              <a:rPr lang="en-US" sz="2200" dirty="0" err="1" smtClean="0"/>
              <a:t>handelsnaam</a:t>
            </a:r>
            <a:r>
              <a:rPr lang="en-US" sz="2200" dirty="0" smtClean="0"/>
              <a:t>)</a:t>
            </a:r>
            <a:endParaRPr lang="en-US" sz="2200" dirty="0" smtClean="0"/>
          </a:p>
          <a:p>
            <a:r>
              <a:rPr lang="en-US" dirty="0" err="1" smtClean="0"/>
              <a:t>Ketjap</a:t>
            </a:r>
            <a:r>
              <a:rPr lang="en-US" dirty="0" smtClean="0"/>
              <a:t> label (</a:t>
            </a:r>
            <a:r>
              <a:rPr lang="en-US" sz="2200" dirty="0" err="1" smtClean="0"/>
              <a:t>kopie</a:t>
            </a:r>
            <a:r>
              <a:rPr lang="en-US" sz="2200" dirty="0" smtClean="0"/>
              <a:t> </a:t>
            </a:r>
            <a:r>
              <a:rPr lang="en-US" sz="2200" dirty="0" err="1" smtClean="0"/>
              <a:t>gemaakt</a:t>
            </a:r>
            <a:r>
              <a:rPr lang="en-US" sz="2200" dirty="0" smtClean="0"/>
              <a:t> </a:t>
            </a:r>
            <a:r>
              <a:rPr lang="en-US" sz="2200" dirty="0" smtClean="0"/>
              <a:t>van </a:t>
            </a:r>
            <a:r>
              <a:rPr lang="en-US" sz="2200" dirty="0" err="1" smtClean="0"/>
              <a:t>een</a:t>
            </a:r>
            <a:r>
              <a:rPr lang="en-US" sz="2200" dirty="0" smtClean="0"/>
              <a:t> </a:t>
            </a:r>
            <a:r>
              <a:rPr lang="en-US" sz="2200" dirty="0" err="1" smtClean="0"/>
              <a:t>bekend</a:t>
            </a:r>
            <a:r>
              <a:rPr lang="en-US" sz="2200" dirty="0" smtClean="0"/>
              <a:t> label en </a:t>
            </a:r>
            <a:r>
              <a:rPr lang="en-US" sz="2200" dirty="0" err="1" smtClean="0"/>
              <a:t>plakken</a:t>
            </a:r>
            <a:r>
              <a:rPr lang="en-US" sz="2200" dirty="0" smtClean="0"/>
              <a:t> op </a:t>
            </a:r>
            <a:r>
              <a:rPr lang="en-US" sz="2200" dirty="0" err="1" smtClean="0"/>
              <a:t>ander</a:t>
            </a:r>
            <a:r>
              <a:rPr lang="en-US" sz="2200" dirty="0" smtClean="0"/>
              <a:t> </a:t>
            </a:r>
            <a:r>
              <a:rPr lang="en-US" sz="2200" dirty="0" err="1" smtClean="0"/>
              <a:t>ketjapflesje</a:t>
            </a:r>
            <a:r>
              <a:rPr lang="en-US" sz="2200" dirty="0" smtClean="0"/>
              <a:t>)</a:t>
            </a:r>
            <a:endParaRPr lang="en-US" sz="2200" dirty="0"/>
          </a:p>
        </p:txBody>
      </p:sp>
      <p:pic>
        <p:nvPicPr>
          <p:cNvPr id="4" name="Picture 3" descr="Cinque Terre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2133600"/>
            <a:ext cx="14478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parbobier.net/img/log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981200"/>
            <a:ext cx="1066800" cy="609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900377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</a:t>
            </a:r>
            <a:r>
              <a:rPr lang="en-US" dirty="0" err="1" smtClean="0"/>
              <a:t>xporteren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Registratie</a:t>
            </a:r>
            <a:r>
              <a:rPr lang="en-US" dirty="0" smtClean="0"/>
              <a:t> is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internationaal</a:t>
            </a:r>
            <a:r>
              <a:rPr lang="en-US" dirty="0" smtClean="0"/>
              <a:t> </a:t>
            </a:r>
            <a:r>
              <a:rPr lang="en-US" dirty="0" err="1" smtClean="0"/>
              <a:t>beschermd</a:t>
            </a:r>
            <a:endParaRPr lang="en-US" dirty="0" smtClean="0"/>
          </a:p>
          <a:p>
            <a:r>
              <a:rPr lang="en-US" dirty="0" smtClean="0"/>
              <a:t>Het is per land </a:t>
            </a:r>
          </a:p>
          <a:p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geëxporteerd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> Trinidad </a:t>
            </a:r>
            <a:r>
              <a:rPr lang="en-US" dirty="0" err="1" smtClean="0"/>
              <a:t>moet</a:t>
            </a:r>
            <a:r>
              <a:rPr lang="en-US" dirty="0" smtClean="0"/>
              <a:t> de Sur. </a:t>
            </a:r>
            <a:r>
              <a:rPr lang="en-US" dirty="0" err="1" smtClean="0"/>
              <a:t>merkhouder</a:t>
            </a:r>
            <a:r>
              <a:rPr lang="en-US" dirty="0" smtClean="0"/>
              <a:t> </a:t>
            </a:r>
            <a:r>
              <a:rPr lang="en-US" dirty="0" err="1" smtClean="0"/>
              <a:t>ook</a:t>
            </a:r>
            <a:r>
              <a:rPr lang="en-US" dirty="0" smtClean="0"/>
              <a:t> in </a:t>
            </a:r>
            <a:r>
              <a:rPr lang="en-US" dirty="0" err="1" smtClean="0"/>
              <a:t>dat</a:t>
            </a:r>
            <a:r>
              <a:rPr lang="en-US" dirty="0" smtClean="0"/>
              <a:t> land </a:t>
            </a:r>
            <a:r>
              <a:rPr lang="en-US" dirty="0" err="1" smtClean="0"/>
              <a:t>laten</a:t>
            </a:r>
            <a:r>
              <a:rPr lang="en-US" dirty="0" smtClean="0"/>
              <a:t> </a:t>
            </a:r>
            <a:r>
              <a:rPr lang="en-US" dirty="0" err="1" smtClean="0"/>
              <a:t>registreren</a:t>
            </a:r>
            <a:endParaRPr lang="en-US" dirty="0" smtClean="0"/>
          </a:p>
          <a:p>
            <a:r>
              <a:rPr lang="en-US" dirty="0" err="1" smtClean="0"/>
              <a:t>Nagaan</a:t>
            </a:r>
            <a:r>
              <a:rPr lang="en-US" dirty="0" smtClean="0"/>
              <a:t> </a:t>
            </a:r>
            <a:r>
              <a:rPr lang="en-US" dirty="0" err="1" smtClean="0"/>
              <a:t>wetgeving</a:t>
            </a:r>
            <a:r>
              <a:rPr lang="en-US" dirty="0" smtClean="0"/>
              <a:t> in die </a:t>
            </a:r>
            <a:r>
              <a:rPr lang="en-US" dirty="0" err="1" smtClean="0"/>
              <a:t>landen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42080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conceptwet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Conceptwet</a:t>
            </a:r>
            <a:r>
              <a:rPr lang="en-US" dirty="0" smtClean="0"/>
              <a:t> </a:t>
            </a:r>
            <a:r>
              <a:rPr lang="en-US" dirty="0" err="1" smtClean="0"/>
              <a:t>sedert</a:t>
            </a:r>
            <a:r>
              <a:rPr lang="en-US" dirty="0" smtClean="0"/>
              <a:t> 19…………..</a:t>
            </a:r>
          </a:p>
          <a:p>
            <a:r>
              <a:rPr lang="en-US" dirty="0" err="1" smtClean="0"/>
              <a:t>Registratie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verplicht</a:t>
            </a:r>
            <a:r>
              <a:rPr lang="en-US" dirty="0" smtClean="0"/>
              <a:t> </a:t>
            </a:r>
            <a:r>
              <a:rPr lang="en-US" dirty="0" err="1" smtClean="0"/>
              <a:t>gesteld</a:t>
            </a:r>
            <a:endParaRPr lang="en-US" dirty="0" smtClean="0"/>
          </a:p>
          <a:p>
            <a:r>
              <a:rPr lang="en-US" dirty="0" err="1" smtClean="0"/>
              <a:t>Recht</a:t>
            </a:r>
            <a:r>
              <a:rPr lang="en-US" dirty="0" smtClean="0"/>
              <a:t> van de </a:t>
            </a:r>
            <a:r>
              <a:rPr lang="en-US" dirty="0" err="1" smtClean="0"/>
              <a:t>eerste</a:t>
            </a:r>
            <a:r>
              <a:rPr lang="en-US" dirty="0" smtClean="0"/>
              <a:t> depot </a:t>
            </a:r>
            <a:r>
              <a:rPr lang="en-US" dirty="0" err="1" smtClean="0"/>
              <a:t>gaat</a:t>
            </a:r>
            <a:r>
              <a:rPr lang="en-US" dirty="0" smtClean="0"/>
              <a:t> </a:t>
            </a:r>
            <a:r>
              <a:rPr lang="en-US" dirty="0" err="1" smtClean="0"/>
              <a:t>gelden</a:t>
            </a:r>
            <a:endParaRPr lang="en-US" dirty="0" smtClean="0"/>
          </a:p>
          <a:p>
            <a:r>
              <a:rPr lang="en-US" dirty="0" err="1" smtClean="0"/>
              <a:t>Dienstmerken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ook</a:t>
            </a:r>
            <a:r>
              <a:rPr lang="en-US" dirty="0"/>
              <a:t> </a:t>
            </a:r>
            <a:r>
              <a:rPr lang="en-US" dirty="0" err="1" smtClean="0"/>
              <a:t>geregistreerd</a:t>
            </a:r>
            <a:endParaRPr lang="en-US" dirty="0" smtClean="0"/>
          </a:p>
          <a:p>
            <a:r>
              <a:rPr lang="en-US" dirty="0" smtClean="0"/>
              <a:t>Is nu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bij</a:t>
            </a:r>
            <a:r>
              <a:rPr lang="en-US" dirty="0" smtClean="0">
                <a:solidFill>
                  <a:srgbClr val="FF0000"/>
                </a:solidFill>
              </a:rPr>
              <a:t> …………….</a:t>
            </a:r>
            <a:r>
              <a:rPr lang="en-US" dirty="0" err="1" smtClean="0">
                <a:solidFill>
                  <a:srgbClr val="FF0000"/>
                </a:solidFill>
              </a:rPr>
              <a:t>voor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behandeling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/>
              <a:t>Aanpassing</a:t>
            </a:r>
            <a:r>
              <a:rPr lang="en-US" dirty="0" smtClean="0"/>
              <a:t> </a:t>
            </a:r>
            <a:r>
              <a:rPr lang="en-US" dirty="0" err="1" smtClean="0"/>
              <a:t>auteurswet</a:t>
            </a:r>
            <a:r>
              <a:rPr lang="en-US" dirty="0" smtClean="0"/>
              <a:t> (wet 1913)</a:t>
            </a:r>
          </a:p>
          <a:p>
            <a:r>
              <a:rPr lang="en-US" dirty="0" err="1" smtClean="0"/>
              <a:t>Nieuwe</a:t>
            </a:r>
            <a:r>
              <a:rPr lang="en-US" dirty="0" smtClean="0"/>
              <a:t> wet op </a:t>
            </a:r>
            <a:r>
              <a:rPr lang="en-US" dirty="0" err="1" smtClean="0"/>
              <a:t>naburige</a:t>
            </a:r>
            <a:r>
              <a:rPr lang="en-US" dirty="0" smtClean="0"/>
              <a:t> </a:t>
            </a:r>
            <a:r>
              <a:rPr lang="en-US" dirty="0" err="1" smtClean="0"/>
              <a:t>rechten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8012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Belangrijk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ondernemers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Handelsgeheim</a:t>
            </a:r>
            <a:r>
              <a:rPr lang="en-US" dirty="0" smtClean="0"/>
              <a:t> (</a:t>
            </a:r>
            <a:r>
              <a:rPr lang="en-US" sz="2400" dirty="0" err="1" smtClean="0"/>
              <a:t>bespreekt</a:t>
            </a:r>
            <a:r>
              <a:rPr lang="en-US" sz="2400" dirty="0" smtClean="0"/>
              <a:t> </a:t>
            </a:r>
            <a:r>
              <a:rPr lang="en-US" sz="2400" dirty="0" err="1" smtClean="0"/>
              <a:t>niet</a:t>
            </a:r>
            <a:r>
              <a:rPr lang="en-US" sz="2400" dirty="0" smtClean="0"/>
              <a:t> </a:t>
            </a:r>
            <a:r>
              <a:rPr lang="en-US" sz="2400" dirty="0" err="1" smtClean="0"/>
              <a:t>altijd</a:t>
            </a:r>
            <a:r>
              <a:rPr lang="en-US" sz="2400" dirty="0" smtClean="0"/>
              <a:t> </a:t>
            </a:r>
            <a:r>
              <a:rPr lang="en-US" sz="2400" dirty="0" err="1" smtClean="0"/>
              <a:t>uw</a:t>
            </a:r>
            <a:r>
              <a:rPr lang="en-US" sz="2400" dirty="0" smtClean="0"/>
              <a:t> </a:t>
            </a:r>
            <a:r>
              <a:rPr lang="en-US" sz="2400" dirty="0" err="1" smtClean="0"/>
              <a:t>bedrijfsplannen</a:t>
            </a:r>
            <a:r>
              <a:rPr lang="en-US" sz="2400" dirty="0" smtClean="0"/>
              <a:t> met </a:t>
            </a:r>
            <a:r>
              <a:rPr lang="en-US" sz="2400" dirty="0" err="1" smtClean="0"/>
              <a:t>derden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err="1" smtClean="0"/>
              <a:t>Voordat</a:t>
            </a:r>
            <a:r>
              <a:rPr lang="en-US" dirty="0" smtClean="0"/>
              <a:t> u </a:t>
            </a:r>
            <a:r>
              <a:rPr lang="en-US" dirty="0" err="1" smtClean="0"/>
              <a:t>gaat</a:t>
            </a:r>
            <a:r>
              <a:rPr lang="en-US" dirty="0" smtClean="0"/>
              <a:t> </a:t>
            </a:r>
            <a:r>
              <a:rPr lang="en-US" dirty="0" err="1" smtClean="0"/>
              <a:t>produceren</a:t>
            </a:r>
            <a:r>
              <a:rPr lang="en-US" dirty="0" smtClean="0"/>
              <a:t>, </a:t>
            </a:r>
            <a:r>
              <a:rPr lang="en-US" dirty="0" err="1" smtClean="0"/>
              <a:t>eerst</a:t>
            </a:r>
            <a:r>
              <a:rPr lang="en-US" dirty="0" smtClean="0"/>
              <a:t> </a:t>
            </a:r>
            <a:r>
              <a:rPr lang="en-US" dirty="0" err="1" smtClean="0"/>
              <a:t>laten</a:t>
            </a:r>
            <a:r>
              <a:rPr lang="en-US" dirty="0" smtClean="0"/>
              <a:t> </a:t>
            </a:r>
            <a:r>
              <a:rPr lang="en-US" dirty="0" err="1" smtClean="0"/>
              <a:t>registreren</a:t>
            </a:r>
            <a:r>
              <a:rPr lang="en-US" dirty="0" smtClean="0"/>
              <a:t>, </a:t>
            </a:r>
            <a:r>
              <a:rPr lang="en-US" dirty="0" err="1" smtClean="0"/>
              <a:t>desnoods</a:t>
            </a:r>
            <a:r>
              <a:rPr lang="en-US" dirty="0" smtClean="0"/>
              <a:t> </a:t>
            </a:r>
            <a:r>
              <a:rPr lang="en-US" dirty="0" err="1" smtClean="0"/>
              <a:t>dezelfde</a:t>
            </a:r>
            <a:r>
              <a:rPr lang="en-US" dirty="0" smtClean="0"/>
              <a:t> dag</a:t>
            </a:r>
          </a:p>
          <a:p>
            <a:r>
              <a:rPr lang="en-US" dirty="0" smtClean="0"/>
              <a:t>Doe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err="1" smtClean="0"/>
              <a:t>merkbewaking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err="1" smtClean="0"/>
              <a:t>Controleer</a:t>
            </a:r>
            <a:r>
              <a:rPr lang="en-US" dirty="0" smtClean="0"/>
              <a:t> </a:t>
            </a:r>
            <a:r>
              <a:rPr lang="en-US" dirty="0" err="1" smtClean="0"/>
              <a:t>altijd</a:t>
            </a:r>
            <a:r>
              <a:rPr lang="en-US" dirty="0" smtClean="0"/>
              <a:t> </a:t>
            </a:r>
            <a:r>
              <a:rPr lang="en-US" dirty="0" err="1" smtClean="0"/>
              <a:t>uw</a:t>
            </a:r>
            <a:r>
              <a:rPr lang="en-US" dirty="0" smtClean="0"/>
              <a:t> </a:t>
            </a:r>
            <a:r>
              <a:rPr lang="en-US" dirty="0" err="1" smtClean="0"/>
              <a:t>producten</a:t>
            </a:r>
            <a:r>
              <a:rPr lang="en-US" dirty="0" smtClean="0"/>
              <a:t> die in </a:t>
            </a:r>
            <a:r>
              <a:rPr lang="en-US" dirty="0" err="1" smtClean="0"/>
              <a:t>winkels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endParaRPr lang="en-US" dirty="0" smtClean="0"/>
          </a:p>
          <a:p>
            <a:r>
              <a:rPr lang="en-US" dirty="0" smtClean="0"/>
              <a:t>Koop </a:t>
            </a:r>
            <a:r>
              <a:rPr lang="en-US" dirty="0" err="1" smtClean="0"/>
              <a:t>af</a:t>
            </a:r>
            <a:r>
              <a:rPr lang="en-US" dirty="0" smtClean="0"/>
              <a:t> en toe </a:t>
            </a:r>
            <a:r>
              <a:rPr lang="en-US" dirty="0" err="1" smtClean="0"/>
              <a:t>uw</a:t>
            </a:r>
            <a:r>
              <a:rPr lang="en-US" dirty="0" smtClean="0"/>
              <a:t> </a:t>
            </a:r>
            <a:r>
              <a:rPr lang="en-US" dirty="0" err="1" smtClean="0"/>
              <a:t>eigen</a:t>
            </a:r>
            <a:r>
              <a:rPr lang="en-US" dirty="0" smtClean="0"/>
              <a:t> product in de </a:t>
            </a:r>
            <a:r>
              <a:rPr lang="en-US" dirty="0" err="1" smtClean="0"/>
              <a:t>w</a:t>
            </a:r>
            <a:r>
              <a:rPr lang="en-US" dirty="0" err="1" smtClean="0"/>
              <a:t>inkel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377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Belangrijk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Buitenlandse</a:t>
            </a:r>
            <a:r>
              <a:rPr lang="en-US" dirty="0" smtClean="0"/>
              <a:t> </a:t>
            </a:r>
            <a:r>
              <a:rPr lang="en-US" dirty="0" err="1" smtClean="0"/>
              <a:t>investeerders</a:t>
            </a:r>
            <a:r>
              <a:rPr lang="en-US" dirty="0" smtClean="0"/>
              <a:t> </a:t>
            </a:r>
            <a:r>
              <a:rPr lang="en-US" dirty="0" err="1" smtClean="0"/>
              <a:t>willen</a:t>
            </a:r>
            <a:r>
              <a:rPr lang="en-US" dirty="0" smtClean="0"/>
              <a:t> </a:t>
            </a:r>
            <a:r>
              <a:rPr lang="en-US" dirty="0" err="1" smtClean="0"/>
              <a:t>zekerheid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Onderscheid</a:t>
            </a:r>
            <a:r>
              <a:rPr lang="en-US" dirty="0" smtClean="0"/>
              <a:t> </a:t>
            </a:r>
            <a:r>
              <a:rPr lang="en-US" dirty="0" err="1" smtClean="0"/>
              <a:t>tussen</a:t>
            </a:r>
            <a:r>
              <a:rPr lang="en-US" dirty="0" smtClean="0"/>
              <a:t> </a:t>
            </a:r>
            <a:r>
              <a:rPr lang="en-US" dirty="0" err="1" smtClean="0"/>
              <a:t>producten</a:t>
            </a:r>
            <a:r>
              <a:rPr lang="en-US" dirty="0" smtClean="0"/>
              <a:t> (</a:t>
            </a:r>
            <a:r>
              <a:rPr lang="en-US" dirty="0" err="1" smtClean="0"/>
              <a:t>origineel</a:t>
            </a:r>
            <a:r>
              <a:rPr lang="en-US" dirty="0" smtClean="0"/>
              <a:t>/</a:t>
            </a:r>
            <a:r>
              <a:rPr lang="en-US" dirty="0" err="1" smtClean="0"/>
              <a:t>namaak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err="1" smtClean="0"/>
              <a:t>Vooral</a:t>
            </a:r>
            <a:r>
              <a:rPr lang="en-US" dirty="0" smtClean="0"/>
              <a:t> </a:t>
            </a:r>
            <a:r>
              <a:rPr lang="en-US" dirty="0" err="1" smtClean="0"/>
              <a:t>namaak</a:t>
            </a:r>
            <a:r>
              <a:rPr lang="en-US" dirty="0" smtClean="0"/>
              <a:t> </a:t>
            </a:r>
            <a:r>
              <a:rPr lang="en-US" dirty="0" err="1" smtClean="0"/>
              <a:t>medicamenten</a:t>
            </a:r>
            <a:r>
              <a:rPr lang="en-US" dirty="0" smtClean="0"/>
              <a:t> met </a:t>
            </a:r>
            <a:r>
              <a:rPr lang="en-US" dirty="0" err="1" smtClean="0"/>
              <a:t>dezelfde</a:t>
            </a:r>
            <a:r>
              <a:rPr lang="en-US" dirty="0" smtClean="0"/>
              <a:t> </a:t>
            </a:r>
            <a:r>
              <a:rPr lang="en-US" dirty="0" err="1" smtClean="0"/>
              <a:t>naam</a:t>
            </a:r>
            <a:endParaRPr lang="en-US" dirty="0" smtClean="0"/>
          </a:p>
          <a:p>
            <a:r>
              <a:rPr lang="en-US" dirty="0" smtClean="0"/>
              <a:t>Het </a:t>
            </a:r>
            <a:r>
              <a:rPr lang="en-US" dirty="0" err="1" smtClean="0"/>
              <a:t>gebruik</a:t>
            </a:r>
            <a:r>
              <a:rPr lang="en-US" dirty="0" smtClean="0"/>
              <a:t> van </a:t>
            </a:r>
            <a:r>
              <a:rPr lang="en-US" dirty="0" err="1" smtClean="0"/>
              <a:t>algemeen</a:t>
            </a:r>
            <a:r>
              <a:rPr lang="en-US" dirty="0" smtClean="0"/>
              <a:t> </a:t>
            </a:r>
            <a:r>
              <a:rPr lang="en-US" dirty="0" err="1" smtClean="0"/>
              <a:t>bekende</a:t>
            </a:r>
            <a:r>
              <a:rPr lang="en-US" dirty="0" smtClean="0"/>
              <a:t> </a:t>
            </a:r>
            <a:r>
              <a:rPr lang="en-US" dirty="0" err="1" smtClean="0"/>
              <a:t>namen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sz="2800" dirty="0" err="1" smtClean="0"/>
              <a:t>kan</a:t>
            </a:r>
            <a:r>
              <a:rPr lang="en-US" sz="2800" dirty="0" smtClean="0"/>
              <a:t> men </a:t>
            </a:r>
            <a:r>
              <a:rPr lang="en-US" sz="2800" dirty="0" err="1" smtClean="0"/>
              <a:t>wel</a:t>
            </a:r>
            <a:r>
              <a:rPr lang="en-US" sz="2800" dirty="0" smtClean="0"/>
              <a:t> </a:t>
            </a:r>
            <a:r>
              <a:rPr lang="en-US" sz="2800" dirty="0" err="1" smtClean="0"/>
              <a:t>gebruiken</a:t>
            </a:r>
            <a:r>
              <a:rPr lang="en-US" sz="2800" dirty="0" smtClean="0"/>
              <a:t>, maar BIE </a:t>
            </a:r>
            <a:r>
              <a:rPr lang="en-US" sz="2800" dirty="0" err="1" smtClean="0"/>
              <a:t>gaat</a:t>
            </a:r>
            <a:r>
              <a:rPr lang="en-US" sz="2800" dirty="0" smtClean="0"/>
              <a:t> het </a:t>
            </a:r>
            <a:r>
              <a:rPr lang="en-US" sz="2800" dirty="0" smtClean="0"/>
              <a:t> </a:t>
            </a:r>
            <a:r>
              <a:rPr lang="en-US" sz="2800" dirty="0" err="1" smtClean="0"/>
              <a:t>verzoek</a:t>
            </a:r>
            <a:r>
              <a:rPr lang="en-US" sz="2800" dirty="0" smtClean="0"/>
              <a:t> </a:t>
            </a:r>
            <a:r>
              <a:rPr lang="en-US" sz="2800" dirty="0" err="1" smtClean="0"/>
              <a:t>afwijzen</a:t>
            </a:r>
            <a:r>
              <a:rPr lang="en-US" sz="2800" dirty="0" smtClean="0"/>
              <a:t>. </a:t>
            </a:r>
            <a:r>
              <a:rPr lang="en-US" sz="2800" dirty="0" err="1" smtClean="0"/>
              <a:t>Niemand</a:t>
            </a:r>
            <a:r>
              <a:rPr lang="en-US" sz="2800" dirty="0" smtClean="0"/>
              <a:t> </a:t>
            </a:r>
            <a:r>
              <a:rPr lang="en-US" sz="2800" dirty="0" err="1" smtClean="0"/>
              <a:t>mag</a:t>
            </a:r>
            <a:r>
              <a:rPr lang="en-US" sz="2800" dirty="0" smtClean="0"/>
              <a:t> </a:t>
            </a:r>
            <a:r>
              <a:rPr lang="en-US" sz="2800" dirty="0" err="1" smtClean="0"/>
              <a:t>alleenrecht</a:t>
            </a:r>
            <a:r>
              <a:rPr lang="en-US" sz="2800" dirty="0" smtClean="0"/>
              <a:t> </a:t>
            </a:r>
            <a:r>
              <a:rPr lang="en-US" sz="2800" dirty="0" err="1" smtClean="0"/>
              <a:t>claimen</a:t>
            </a:r>
            <a:r>
              <a:rPr lang="en-US" sz="2800" dirty="0" smtClean="0"/>
              <a:t> op </a:t>
            </a:r>
            <a:r>
              <a:rPr lang="en-US" sz="2800" dirty="0" err="1" smtClean="0"/>
              <a:t>een</a:t>
            </a:r>
            <a:r>
              <a:rPr lang="en-US" sz="2800" dirty="0" smtClean="0"/>
              <a:t> </a:t>
            </a:r>
            <a:r>
              <a:rPr lang="en-US" sz="2800" dirty="0" err="1" smtClean="0"/>
              <a:t>algemeen</a:t>
            </a:r>
            <a:r>
              <a:rPr lang="en-US" sz="2800" dirty="0" smtClean="0"/>
              <a:t> </a:t>
            </a:r>
            <a:r>
              <a:rPr lang="en-US" sz="2800" dirty="0" err="1" smtClean="0"/>
              <a:t>gebruikte</a:t>
            </a:r>
            <a:r>
              <a:rPr lang="en-US" sz="2800" dirty="0" smtClean="0"/>
              <a:t> </a:t>
            </a:r>
            <a:r>
              <a:rPr lang="en-US" sz="2800" dirty="0" err="1" smtClean="0"/>
              <a:t>naam</a:t>
            </a:r>
            <a:endParaRPr lang="en-US" sz="2800" dirty="0" smtClean="0"/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vb</a:t>
            </a:r>
            <a:r>
              <a:rPr lang="en-US" dirty="0" smtClean="0"/>
              <a:t> </a:t>
            </a:r>
            <a:r>
              <a:rPr lang="en-US" dirty="0" err="1" smtClean="0"/>
              <a:t>Alesie</a:t>
            </a:r>
            <a:r>
              <a:rPr lang="en-US" dirty="0" smtClean="0"/>
              <a:t>, </a:t>
            </a:r>
            <a:r>
              <a:rPr lang="en-US" dirty="0" err="1" smtClean="0"/>
              <a:t>wel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/ </a:t>
            </a:r>
            <a:r>
              <a:rPr lang="en-US" dirty="0" err="1" smtClean="0"/>
              <a:t>achtervoegsel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053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Producten</a:t>
            </a:r>
            <a:r>
              <a:rPr lang="en-US" dirty="0" smtClean="0"/>
              <a:t> </a:t>
            </a:r>
            <a:r>
              <a:rPr lang="en-US" dirty="0" err="1" smtClean="0"/>
              <a:t>zonder</a:t>
            </a:r>
            <a:r>
              <a:rPr lang="en-US" dirty="0" smtClean="0"/>
              <a:t> </a:t>
            </a:r>
            <a:r>
              <a:rPr lang="en-US" dirty="0" err="1" smtClean="0"/>
              <a:t>merknamen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Sappen</a:t>
            </a:r>
            <a:r>
              <a:rPr lang="en-US" dirty="0" smtClean="0"/>
              <a:t>, </a:t>
            </a:r>
            <a:r>
              <a:rPr lang="en-US" dirty="0" err="1" smtClean="0"/>
              <a:t>zonder</a:t>
            </a:r>
            <a:r>
              <a:rPr lang="en-US" dirty="0"/>
              <a:t> </a:t>
            </a:r>
            <a:r>
              <a:rPr lang="en-US" dirty="0" err="1" smtClean="0"/>
              <a:t>merknaam</a:t>
            </a:r>
            <a:r>
              <a:rPr lang="en-US" dirty="0" smtClean="0"/>
              <a:t>/ logo</a:t>
            </a:r>
          </a:p>
          <a:p>
            <a:r>
              <a:rPr lang="en-US" dirty="0" smtClean="0"/>
              <a:t>Brood, idem</a:t>
            </a:r>
          </a:p>
          <a:p>
            <a:r>
              <a:rPr lang="en-US" dirty="0" smtClean="0"/>
              <a:t>Chips,  idem</a:t>
            </a:r>
          </a:p>
          <a:p>
            <a:r>
              <a:rPr lang="en-US" dirty="0" smtClean="0"/>
              <a:t>Etc.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Auteursrecht</a:t>
            </a:r>
            <a:r>
              <a:rPr lang="en-US" dirty="0" smtClean="0"/>
              <a:t> en </a:t>
            </a:r>
            <a:r>
              <a:rPr lang="en-US" dirty="0" err="1" smtClean="0"/>
              <a:t>naburige</a:t>
            </a:r>
            <a:r>
              <a:rPr lang="en-US" dirty="0" smtClean="0"/>
              <a:t> </a:t>
            </a:r>
            <a:r>
              <a:rPr lang="en-US" dirty="0" err="1" smtClean="0"/>
              <a:t>rechten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Auteursrecht</a:t>
            </a:r>
            <a:r>
              <a:rPr lang="en-US" dirty="0" smtClean="0"/>
              <a:t> </a:t>
            </a:r>
            <a:r>
              <a:rPr lang="en-US" dirty="0" err="1" smtClean="0"/>
              <a:t>beschermt</a:t>
            </a:r>
            <a:r>
              <a:rPr lang="en-US" dirty="0" smtClean="0"/>
              <a:t> </a:t>
            </a:r>
            <a:r>
              <a:rPr lang="en-US" dirty="0" err="1" smtClean="0"/>
              <a:t>werken</a:t>
            </a:r>
            <a:r>
              <a:rPr lang="en-US" dirty="0" smtClean="0"/>
              <a:t> van </a:t>
            </a:r>
            <a:r>
              <a:rPr lang="en-US" dirty="0" err="1" smtClean="0"/>
              <a:t>letterkunde</a:t>
            </a:r>
            <a:r>
              <a:rPr lang="en-US" dirty="0" smtClean="0"/>
              <a:t>, </a:t>
            </a:r>
            <a:r>
              <a:rPr lang="en-US" dirty="0" err="1" smtClean="0"/>
              <a:t>wetenschap</a:t>
            </a:r>
            <a:r>
              <a:rPr lang="en-US" dirty="0" smtClean="0"/>
              <a:t> of </a:t>
            </a:r>
            <a:r>
              <a:rPr lang="en-US" dirty="0" err="1" smtClean="0"/>
              <a:t>kunst</a:t>
            </a:r>
            <a:endParaRPr lang="en-US" dirty="0" smtClean="0"/>
          </a:p>
          <a:p>
            <a:r>
              <a:rPr lang="en-US" dirty="0" err="1" smtClean="0"/>
              <a:t>Naburige</a:t>
            </a:r>
            <a:r>
              <a:rPr lang="en-US" dirty="0" smtClean="0"/>
              <a:t> </a:t>
            </a:r>
            <a:r>
              <a:rPr lang="en-US" dirty="0" err="1" smtClean="0"/>
              <a:t>rechten</a:t>
            </a:r>
            <a:r>
              <a:rPr lang="en-US" dirty="0" smtClean="0"/>
              <a:t> </a:t>
            </a:r>
            <a:r>
              <a:rPr lang="en-US" dirty="0" err="1" smtClean="0"/>
              <a:t>beschermt</a:t>
            </a:r>
            <a:r>
              <a:rPr lang="en-US" dirty="0" smtClean="0"/>
              <a:t> </a:t>
            </a:r>
            <a:r>
              <a:rPr lang="en-US" dirty="0" err="1" smtClean="0"/>
              <a:t>rechten</a:t>
            </a:r>
            <a:r>
              <a:rPr lang="en-US" dirty="0" smtClean="0"/>
              <a:t> van </a:t>
            </a:r>
            <a:r>
              <a:rPr lang="en-US" dirty="0" err="1" smtClean="0"/>
              <a:t>uitvoerende</a:t>
            </a:r>
            <a:r>
              <a:rPr lang="en-US" dirty="0" smtClean="0"/>
              <a:t> </a:t>
            </a:r>
            <a:r>
              <a:rPr lang="en-US" dirty="0" err="1" smtClean="0"/>
              <a:t>kunstenaars</a:t>
            </a:r>
            <a:r>
              <a:rPr lang="en-US" dirty="0" smtClean="0"/>
              <a:t> (</a:t>
            </a:r>
            <a:r>
              <a:rPr lang="en-US" dirty="0" err="1" smtClean="0"/>
              <a:t>toneelspelers</a:t>
            </a:r>
            <a:r>
              <a:rPr lang="en-US" dirty="0" smtClean="0"/>
              <a:t>, </a:t>
            </a:r>
            <a:r>
              <a:rPr lang="en-US" dirty="0" err="1" smtClean="0"/>
              <a:t>dansers</a:t>
            </a:r>
            <a:r>
              <a:rPr lang="en-US" dirty="0" smtClean="0"/>
              <a:t>, </a:t>
            </a:r>
            <a:r>
              <a:rPr lang="en-US" dirty="0" err="1" smtClean="0"/>
              <a:t>zangers</a:t>
            </a:r>
            <a:r>
              <a:rPr lang="en-US" dirty="0" smtClean="0"/>
              <a:t>), </a:t>
            </a:r>
            <a:r>
              <a:rPr lang="en-US" dirty="0" err="1" smtClean="0"/>
              <a:t>filmproducenten</a:t>
            </a:r>
            <a:r>
              <a:rPr lang="en-US" dirty="0" smtClean="0"/>
              <a:t> en </a:t>
            </a:r>
            <a:r>
              <a:rPr lang="en-US" dirty="0" err="1" smtClean="0"/>
              <a:t>omroeporganisaties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78640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</a:t>
            </a:r>
            <a:r>
              <a:rPr lang="en-US" dirty="0" err="1" smtClean="0"/>
              <a:t>nderneming</a:t>
            </a:r>
            <a:r>
              <a:rPr lang="en-US" dirty="0" smtClean="0"/>
              <a:t> </a:t>
            </a:r>
            <a:r>
              <a:rPr lang="en-US" dirty="0" err="1" smtClean="0"/>
              <a:t>starten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Alles</a:t>
            </a:r>
            <a:r>
              <a:rPr lang="en-US" dirty="0" smtClean="0"/>
              <a:t> </a:t>
            </a:r>
            <a:r>
              <a:rPr lang="en-US" dirty="0" err="1" smtClean="0"/>
              <a:t>b</a:t>
            </a:r>
            <a:r>
              <a:rPr lang="en-US" dirty="0" err="1" smtClean="0"/>
              <a:t>egint</a:t>
            </a:r>
            <a:r>
              <a:rPr lang="en-US" dirty="0" smtClean="0"/>
              <a:t> met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idee</a:t>
            </a:r>
            <a:endParaRPr lang="en-US" dirty="0" smtClean="0"/>
          </a:p>
          <a:p>
            <a:r>
              <a:rPr lang="en-US" dirty="0" err="1" smtClean="0"/>
              <a:t>Nagaan</a:t>
            </a:r>
            <a:r>
              <a:rPr lang="en-US" dirty="0" smtClean="0"/>
              <a:t> </a:t>
            </a:r>
            <a:r>
              <a:rPr lang="en-US" dirty="0" err="1" smtClean="0"/>
              <a:t>welke</a:t>
            </a:r>
            <a:r>
              <a:rPr lang="en-US" dirty="0" smtClean="0"/>
              <a:t> regels / </a:t>
            </a:r>
            <a:r>
              <a:rPr lang="en-US" dirty="0" err="1" smtClean="0"/>
              <a:t>wetten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in Suriname</a:t>
            </a:r>
          </a:p>
          <a:p>
            <a:r>
              <a:rPr lang="en-US" dirty="0" err="1" smtClean="0"/>
              <a:t>Afzetmogelijkheden</a:t>
            </a:r>
            <a:endParaRPr lang="en-US" dirty="0" smtClean="0"/>
          </a:p>
          <a:p>
            <a:r>
              <a:rPr lang="en-US" dirty="0" err="1" smtClean="0"/>
              <a:t>Locaal</a:t>
            </a:r>
            <a:r>
              <a:rPr lang="en-US" dirty="0" smtClean="0"/>
              <a:t> en /of </a:t>
            </a:r>
            <a:r>
              <a:rPr lang="en-US" dirty="0" err="1" smtClean="0"/>
              <a:t>voor</a:t>
            </a:r>
            <a:r>
              <a:rPr lang="en-US" dirty="0" smtClean="0"/>
              <a:t> export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wetgeving</a:t>
            </a:r>
            <a:r>
              <a:rPr lang="en-US" dirty="0" smtClean="0"/>
              <a:t> in die </a:t>
            </a:r>
            <a:r>
              <a:rPr lang="en-US" dirty="0" err="1" smtClean="0"/>
              <a:t>landen</a:t>
            </a:r>
            <a:endParaRPr lang="en-US" dirty="0" smtClean="0"/>
          </a:p>
          <a:p>
            <a:r>
              <a:rPr lang="en-US" dirty="0" err="1" smtClean="0"/>
              <a:t>Merknaam</a:t>
            </a:r>
            <a:r>
              <a:rPr lang="en-US" dirty="0" smtClean="0"/>
              <a:t> </a:t>
            </a:r>
            <a:r>
              <a:rPr lang="en-US" dirty="0" err="1" smtClean="0"/>
              <a:t>bedenken</a:t>
            </a:r>
            <a:r>
              <a:rPr lang="en-US" dirty="0" smtClean="0"/>
              <a:t> van de </a:t>
            </a:r>
            <a:r>
              <a:rPr lang="en-US" dirty="0" err="1" smtClean="0"/>
              <a:t>producten</a:t>
            </a:r>
            <a:r>
              <a:rPr lang="en-US" dirty="0" smtClean="0"/>
              <a:t>/logo </a:t>
            </a:r>
            <a:r>
              <a:rPr lang="en-US" dirty="0" err="1" smtClean="0"/>
              <a:t>ontwerpen</a:t>
            </a:r>
            <a:endParaRPr lang="en-US" dirty="0" smtClean="0"/>
          </a:p>
          <a:p>
            <a:r>
              <a:rPr lang="en-US" dirty="0" err="1" smtClean="0"/>
              <a:t>Bescherming</a:t>
            </a:r>
            <a:r>
              <a:rPr lang="en-US" dirty="0" smtClean="0"/>
              <a:t> van de </a:t>
            </a:r>
            <a:r>
              <a:rPr lang="en-US" dirty="0" err="1" smtClean="0"/>
              <a:t>producten</a:t>
            </a:r>
            <a:r>
              <a:rPr lang="en-US" dirty="0" smtClean="0"/>
              <a:t> </a:t>
            </a:r>
            <a:r>
              <a:rPr lang="en-US" dirty="0" err="1" smtClean="0"/>
              <a:t>tegen</a:t>
            </a:r>
            <a:r>
              <a:rPr lang="en-US" dirty="0" smtClean="0"/>
              <a:t> </a:t>
            </a:r>
            <a:r>
              <a:rPr lang="en-US" dirty="0" err="1" smtClean="0"/>
              <a:t>inbreuk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7"/>
            <a:r>
              <a:rPr lang="en-US" sz="3600" dirty="0" smtClean="0"/>
              <a:t> dank u</a:t>
            </a:r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Intellectuele</a:t>
            </a:r>
            <a:r>
              <a:rPr lang="en-US" dirty="0"/>
              <a:t> </a:t>
            </a:r>
            <a:r>
              <a:rPr lang="en-US" dirty="0" err="1"/>
              <a:t>eigendom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*</a:t>
            </a:r>
            <a:r>
              <a:rPr lang="en-US" dirty="0" err="1" smtClean="0"/>
              <a:t>Merkenrecht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*</a:t>
            </a:r>
            <a:r>
              <a:rPr lang="en-US" dirty="0" err="1" smtClean="0"/>
              <a:t>Modellen</a:t>
            </a:r>
            <a:r>
              <a:rPr lang="en-US" dirty="0" smtClean="0"/>
              <a:t> </a:t>
            </a:r>
            <a:r>
              <a:rPr lang="en-US" dirty="0" smtClean="0"/>
              <a:t>en </a:t>
            </a:r>
            <a:r>
              <a:rPr lang="en-US" dirty="0" err="1" smtClean="0"/>
              <a:t>tekeningen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*</a:t>
            </a:r>
            <a:r>
              <a:rPr lang="en-US" dirty="0" err="1" smtClean="0"/>
              <a:t>O</a:t>
            </a:r>
            <a:r>
              <a:rPr lang="en-US" dirty="0" err="1" smtClean="0"/>
              <a:t>ctrooirecht</a:t>
            </a:r>
            <a:r>
              <a:rPr lang="en-US" dirty="0" smtClean="0"/>
              <a:t>/ </a:t>
            </a:r>
            <a:r>
              <a:rPr lang="en-US" dirty="0" err="1" smtClean="0"/>
              <a:t>patentrecht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*</a:t>
            </a:r>
            <a:r>
              <a:rPr lang="en-US" dirty="0" err="1" smtClean="0"/>
              <a:t>Geografische</a:t>
            </a:r>
            <a:r>
              <a:rPr lang="en-US" dirty="0" smtClean="0"/>
              <a:t> </a:t>
            </a:r>
            <a:r>
              <a:rPr lang="en-US" dirty="0" err="1" smtClean="0"/>
              <a:t>aanduiding</a:t>
            </a:r>
            <a:endParaRPr lang="en-US" dirty="0" smtClean="0"/>
          </a:p>
          <a:p>
            <a:pPr marL="0" indent="0"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Auteurs</a:t>
            </a:r>
            <a:r>
              <a:rPr lang="en-US" dirty="0" smtClean="0"/>
              <a:t>- </a:t>
            </a:r>
            <a:r>
              <a:rPr lang="en-US" dirty="0" smtClean="0"/>
              <a:t>en </a:t>
            </a:r>
            <a:r>
              <a:rPr lang="en-US" dirty="0" err="1" smtClean="0"/>
              <a:t>naburige</a:t>
            </a:r>
            <a:r>
              <a:rPr lang="en-US" dirty="0" smtClean="0"/>
              <a:t> </a:t>
            </a:r>
            <a:r>
              <a:rPr lang="en-US" dirty="0" err="1" smtClean="0"/>
              <a:t>rechten</a:t>
            </a:r>
            <a:endParaRPr lang="en-US" dirty="0" smtClean="0"/>
          </a:p>
          <a:p>
            <a:pPr marL="0" indent="0">
              <a:buFont typeface="Arial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</a:t>
            </a:r>
            <a:r>
              <a:rPr lang="en-US" dirty="0" err="1" smtClean="0"/>
              <a:t>erkenrecht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Met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merk</a:t>
            </a:r>
            <a:r>
              <a:rPr lang="en-US" dirty="0" smtClean="0"/>
              <a:t> </a:t>
            </a:r>
            <a:r>
              <a:rPr lang="en-US" dirty="0" err="1" smtClean="0"/>
              <a:t>kunnen</a:t>
            </a:r>
            <a:r>
              <a:rPr lang="en-US" dirty="0" smtClean="0"/>
              <a:t> </a:t>
            </a:r>
            <a:r>
              <a:rPr lang="en-US" dirty="0" err="1" smtClean="0"/>
              <a:t>ondernemers</a:t>
            </a:r>
            <a:r>
              <a:rPr lang="en-US" dirty="0" smtClean="0"/>
              <a:t> </a:t>
            </a:r>
            <a:r>
              <a:rPr lang="en-US" dirty="0" err="1" smtClean="0"/>
              <a:t>hun</a:t>
            </a:r>
            <a:r>
              <a:rPr lang="en-US" dirty="0" smtClean="0"/>
              <a:t> </a:t>
            </a:r>
            <a:r>
              <a:rPr lang="en-US" dirty="0" err="1" smtClean="0"/>
              <a:t>producten</a:t>
            </a:r>
            <a:r>
              <a:rPr lang="en-US" dirty="0" smtClean="0"/>
              <a:t> </a:t>
            </a:r>
            <a:r>
              <a:rPr lang="en-US" dirty="0" err="1" smtClean="0"/>
              <a:t>onderscheiden</a:t>
            </a:r>
            <a:r>
              <a:rPr lang="en-US" dirty="0" smtClean="0"/>
              <a:t> van </a:t>
            </a:r>
            <a:r>
              <a:rPr lang="en-US" dirty="0" err="1" smtClean="0"/>
              <a:t>andere</a:t>
            </a:r>
            <a:r>
              <a:rPr lang="en-US" dirty="0" smtClean="0"/>
              <a:t> </a:t>
            </a:r>
            <a:r>
              <a:rPr lang="en-US" dirty="0" err="1" smtClean="0"/>
              <a:t>producten</a:t>
            </a:r>
            <a:r>
              <a:rPr lang="en-US" dirty="0" smtClean="0"/>
              <a:t> </a:t>
            </a:r>
            <a:r>
              <a:rPr lang="en-US" dirty="0" smtClean="0"/>
              <a:t>of </a:t>
            </a:r>
            <a:r>
              <a:rPr lang="en-US" dirty="0" err="1" smtClean="0"/>
              <a:t>diensten</a:t>
            </a:r>
            <a:endParaRPr lang="en-US" dirty="0" smtClean="0"/>
          </a:p>
          <a:p>
            <a:r>
              <a:rPr lang="en-US" dirty="0" smtClean="0"/>
              <a:t>Is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kenmerk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ondernemer</a:t>
            </a:r>
            <a:endParaRPr lang="en-US" dirty="0" smtClean="0"/>
          </a:p>
          <a:p>
            <a:r>
              <a:rPr lang="en-US" dirty="0" err="1" smtClean="0"/>
              <a:t>Consument</a:t>
            </a:r>
            <a:r>
              <a:rPr lang="en-US" dirty="0" smtClean="0"/>
              <a:t> </a:t>
            </a:r>
            <a:r>
              <a:rPr lang="en-US" dirty="0" err="1" smtClean="0"/>
              <a:t>herkent</a:t>
            </a:r>
            <a:r>
              <a:rPr lang="en-US" dirty="0" smtClean="0"/>
              <a:t> het </a:t>
            </a:r>
            <a:r>
              <a:rPr lang="en-US" dirty="0" err="1" smtClean="0"/>
              <a:t>merk</a:t>
            </a:r>
            <a:r>
              <a:rPr lang="en-US" dirty="0" smtClean="0"/>
              <a:t> </a:t>
            </a:r>
            <a:r>
              <a:rPr lang="en-US" dirty="0" smtClean="0"/>
              <a:t>van de </a:t>
            </a:r>
            <a:r>
              <a:rPr lang="en-US" dirty="0" err="1" smtClean="0"/>
              <a:t>producent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53842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Bureau </a:t>
            </a:r>
            <a:r>
              <a:rPr lang="en-US" dirty="0" err="1" smtClean="0"/>
              <a:t>Intellectuele</a:t>
            </a:r>
            <a:r>
              <a:rPr lang="en-US" dirty="0" smtClean="0"/>
              <a:t> </a:t>
            </a:r>
            <a:r>
              <a:rPr lang="en-US" dirty="0" err="1" smtClean="0"/>
              <a:t>Eigendom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Registratie</a:t>
            </a:r>
            <a:r>
              <a:rPr lang="en-US" dirty="0" smtClean="0"/>
              <a:t> van </a:t>
            </a:r>
            <a:r>
              <a:rPr lang="en-US" dirty="0" err="1" smtClean="0"/>
              <a:t>handelsmerken</a:t>
            </a:r>
            <a:endParaRPr lang="en-US" dirty="0" smtClean="0"/>
          </a:p>
          <a:p>
            <a:r>
              <a:rPr lang="en-US" dirty="0" smtClean="0"/>
              <a:t>Info over </a:t>
            </a:r>
            <a:r>
              <a:rPr lang="en-US" dirty="0" err="1" smtClean="0"/>
              <a:t>modellen</a:t>
            </a:r>
            <a:r>
              <a:rPr lang="en-US" dirty="0" smtClean="0"/>
              <a:t> en </a:t>
            </a:r>
            <a:r>
              <a:rPr lang="en-US" dirty="0" err="1" smtClean="0"/>
              <a:t>tekeningen</a:t>
            </a:r>
            <a:endParaRPr lang="en-US" dirty="0" smtClean="0"/>
          </a:p>
          <a:p>
            <a:r>
              <a:rPr lang="en-US" dirty="0" smtClean="0"/>
              <a:t>Info over </a:t>
            </a:r>
            <a:r>
              <a:rPr lang="en-US" dirty="0" err="1" smtClean="0"/>
              <a:t>octrooirecht</a:t>
            </a:r>
            <a:endParaRPr lang="en-US" dirty="0" smtClean="0"/>
          </a:p>
          <a:p>
            <a:r>
              <a:rPr lang="en-US" dirty="0" smtClean="0"/>
              <a:t>Info over </a:t>
            </a:r>
            <a:r>
              <a:rPr lang="en-US" dirty="0" err="1" smtClean="0"/>
              <a:t>auteursrecht</a:t>
            </a:r>
            <a:r>
              <a:rPr lang="en-US" dirty="0" smtClean="0"/>
              <a:t> en </a:t>
            </a:r>
            <a:r>
              <a:rPr lang="en-US" dirty="0" err="1" smtClean="0"/>
              <a:t>naburige</a:t>
            </a:r>
            <a:r>
              <a:rPr lang="en-US" dirty="0" smtClean="0"/>
              <a:t> </a:t>
            </a:r>
            <a:r>
              <a:rPr lang="en-US" dirty="0" err="1" smtClean="0"/>
              <a:t>rechten</a:t>
            </a:r>
            <a:endParaRPr lang="en-US" dirty="0" smtClean="0"/>
          </a:p>
          <a:p>
            <a:r>
              <a:rPr lang="en-US" dirty="0" err="1" smtClean="0"/>
              <a:t>Handelsmerk</a:t>
            </a:r>
            <a:r>
              <a:rPr lang="en-US" dirty="0" smtClean="0"/>
              <a:t> is best </a:t>
            </a:r>
            <a:r>
              <a:rPr lang="en-US" dirty="0" err="1" smtClean="0"/>
              <a:t>geordend</a:t>
            </a:r>
            <a:r>
              <a:rPr lang="en-US" dirty="0" smtClean="0"/>
              <a:t> </a:t>
            </a:r>
            <a:r>
              <a:rPr lang="en-US" dirty="0" err="1" smtClean="0"/>
              <a:t>onderdeel</a:t>
            </a:r>
            <a:endParaRPr lang="en-US" dirty="0" smtClean="0"/>
          </a:p>
          <a:p>
            <a:r>
              <a:rPr lang="en-US" dirty="0" err="1" smtClean="0"/>
              <a:t>Recht</a:t>
            </a:r>
            <a:r>
              <a:rPr lang="en-US" dirty="0" smtClean="0"/>
              <a:t> </a:t>
            </a:r>
            <a:r>
              <a:rPr lang="en-US" dirty="0" smtClean="0"/>
              <a:t>van </a:t>
            </a:r>
            <a:r>
              <a:rPr lang="en-US" dirty="0" err="1" smtClean="0"/>
              <a:t>eerste</a:t>
            </a:r>
            <a:r>
              <a:rPr lang="en-US" dirty="0" smtClean="0"/>
              <a:t> </a:t>
            </a:r>
            <a:r>
              <a:rPr lang="en-US" dirty="0" err="1" smtClean="0"/>
              <a:t>gebruiker</a:t>
            </a:r>
            <a:r>
              <a:rPr lang="en-US" dirty="0" smtClean="0"/>
              <a:t> </a:t>
            </a:r>
            <a:r>
              <a:rPr lang="en-US" dirty="0" smtClean="0"/>
              <a:t>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merknaam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(</a:t>
            </a:r>
            <a:r>
              <a:rPr lang="en-US" sz="2000" dirty="0" err="1" smtClean="0"/>
              <a:t>brengt</a:t>
            </a:r>
            <a:r>
              <a:rPr lang="en-US" sz="2000" dirty="0" smtClean="0"/>
              <a:t> </a:t>
            </a:r>
            <a:r>
              <a:rPr lang="en-US" sz="2000" dirty="0" err="1" smtClean="0"/>
              <a:t>problemen</a:t>
            </a:r>
            <a:r>
              <a:rPr lang="en-US" sz="2000" dirty="0" smtClean="0"/>
              <a:t> </a:t>
            </a:r>
            <a:r>
              <a:rPr lang="en-US" sz="2000" dirty="0" err="1" smtClean="0"/>
              <a:t>m.b.t</a:t>
            </a:r>
            <a:r>
              <a:rPr lang="en-US" sz="2000" dirty="0" smtClean="0"/>
              <a:t>. het </a:t>
            </a:r>
            <a:r>
              <a:rPr lang="en-US" sz="2000" dirty="0" err="1" smtClean="0"/>
              <a:t>bewijsrecht</a:t>
            </a:r>
            <a:r>
              <a:rPr lang="en-US" sz="2000" dirty="0" smtClean="0"/>
              <a:t>)</a:t>
            </a:r>
            <a:endParaRPr lang="en-US" sz="2000" dirty="0" smtClean="0"/>
          </a:p>
          <a:p>
            <a:r>
              <a:rPr lang="en-US" dirty="0" err="1" smtClean="0"/>
              <a:t>Conceptwet</a:t>
            </a:r>
            <a:r>
              <a:rPr lang="en-US" dirty="0" smtClean="0"/>
              <a:t>, </a:t>
            </a:r>
            <a:r>
              <a:rPr lang="en-US" dirty="0" err="1" smtClean="0"/>
              <a:t>eerste</a:t>
            </a:r>
            <a:r>
              <a:rPr lang="en-US" dirty="0" smtClean="0"/>
              <a:t> depot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3124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Bureau </a:t>
            </a:r>
            <a:r>
              <a:rPr lang="en-US" dirty="0" err="1" smtClean="0"/>
              <a:t>Intellectuele</a:t>
            </a:r>
            <a:r>
              <a:rPr lang="en-US" dirty="0" smtClean="0"/>
              <a:t> </a:t>
            </a:r>
            <a:r>
              <a:rPr lang="en-US" dirty="0" err="1" smtClean="0"/>
              <a:t>Eigendom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Merkinschrijving</a:t>
            </a:r>
            <a:r>
              <a:rPr lang="en-US" dirty="0" smtClean="0"/>
              <a:t> is 10 </a:t>
            </a:r>
            <a:r>
              <a:rPr lang="en-US" dirty="0" err="1" smtClean="0"/>
              <a:t>jaar</a:t>
            </a:r>
            <a:r>
              <a:rPr lang="en-US" dirty="0" smtClean="0"/>
              <a:t> </a:t>
            </a:r>
            <a:r>
              <a:rPr lang="en-US" dirty="0" err="1" smtClean="0"/>
              <a:t>geldig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Verlenging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Adreswijziging</a:t>
            </a:r>
            <a:endParaRPr lang="en-US" dirty="0" smtClean="0"/>
          </a:p>
          <a:p>
            <a:r>
              <a:rPr lang="en-US" dirty="0" err="1" smtClean="0"/>
              <a:t>Naamswijziging</a:t>
            </a:r>
            <a:endParaRPr lang="en-US" dirty="0" smtClean="0"/>
          </a:p>
          <a:p>
            <a:r>
              <a:rPr lang="en-US" dirty="0" err="1" smtClean="0"/>
              <a:t>Overgang</a:t>
            </a:r>
            <a:r>
              <a:rPr lang="en-US" dirty="0" smtClean="0"/>
              <a:t>  </a:t>
            </a:r>
          </a:p>
          <a:p>
            <a:endParaRPr lang="en-US" dirty="0"/>
          </a:p>
          <a:p>
            <a:r>
              <a:rPr lang="en-US" dirty="0" err="1" smtClean="0"/>
              <a:t>Speciale</a:t>
            </a:r>
            <a:r>
              <a:rPr lang="en-US" dirty="0" smtClean="0"/>
              <a:t> </a:t>
            </a:r>
            <a:r>
              <a:rPr lang="en-US" dirty="0" err="1" smtClean="0"/>
              <a:t>formulieren</a:t>
            </a:r>
            <a:r>
              <a:rPr lang="en-US" dirty="0" smtClean="0"/>
              <a:t> </a:t>
            </a:r>
            <a:r>
              <a:rPr lang="en-US" dirty="0" err="1" smtClean="0"/>
              <a:t>verkrijgbaar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BIE</a:t>
            </a:r>
          </a:p>
        </p:txBody>
      </p:sp>
    </p:spTree>
    <p:extLst>
      <p:ext uri="{BB962C8B-B14F-4D97-AF65-F5344CB8AC3E}">
        <p14:creationId xmlns:p14="http://schemas.microsoft.com/office/powerpoint/2010/main" xmlns="" val="1226077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Verschil</a:t>
            </a:r>
            <a:r>
              <a:rPr lang="en-US" dirty="0" smtClean="0"/>
              <a:t> </a:t>
            </a:r>
            <a:r>
              <a:rPr lang="en-US" dirty="0" err="1" smtClean="0"/>
              <a:t>handelsmerk</a:t>
            </a:r>
            <a:r>
              <a:rPr lang="en-US" dirty="0" smtClean="0"/>
              <a:t>/-</a:t>
            </a:r>
            <a:r>
              <a:rPr lang="en-US" dirty="0" err="1" smtClean="0"/>
              <a:t>naam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Handels</a:t>
            </a:r>
            <a:r>
              <a:rPr lang="en-US" b="1" dirty="0" err="1" smtClean="0"/>
              <a:t>merk</a:t>
            </a:r>
            <a:r>
              <a:rPr lang="en-US" dirty="0" smtClean="0"/>
              <a:t> en </a:t>
            </a:r>
            <a:r>
              <a:rPr lang="en-US" dirty="0" err="1" smtClean="0"/>
              <a:t>handels</a:t>
            </a:r>
            <a:r>
              <a:rPr lang="en-US" b="1" dirty="0" err="1" smtClean="0"/>
              <a:t>naam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(</a:t>
            </a:r>
            <a:r>
              <a:rPr lang="en-US" sz="2400" dirty="0" err="1" smtClean="0"/>
              <a:t>handelsmerk</a:t>
            </a:r>
            <a:r>
              <a:rPr lang="en-US" sz="2400" dirty="0" smtClean="0"/>
              <a:t> is 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naam</a:t>
            </a:r>
            <a:r>
              <a:rPr lang="en-US" sz="2400" dirty="0" smtClean="0"/>
              <a:t> van </a:t>
            </a:r>
            <a:r>
              <a:rPr lang="en-US" sz="2400" dirty="0" err="1" smtClean="0"/>
              <a:t>een</a:t>
            </a:r>
            <a:r>
              <a:rPr lang="en-US" sz="2400" dirty="0" smtClean="0"/>
              <a:t> product)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(</a:t>
            </a:r>
            <a:r>
              <a:rPr lang="en-US" sz="2400" dirty="0" err="1" smtClean="0"/>
              <a:t>handelsnaam</a:t>
            </a:r>
            <a:r>
              <a:rPr lang="en-US" sz="2400" dirty="0" smtClean="0"/>
              <a:t> is </a:t>
            </a:r>
            <a:r>
              <a:rPr lang="en-US" sz="2400" dirty="0" err="1" smtClean="0"/>
              <a:t>meestal</a:t>
            </a:r>
            <a:r>
              <a:rPr lang="en-US" sz="2400" dirty="0" smtClean="0"/>
              <a:t> de </a:t>
            </a:r>
            <a:r>
              <a:rPr lang="en-US" sz="2400" dirty="0" err="1" smtClean="0"/>
              <a:t>naam</a:t>
            </a:r>
            <a:r>
              <a:rPr lang="en-US" sz="2400" dirty="0" smtClean="0"/>
              <a:t> van </a:t>
            </a:r>
            <a:r>
              <a:rPr lang="en-US" sz="2400" dirty="0" err="1" smtClean="0"/>
              <a:t>bedrijf</a:t>
            </a:r>
            <a:r>
              <a:rPr lang="en-US" sz="2400" dirty="0" smtClean="0"/>
              <a:t>)</a:t>
            </a: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Handelsmerk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geregistreerd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BIE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Handelsnaam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geregistreerd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smtClean="0"/>
              <a:t>KKF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/>
              <a:t>H</a:t>
            </a:r>
            <a:r>
              <a:rPr lang="en-US" dirty="0" err="1" smtClean="0"/>
              <a:t>andelsnaam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ook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handelsmerk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Voorbeelden</a:t>
            </a:r>
            <a:r>
              <a:rPr lang="en-US" dirty="0" smtClean="0"/>
              <a:t> van </a:t>
            </a:r>
            <a:r>
              <a:rPr lang="en-US" dirty="0" err="1" smtClean="0"/>
              <a:t>handelsmerken</a:t>
            </a:r>
            <a:endParaRPr lang="en-US" dirty="0"/>
          </a:p>
        </p:txBody>
      </p:sp>
      <p:pic>
        <p:nvPicPr>
          <p:cNvPr id="4" name="Content Placeholder 3" descr="http://www.staatsolie.com/adimg/staatsolie_gr.pn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361599"/>
            <a:ext cx="1333500" cy="38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parbobier.net/img/logo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8830" y="1472067"/>
            <a:ext cx="1907540" cy="138557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inque Terre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752600"/>
            <a:ext cx="1752600" cy="822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://www.colgate.com/CP15/common/img/logos/colgate-logo-desktop.png">
            <a:hlinkClick r:id="rId6"/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8830" y="3505200"/>
            <a:ext cx="2121535" cy="572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http://hakrinbank.com/website/img/logo.gif">
            <a:hlinkClick r:id="rId8"/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0600" y="4800600"/>
            <a:ext cx="1929764" cy="609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whahaha logo">
            <a:hlinkClick r:id="rId10"/>
          </p:cNvPr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222045"/>
            <a:ext cx="3762375" cy="1691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http://tse1.mm.bing.net/th?id=OIP.M47957d426e17fa57e1fb6939eecf96c6o0&amp;w=156&amp;h=105&amp;c=7&amp;rs=1&amp;qlt=90&amp;pid=3.1&amp;rm=2">
            <a:hlinkClick r:id="rId12"/>
          </p:cNvPr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03992" y="3176925"/>
            <a:ext cx="1487170" cy="999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732619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Vereisten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merkregistratie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Eerst</a:t>
            </a:r>
            <a:r>
              <a:rPr lang="en-US" dirty="0" smtClean="0"/>
              <a:t> </a:t>
            </a:r>
            <a:r>
              <a:rPr lang="en-US" dirty="0" err="1" smtClean="0"/>
              <a:t>onderzoek</a:t>
            </a:r>
            <a:r>
              <a:rPr lang="en-US" dirty="0" smtClean="0"/>
              <a:t> </a:t>
            </a:r>
            <a:r>
              <a:rPr lang="en-US" dirty="0" err="1" smtClean="0"/>
              <a:t>doen</a:t>
            </a:r>
            <a:r>
              <a:rPr lang="en-US" dirty="0" smtClean="0"/>
              <a:t> in de registers</a:t>
            </a:r>
          </a:p>
          <a:p>
            <a:r>
              <a:rPr lang="en-US" dirty="0" err="1" smtClean="0"/>
              <a:t>Verzoekschrift</a:t>
            </a:r>
            <a:r>
              <a:rPr lang="en-US" dirty="0" smtClean="0"/>
              <a:t>:-  </a:t>
            </a:r>
            <a:r>
              <a:rPr lang="en-US" sz="2200" dirty="0" err="1" smtClean="0"/>
              <a:t>naam</a:t>
            </a:r>
            <a:r>
              <a:rPr lang="en-US" sz="2200" dirty="0" smtClean="0"/>
              <a:t> </a:t>
            </a:r>
            <a:r>
              <a:rPr lang="en-US" sz="2200" dirty="0" err="1" smtClean="0"/>
              <a:t>merkhouder</a:t>
            </a:r>
            <a:endParaRPr lang="en-US" sz="2200" dirty="0" smtClean="0"/>
          </a:p>
          <a:p>
            <a:pPr lvl="6"/>
            <a:r>
              <a:rPr lang="en-US" dirty="0" err="1" smtClean="0"/>
              <a:t>Gemachtigde</a:t>
            </a:r>
            <a:endParaRPr lang="en-US" dirty="0" smtClean="0"/>
          </a:p>
          <a:p>
            <a:pPr lvl="6"/>
            <a:r>
              <a:rPr lang="en-US" dirty="0" err="1" smtClean="0"/>
              <a:t>Woordmerk</a:t>
            </a:r>
            <a:r>
              <a:rPr lang="en-US" dirty="0" smtClean="0"/>
              <a:t>/ </a:t>
            </a:r>
            <a:r>
              <a:rPr lang="en-US" dirty="0" err="1" smtClean="0"/>
              <a:t>beeldmerk</a:t>
            </a:r>
            <a:r>
              <a:rPr lang="en-US" dirty="0" smtClean="0"/>
              <a:t>/ logo</a:t>
            </a:r>
          </a:p>
          <a:p>
            <a:pPr lvl="6"/>
            <a:r>
              <a:rPr lang="en-US" dirty="0" err="1" smtClean="0"/>
              <a:t>Goederen</a:t>
            </a:r>
            <a:r>
              <a:rPr lang="en-US" dirty="0" smtClean="0"/>
              <a:t> of </a:t>
            </a:r>
            <a:r>
              <a:rPr lang="en-US" dirty="0" err="1" smtClean="0"/>
              <a:t>diensten</a:t>
            </a:r>
            <a:r>
              <a:rPr lang="en-US" dirty="0" smtClean="0"/>
              <a:t> (</a:t>
            </a:r>
            <a:r>
              <a:rPr lang="en-US" dirty="0" err="1" smtClean="0"/>
              <a:t>diensten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vooralsnog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geregistreerd</a:t>
            </a:r>
            <a:r>
              <a:rPr lang="en-US" dirty="0" smtClean="0"/>
              <a:t>)</a:t>
            </a:r>
          </a:p>
          <a:p>
            <a:pPr lvl="6"/>
            <a:r>
              <a:rPr lang="en-US" dirty="0" err="1" smtClean="0"/>
              <a:t>Waren</a:t>
            </a:r>
            <a:r>
              <a:rPr lang="en-US" dirty="0" smtClean="0"/>
              <a:t> </a:t>
            </a:r>
            <a:r>
              <a:rPr lang="en-US" dirty="0" err="1" smtClean="0"/>
              <a:t>Klasse</a:t>
            </a:r>
            <a:r>
              <a:rPr lang="en-US" dirty="0" smtClean="0"/>
              <a:t> </a:t>
            </a:r>
            <a:r>
              <a:rPr lang="en-US" dirty="0" err="1" smtClean="0"/>
              <a:t>vermelden</a:t>
            </a:r>
            <a:r>
              <a:rPr lang="en-US" dirty="0" smtClean="0"/>
              <a:t> + </a:t>
            </a:r>
            <a:r>
              <a:rPr lang="en-US" dirty="0" err="1" smtClean="0"/>
              <a:t>opsomming</a:t>
            </a:r>
            <a:endParaRPr lang="en-US" dirty="0" smtClean="0"/>
          </a:p>
          <a:p>
            <a:pPr lvl="6"/>
            <a:r>
              <a:rPr lang="en-US" dirty="0" err="1" smtClean="0"/>
              <a:t>Bedrag</a:t>
            </a:r>
            <a:r>
              <a:rPr lang="en-US" dirty="0" smtClean="0"/>
              <a:t> </a:t>
            </a:r>
            <a:r>
              <a:rPr lang="en-US" dirty="0" err="1" smtClean="0"/>
              <a:t>betalen</a:t>
            </a:r>
            <a:endParaRPr lang="en-US" dirty="0" smtClean="0"/>
          </a:p>
          <a:p>
            <a:r>
              <a:rPr lang="en-US" dirty="0" err="1" smtClean="0"/>
              <a:t>Ondernemer</a:t>
            </a:r>
            <a:r>
              <a:rPr lang="en-US" dirty="0" smtClean="0"/>
              <a:t> mag </a:t>
            </a:r>
            <a:r>
              <a:rPr lang="en-US" dirty="0" err="1" smtClean="0"/>
              <a:t>zelf</a:t>
            </a:r>
            <a:r>
              <a:rPr lang="en-US" dirty="0" smtClean="0"/>
              <a:t> </a:t>
            </a:r>
            <a:r>
              <a:rPr lang="en-US" dirty="0" err="1" smtClean="0"/>
              <a:t>indienen</a:t>
            </a:r>
            <a:endParaRPr lang="en-US" dirty="0" smtClean="0"/>
          </a:p>
          <a:p>
            <a:r>
              <a:rPr lang="en-US" dirty="0" smtClean="0"/>
              <a:t>Men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gebruikmaken</a:t>
            </a:r>
            <a:r>
              <a:rPr lang="en-US" dirty="0" smtClean="0"/>
              <a:t> van </a:t>
            </a:r>
            <a:r>
              <a:rPr lang="en-US" dirty="0" smtClean="0"/>
              <a:t>trademark agents</a:t>
            </a:r>
            <a:endParaRPr lang="en-US" dirty="0" smtClean="0"/>
          </a:p>
          <a:p>
            <a:r>
              <a:rPr lang="en-US" dirty="0" err="1" smtClean="0"/>
              <a:t>Certificaat</a:t>
            </a:r>
            <a:r>
              <a:rPr lang="en-US" dirty="0" smtClean="0"/>
              <a:t> van </a:t>
            </a:r>
            <a:r>
              <a:rPr lang="en-US" dirty="0" err="1" smtClean="0"/>
              <a:t>inschrijving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3241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636</Words>
  <Application>Microsoft Office PowerPoint</Application>
  <PresentationFormat>On-screen Show (4:3)</PresentationFormat>
  <Paragraphs>131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THE ROLE OF TRADEMARKS AND DESIGNS IN BRANDING</vt:lpstr>
      <vt:lpstr>Onderneming starten</vt:lpstr>
      <vt:lpstr>Intellectuele eigendom </vt:lpstr>
      <vt:lpstr>Merkenrecht</vt:lpstr>
      <vt:lpstr>Bureau Intellectuele Eigendom</vt:lpstr>
      <vt:lpstr>Bureau Intellectuele Eigendom</vt:lpstr>
      <vt:lpstr>Verschil handelsmerk/-naam</vt:lpstr>
      <vt:lpstr>Voorbeelden van handelsmerken</vt:lpstr>
      <vt:lpstr>Vereisten voor merkregistratie</vt:lpstr>
      <vt:lpstr>Voorbeelden goederen / diensten</vt:lpstr>
      <vt:lpstr>Buitenlandse merken</vt:lpstr>
      <vt:lpstr>Inbreuk </vt:lpstr>
      <vt:lpstr>Rechtszaken </vt:lpstr>
      <vt:lpstr>Exporteren</vt:lpstr>
      <vt:lpstr>conceptwet</vt:lpstr>
      <vt:lpstr>Belangrijk voor ondernemers </vt:lpstr>
      <vt:lpstr>Belangrijk </vt:lpstr>
      <vt:lpstr>Producten zonder merknamen</vt:lpstr>
      <vt:lpstr>Auteursrecht en naburige rechten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Kabinet VP</dc:creator>
  <cp:lastModifiedBy>owner</cp:lastModifiedBy>
  <cp:revision>67</cp:revision>
  <dcterms:created xsi:type="dcterms:W3CDTF">2016-04-05T16:40:04Z</dcterms:created>
  <dcterms:modified xsi:type="dcterms:W3CDTF">2016-04-28T23:38:47Z</dcterms:modified>
</cp:coreProperties>
</file>