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39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B89F9D-785A-44C0-A096-CACA649D7BB8}" type="datetimeFigureOut">
              <a:rPr lang="en-US" smtClean="0"/>
              <a:t>4/28/2016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DE061-211D-44A6-BAF3-B97420C8095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17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altLang="nl-NL" smtClean="0"/>
          </a:p>
        </p:txBody>
      </p:sp>
      <p:sp>
        <p:nvSpPr>
          <p:cNvPr id="7172" name="Tijdelijke aanduiding voor dianummer 3"/>
          <p:cNvSpPr>
            <a:spLocks noGrp="1"/>
          </p:cNvSpPr>
          <p:nvPr>
            <p:ph type="sldNum" sz="quarter" idx="5"/>
          </p:nvPr>
        </p:nvSpPr>
        <p:spPr bwMode="auto">
          <a:noFill/>
          <a:ln>
            <a:miter lim="800000"/>
            <a:headEnd/>
            <a:tailEnd/>
          </a:ln>
        </p:spPr>
        <p:txBody>
          <a:bodyPr/>
          <a:lstStyle/>
          <a:p>
            <a:fld id="{88AC8812-3D50-423C-9829-DBBB6CFF1D09}" type="slidenum">
              <a:rPr lang="en-US"/>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gif"/><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REACH-logo_final.jpg"/>
          <p:cNvPicPr>
            <a:picLocks noChangeAspect="1"/>
          </p:cNvPicPr>
          <p:nvPr userDrawn="1"/>
        </p:nvPicPr>
        <p:blipFill>
          <a:blip r:embed="rId13" cstate="print"/>
          <a:stretch>
            <a:fillRect/>
          </a:stretch>
        </p:blipFill>
        <p:spPr>
          <a:xfrm>
            <a:off x="7086600" y="6223156"/>
            <a:ext cx="1600200" cy="634844"/>
          </a:xfrm>
          <a:prstGeom prst="rect">
            <a:avLst/>
          </a:prstGeom>
        </p:spPr>
      </p:pic>
      <p:pic>
        <p:nvPicPr>
          <p:cNvPr id="8" name="Picture 7" descr="Slide2.JPG"/>
          <p:cNvPicPr>
            <a:picLocks noChangeAspect="1"/>
          </p:cNvPicPr>
          <p:nvPr userDrawn="1"/>
        </p:nvPicPr>
        <p:blipFill>
          <a:blip r:embed="rId14" cstate="print"/>
          <a:stretch>
            <a:fillRect/>
          </a:stretch>
        </p:blipFill>
        <p:spPr>
          <a:xfrm>
            <a:off x="5715000" y="6172200"/>
            <a:ext cx="914400" cy="685800"/>
          </a:xfrm>
          <a:prstGeom prst="rect">
            <a:avLst/>
          </a:prstGeom>
        </p:spPr>
      </p:pic>
      <p:pic>
        <p:nvPicPr>
          <p:cNvPr id="9" name="Picture 8" descr="2010_02_art3_logo (1).gif"/>
          <p:cNvPicPr>
            <a:picLocks noChangeAspect="1"/>
          </p:cNvPicPr>
          <p:nvPr userDrawn="1"/>
        </p:nvPicPr>
        <p:blipFill>
          <a:blip r:embed="rId15" cstate="print"/>
          <a:stretch>
            <a:fillRect/>
          </a:stretch>
        </p:blipFill>
        <p:spPr>
          <a:xfrm>
            <a:off x="1676400" y="6169190"/>
            <a:ext cx="962025" cy="688810"/>
          </a:xfrm>
          <a:prstGeom prst="rect">
            <a:avLst/>
          </a:prstGeom>
        </p:spPr>
      </p:pic>
      <p:pic>
        <p:nvPicPr>
          <p:cNvPr id="10" name="Picture 9" descr="logo hi.png"/>
          <p:cNvPicPr>
            <a:picLocks noChangeAspect="1"/>
          </p:cNvPicPr>
          <p:nvPr userDrawn="1"/>
        </p:nvPicPr>
        <p:blipFill>
          <a:blip r:embed="rId16" cstate="print"/>
          <a:stretch>
            <a:fillRect/>
          </a:stretch>
        </p:blipFill>
        <p:spPr>
          <a:xfrm>
            <a:off x="381000" y="6219265"/>
            <a:ext cx="762000" cy="638735"/>
          </a:xfrm>
          <a:prstGeom prst="rect">
            <a:avLst/>
          </a:prstGeom>
        </p:spPr>
      </p:pic>
      <p:pic>
        <p:nvPicPr>
          <p:cNvPr id="11" name="Picture 10" descr="republiek-sur.gif"/>
          <p:cNvPicPr>
            <a:picLocks noChangeAspect="1"/>
          </p:cNvPicPr>
          <p:nvPr userDrawn="1"/>
        </p:nvPicPr>
        <p:blipFill>
          <a:blip r:embed="rId17" cstate="print"/>
          <a:stretch>
            <a:fillRect/>
          </a:stretch>
        </p:blipFill>
        <p:spPr>
          <a:xfrm>
            <a:off x="2895600" y="5715001"/>
            <a:ext cx="2495550" cy="1143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 Id="rId9" Type="http://schemas.openxmlformats.org/officeDocument/2006/relationships/image" Target="../media/image13.jpeg"/></Relationships>
</file>

<file path=ppt/slides/_rels/slide14.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p:txBody>
          <a:bodyPr/>
          <a:lstStyle/>
          <a:p>
            <a:pPr eaLnBrk="1" hangingPunct="1"/>
            <a:r>
              <a:rPr lang="nl-NL" altLang="nl-NL" smtClean="0"/>
              <a:t>Overview of IP Law and Administration in Suriname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normAutofit fontScale="90000"/>
          </a:bodyPr>
          <a:lstStyle/>
          <a:p>
            <a:r>
              <a:rPr lang="nl-NL" smtClean="0"/>
              <a:t>Registratie procedure handelsmerken</a:t>
            </a:r>
          </a:p>
        </p:txBody>
      </p:sp>
      <p:sp>
        <p:nvSpPr>
          <p:cNvPr id="3" name="Tijdelijke aanduiding voor inhoud 2"/>
          <p:cNvSpPr>
            <a:spLocks noGrp="1"/>
          </p:cNvSpPr>
          <p:nvPr>
            <p:ph idx="1"/>
          </p:nvPr>
        </p:nvSpPr>
        <p:spPr/>
        <p:txBody>
          <a:bodyPr/>
          <a:lstStyle/>
          <a:p>
            <a:pPr>
              <a:defRPr/>
            </a:pPr>
            <a:r>
              <a:rPr lang="nl-NL" dirty="0" smtClean="0"/>
              <a:t>Verdrag van Nice (klasse aanduiding en goederen)</a:t>
            </a:r>
          </a:p>
          <a:p>
            <a:pPr>
              <a:defRPr/>
            </a:pPr>
            <a:r>
              <a:rPr lang="nl-NL" dirty="0" smtClean="0"/>
              <a:t>Verdrag van Parijs (recht van voorrang, </a:t>
            </a:r>
            <a:r>
              <a:rPr lang="nl-NL" dirty="0" err="1" smtClean="0"/>
              <a:t>grace</a:t>
            </a:r>
            <a:r>
              <a:rPr lang="nl-NL" dirty="0" smtClean="0"/>
              <a:t> </a:t>
            </a:r>
            <a:r>
              <a:rPr lang="nl-NL" dirty="0" err="1" smtClean="0"/>
              <a:t>period</a:t>
            </a:r>
            <a:r>
              <a:rPr lang="nl-NL" dirty="0" smtClean="0"/>
              <a:t>, overdracht van een merk, wapens, vlaggen en andere staats emblemen)</a:t>
            </a:r>
          </a:p>
          <a:p>
            <a:pPr marL="0" indent="0">
              <a:buFont typeface="Arial" charset="0"/>
              <a:buNone/>
              <a:defRPr/>
            </a:pP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normAutofit fontScale="90000"/>
          </a:bodyPr>
          <a:lstStyle/>
          <a:p>
            <a:r>
              <a:rPr lang="nl-NL" smtClean="0"/>
              <a:t>Openbaar merkenregister als informatiebron</a:t>
            </a:r>
          </a:p>
        </p:txBody>
      </p:sp>
      <p:sp>
        <p:nvSpPr>
          <p:cNvPr id="3" name="Tijdelijke aanduiding voor inhoud 2"/>
          <p:cNvSpPr>
            <a:spLocks noGrp="1"/>
          </p:cNvSpPr>
          <p:nvPr>
            <p:ph idx="1"/>
          </p:nvPr>
        </p:nvSpPr>
        <p:spPr>
          <a:xfrm>
            <a:off x="323850" y="1600201"/>
            <a:ext cx="8229600" cy="4267200"/>
          </a:xfrm>
        </p:spPr>
        <p:txBody>
          <a:bodyPr>
            <a:normAutofit fontScale="92500" lnSpcReduction="10000"/>
          </a:bodyPr>
          <a:lstStyle/>
          <a:p>
            <a:pPr>
              <a:defRPr/>
            </a:pPr>
            <a:r>
              <a:rPr lang="nl-NL" dirty="0" smtClean="0"/>
              <a:t>Het merkenregister kan zeer behulpzaam zijn om onder meer te bepalen:</a:t>
            </a:r>
          </a:p>
          <a:p>
            <a:pPr marL="514350" indent="-514350">
              <a:buFont typeface="Arial" charset="0"/>
              <a:buAutoNum type="arabicPeriod"/>
              <a:defRPr/>
            </a:pPr>
            <a:r>
              <a:rPr lang="nl-NL" dirty="0" smtClean="0"/>
              <a:t>Het merkenpatrimonium van een bepaalde firma</a:t>
            </a:r>
          </a:p>
          <a:p>
            <a:pPr marL="514350" indent="-514350">
              <a:buFont typeface="Arial" charset="0"/>
              <a:buAutoNum type="arabicPeriod"/>
              <a:defRPr/>
            </a:pPr>
            <a:r>
              <a:rPr lang="nl-NL" dirty="0" smtClean="0"/>
              <a:t>Of er eerdere inschrijvingen van een bepaald merk bestaan</a:t>
            </a:r>
          </a:p>
          <a:p>
            <a:pPr marL="514350" indent="-514350">
              <a:buFont typeface="Arial" charset="0"/>
              <a:buAutoNum type="arabicPeriod"/>
              <a:defRPr/>
            </a:pPr>
            <a:r>
              <a:rPr lang="nl-NL" dirty="0" smtClean="0"/>
              <a:t>Een opsomming van de producten waarvoor het merk is ingeschreven</a:t>
            </a:r>
          </a:p>
          <a:p>
            <a:pPr marL="514350" indent="-514350">
              <a:buFont typeface="Arial" charset="0"/>
              <a:buAutoNum type="arabicPeriod"/>
              <a:defRPr/>
            </a:pPr>
            <a:r>
              <a:rPr lang="nl-NL" dirty="0" smtClean="0"/>
              <a:t>Naam en adresgegevens van de merkhouder </a:t>
            </a:r>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normAutofit fontScale="90000"/>
          </a:bodyPr>
          <a:lstStyle/>
          <a:p>
            <a:r>
              <a:rPr lang="nl-NL" smtClean="0"/>
              <a:t>Openbaar merkenregister als informatiebron Cont’d</a:t>
            </a:r>
          </a:p>
        </p:txBody>
      </p:sp>
      <p:sp>
        <p:nvSpPr>
          <p:cNvPr id="15363" name="Tijdelijke aanduiding voor inhoud 2"/>
          <p:cNvSpPr>
            <a:spLocks noGrp="1"/>
          </p:cNvSpPr>
          <p:nvPr>
            <p:ph idx="1"/>
          </p:nvPr>
        </p:nvSpPr>
        <p:spPr>
          <a:xfrm>
            <a:off x="539750" y="1557338"/>
            <a:ext cx="8229600" cy="4233862"/>
          </a:xfrm>
        </p:spPr>
        <p:txBody>
          <a:bodyPr/>
          <a:lstStyle/>
          <a:p>
            <a:pPr marL="0" indent="0">
              <a:buFont typeface="Arial" charset="0"/>
              <a:buNone/>
            </a:pPr>
            <a:r>
              <a:rPr lang="nl-NL" dirty="0" smtClean="0"/>
              <a:t>5. Het registratienummer van het merk</a:t>
            </a:r>
          </a:p>
          <a:p>
            <a:pPr marL="0" indent="0">
              <a:buFont typeface="Arial" charset="0"/>
              <a:buNone/>
            </a:pPr>
            <a:endParaRPr lang="nl-NL" dirty="0" smtClean="0"/>
          </a:p>
          <a:p>
            <a:pPr marL="0" indent="0">
              <a:buFont typeface="Arial" charset="0"/>
              <a:buNone/>
            </a:pPr>
            <a:r>
              <a:rPr lang="nl-NL" dirty="0" smtClean="0"/>
              <a:t>6. Of een merk waarvan beweerd wordt dat het officieel is ingeschreven, dat wel degelijk 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95400" y="152400"/>
            <a:ext cx="6511925" cy="1143000"/>
          </a:xfrm>
        </p:spPr>
        <p:txBody>
          <a:bodyPr/>
          <a:lstStyle/>
          <a:p>
            <a:pPr marL="320040" indent="-320040" eaLnBrk="1" fontAlgn="auto" hangingPunct="1">
              <a:spcAft>
                <a:spcPts val="0"/>
              </a:spcAft>
              <a:buClr>
                <a:schemeClr val="accent6">
                  <a:lumMod val="75000"/>
                </a:schemeClr>
              </a:buClr>
              <a:defRPr/>
            </a:pPr>
            <a:r>
              <a:rPr lang="en-US" altLang="nl-NL" dirty="0" err="1" smtClean="0"/>
              <a:t>Surinaamse</a:t>
            </a:r>
            <a:r>
              <a:rPr lang="en-US" altLang="nl-NL" dirty="0" smtClean="0"/>
              <a:t> </a:t>
            </a:r>
            <a:r>
              <a:rPr lang="en-US" altLang="nl-NL" dirty="0" err="1" smtClean="0"/>
              <a:t>merken</a:t>
            </a:r>
            <a:r>
              <a:rPr lang="en-US" altLang="nl-NL" dirty="0" smtClean="0"/>
              <a:t> </a:t>
            </a:r>
            <a:endParaRPr lang="en-US" altLang="nl-NL" dirty="0"/>
          </a:p>
        </p:txBody>
      </p:sp>
      <p:pic>
        <p:nvPicPr>
          <p:cNvPr id="16387" name="Picture 5" descr="19491"/>
          <p:cNvPicPr>
            <a:picLocks noGrp="1" noChangeAspect="1" noChangeArrowheads="1"/>
          </p:cNvPicPr>
          <p:nvPr>
            <p:ph sz="quarter" idx="4294967295"/>
          </p:nvPr>
        </p:nvPicPr>
        <p:blipFill>
          <a:blip r:embed="rId2" cstate="print"/>
          <a:srcRect/>
          <a:stretch>
            <a:fillRect/>
          </a:stretch>
        </p:blipFill>
        <p:spPr>
          <a:xfrm>
            <a:off x="7010400" y="2819400"/>
            <a:ext cx="1743075" cy="696912"/>
          </a:xfrm>
          <a:noFill/>
        </p:spPr>
      </p:pic>
      <p:pic>
        <p:nvPicPr>
          <p:cNvPr id="16388" name="Picture 3" descr="19582"/>
          <p:cNvPicPr>
            <a:picLocks noChangeAspect="1" noChangeArrowheads="1"/>
          </p:cNvPicPr>
          <p:nvPr/>
        </p:nvPicPr>
        <p:blipFill>
          <a:blip r:embed="rId3" cstate="print"/>
          <a:srcRect/>
          <a:stretch>
            <a:fillRect/>
          </a:stretch>
        </p:blipFill>
        <p:spPr bwMode="auto">
          <a:xfrm>
            <a:off x="6477000" y="3733800"/>
            <a:ext cx="1804988" cy="1573213"/>
          </a:xfrm>
          <a:prstGeom prst="rect">
            <a:avLst/>
          </a:prstGeom>
          <a:noFill/>
          <a:ln w="9525">
            <a:noFill/>
            <a:miter lim="800000"/>
            <a:headEnd/>
            <a:tailEnd/>
          </a:ln>
        </p:spPr>
      </p:pic>
      <p:pic>
        <p:nvPicPr>
          <p:cNvPr id="16389" name="Picture 4" descr="19543"/>
          <p:cNvPicPr>
            <a:picLocks noChangeAspect="1" noChangeArrowheads="1"/>
          </p:cNvPicPr>
          <p:nvPr/>
        </p:nvPicPr>
        <p:blipFill>
          <a:blip r:embed="rId4" cstate="print"/>
          <a:srcRect/>
          <a:stretch>
            <a:fillRect/>
          </a:stretch>
        </p:blipFill>
        <p:spPr bwMode="auto">
          <a:xfrm>
            <a:off x="228600" y="1371600"/>
            <a:ext cx="3425825" cy="914400"/>
          </a:xfrm>
          <a:prstGeom prst="rect">
            <a:avLst/>
          </a:prstGeom>
          <a:noFill/>
          <a:ln w="9525">
            <a:noFill/>
            <a:miter lim="800000"/>
            <a:headEnd/>
            <a:tailEnd/>
          </a:ln>
        </p:spPr>
      </p:pic>
      <p:pic>
        <p:nvPicPr>
          <p:cNvPr id="16390" name="Picture 6" descr="16743"/>
          <p:cNvPicPr>
            <a:picLocks noChangeAspect="1" noChangeArrowheads="1"/>
          </p:cNvPicPr>
          <p:nvPr/>
        </p:nvPicPr>
        <p:blipFill>
          <a:blip r:embed="rId5" cstate="print"/>
          <a:srcRect/>
          <a:stretch>
            <a:fillRect/>
          </a:stretch>
        </p:blipFill>
        <p:spPr bwMode="auto">
          <a:xfrm>
            <a:off x="304800" y="2819400"/>
            <a:ext cx="2152026" cy="2743200"/>
          </a:xfrm>
          <a:prstGeom prst="rect">
            <a:avLst/>
          </a:prstGeom>
          <a:noFill/>
          <a:ln w="9525">
            <a:noFill/>
            <a:miter lim="800000"/>
            <a:headEnd/>
            <a:tailEnd/>
          </a:ln>
        </p:spPr>
      </p:pic>
      <p:pic>
        <p:nvPicPr>
          <p:cNvPr id="16391" name="Picture 7" descr="18172"/>
          <p:cNvPicPr>
            <a:picLocks noChangeAspect="1" noChangeArrowheads="1"/>
          </p:cNvPicPr>
          <p:nvPr/>
        </p:nvPicPr>
        <p:blipFill>
          <a:blip r:embed="rId6" cstate="print"/>
          <a:srcRect/>
          <a:stretch>
            <a:fillRect/>
          </a:stretch>
        </p:blipFill>
        <p:spPr bwMode="auto">
          <a:xfrm>
            <a:off x="2895600" y="2590800"/>
            <a:ext cx="1416050" cy="1927225"/>
          </a:xfrm>
          <a:prstGeom prst="rect">
            <a:avLst/>
          </a:prstGeom>
          <a:noFill/>
          <a:ln w="9525">
            <a:noFill/>
            <a:miter lim="800000"/>
            <a:headEnd/>
            <a:tailEnd/>
          </a:ln>
        </p:spPr>
      </p:pic>
      <p:pic>
        <p:nvPicPr>
          <p:cNvPr id="16392" name="Picture 8" descr="18281"/>
          <p:cNvPicPr>
            <a:picLocks noChangeAspect="1" noChangeArrowheads="1"/>
          </p:cNvPicPr>
          <p:nvPr/>
        </p:nvPicPr>
        <p:blipFill>
          <a:blip r:embed="rId7" cstate="print"/>
          <a:srcRect/>
          <a:stretch>
            <a:fillRect/>
          </a:stretch>
        </p:blipFill>
        <p:spPr bwMode="auto">
          <a:xfrm>
            <a:off x="4800600" y="3124200"/>
            <a:ext cx="1416050" cy="1111250"/>
          </a:xfrm>
          <a:prstGeom prst="rect">
            <a:avLst/>
          </a:prstGeom>
          <a:noFill/>
          <a:ln w="9525">
            <a:noFill/>
            <a:miter lim="800000"/>
            <a:headEnd/>
            <a:tailEnd/>
          </a:ln>
        </p:spPr>
      </p:pic>
      <p:pic>
        <p:nvPicPr>
          <p:cNvPr id="16393" name="Picture 9" descr="18933"/>
          <p:cNvPicPr>
            <a:picLocks noChangeAspect="1" noChangeArrowheads="1"/>
          </p:cNvPicPr>
          <p:nvPr/>
        </p:nvPicPr>
        <p:blipFill>
          <a:blip r:embed="rId8" cstate="print"/>
          <a:srcRect/>
          <a:stretch>
            <a:fillRect/>
          </a:stretch>
        </p:blipFill>
        <p:spPr bwMode="auto">
          <a:xfrm>
            <a:off x="4495800" y="1219200"/>
            <a:ext cx="1317625" cy="1546225"/>
          </a:xfrm>
          <a:prstGeom prst="rect">
            <a:avLst/>
          </a:prstGeom>
          <a:noFill/>
          <a:ln w="9525">
            <a:noFill/>
            <a:miter lim="800000"/>
            <a:headEnd/>
            <a:tailEnd/>
          </a:ln>
        </p:spPr>
      </p:pic>
      <p:pic>
        <p:nvPicPr>
          <p:cNvPr id="16394" name="Picture 10" descr="18552"/>
          <p:cNvPicPr>
            <a:picLocks noChangeAspect="1" noChangeArrowheads="1"/>
          </p:cNvPicPr>
          <p:nvPr/>
        </p:nvPicPr>
        <p:blipFill>
          <a:blip r:embed="rId9" cstate="print"/>
          <a:srcRect/>
          <a:stretch>
            <a:fillRect/>
          </a:stretch>
        </p:blipFill>
        <p:spPr bwMode="auto">
          <a:xfrm>
            <a:off x="6781800" y="1219200"/>
            <a:ext cx="1263650" cy="16986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35050" y="260350"/>
            <a:ext cx="6511925" cy="1143000"/>
          </a:xfrm>
        </p:spPr>
        <p:txBody>
          <a:bodyPr/>
          <a:lstStyle/>
          <a:p>
            <a:pPr marL="320040" indent="-320040" eaLnBrk="1" fontAlgn="auto" hangingPunct="1">
              <a:spcAft>
                <a:spcPts val="0"/>
              </a:spcAft>
              <a:buClr>
                <a:schemeClr val="accent6">
                  <a:lumMod val="75000"/>
                </a:schemeClr>
              </a:buClr>
              <a:defRPr/>
            </a:pPr>
            <a:r>
              <a:rPr lang="en-US" altLang="nl-NL" dirty="0" err="1" smtClean="0"/>
              <a:t>Buitenlandse</a:t>
            </a:r>
            <a:r>
              <a:rPr lang="en-US" altLang="nl-NL" dirty="0" smtClean="0"/>
              <a:t> </a:t>
            </a:r>
            <a:r>
              <a:rPr lang="en-US" altLang="nl-NL" dirty="0" err="1" smtClean="0"/>
              <a:t>merken</a:t>
            </a:r>
            <a:endParaRPr lang="en-US" altLang="nl-NL" dirty="0"/>
          </a:p>
        </p:txBody>
      </p:sp>
      <p:pic>
        <p:nvPicPr>
          <p:cNvPr id="17411" name="Picture 3" descr="19780"/>
          <p:cNvPicPr>
            <a:picLocks noGrp="1" noChangeAspect="1" noChangeArrowheads="1"/>
          </p:cNvPicPr>
          <p:nvPr>
            <p:ph sz="quarter" idx="4294967295"/>
          </p:nvPr>
        </p:nvPicPr>
        <p:blipFill>
          <a:blip r:embed="rId2" cstate="print"/>
          <a:srcRect/>
          <a:stretch>
            <a:fillRect/>
          </a:stretch>
        </p:blipFill>
        <p:spPr>
          <a:xfrm>
            <a:off x="2544763" y="2609850"/>
            <a:ext cx="2930525" cy="1501775"/>
          </a:xfrm>
          <a:noFill/>
        </p:spPr>
      </p:pic>
      <p:pic>
        <p:nvPicPr>
          <p:cNvPr id="17412" name="Picture 4" descr="7407"/>
          <p:cNvPicPr>
            <a:picLocks noChangeAspect="1" noChangeArrowheads="1"/>
          </p:cNvPicPr>
          <p:nvPr/>
        </p:nvPicPr>
        <p:blipFill>
          <a:blip r:embed="rId3" cstate="print"/>
          <a:srcRect/>
          <a:stretch>
            <a:fillRect/>
          </a:stretch>
        </p:blipFill>
        <p:spPr bwMode="auto">
          <a:xfrm>
            <a:off x="3200400" y="4724400"/>
            <a:ext cx="1620838" cy="1474788"/>
          </a:xfrm>
          <a:prstGeom prst="rect">
            <a:avLst/>
          </a:prstGeom>
          <a:noFill/>
          <a:ln w="9525">
            <a:noFill/>
            <a:miter lim="800000"/>
            <a:headEnd/>
            <a:tailEnd/>
          </a:ln>
        </p:spPr>
      </p:pic>
      <p:pic>
        <p:nvPicPr>
          <p:cNvPr id="17413" name="Picture 5" descr="19084"/>
          <p:cNvPicPr>
            <a:picLocks noChangeAspect="1" noChangeArrowheads="1"/>
          </p:cNvPicPr>
          <p:nvPr/>
        </p:nvPicPr>
        <p:blipFill>
          <a:blip r:embed="rId4" cstate="print"/>
          <a:srcRect/>
          <a:stretch>
            <a:fillRect/>
          </a:stretch>
        </p:blipFill>
        <p:spPr bwMode="auto">
          <a:xfrm>
            <a:off x="139700" y="2133600"/>
            <a:ext cx="1873250" cy="1479550"/>
          </a:xfrm>
          <a:prstGeom prst="rect">
            <a:avLst/>
          </a:prstGeom>
          <a:noFill/>
          <a:ln w="9525">
            <a:noFill/>
            <a:miter lim="800000"/>
            <a:headEnd/>
            <a:tailEnd/>
          </a:ln>
        </p:spPr>
      </p:pic>
      <p:pic>
        <p:nvPicPr>
          <p:cNvPr id="17414" name="Picture 6" descr="18029"/>
          <p:cNvPicPr>
            <a:picLocks noChangeAspect="1" noChangeArrowheads="1"/>
          </p:cNvPicPr>
          <p:nvPr/>
        </p:nvPicPr>
        <p:blipFill>
          <a:blip r:embed="rId5" cstate="print"/>
          <a:srcRect/>
          <a:stretch>
            <a:fillRect/>
          </a:stretch>
        </p:blipFill>
        <p:spPr bwMode="auto">
          <a:xfrm>
            <a:off x="6875463" y="2133600"/>
            <a:ext cx="1546225" cy="990600"/>
          </a:xfrm>
          <a:prstGeom prst="rect">
            <a:avLst/>
          </a:prstGeom>
          <a:noFill/>
          <a:ln w="9525">
            <a:noFill/>
            <a:miter lim="800000"/>
            <a:headEnd/>
            <a:tailEnd/>
          </a:ln>
        </p:spPr>
      </p:pic>
      <p:pic>
        <p:nvPicPr>
          <p:cNvPr id="17415" name="Picture 7" descr="16466"/>
          <p:cNvPicPr>
            <a:picLocks noChangeAspect="1" noChangeArrowheads="1"/>
          </p:cNvPicPr>
          <p:nvPr/>
        </p:nvPicPr>
        <p:blipFill>
          <a:blip r:embed="rId6" cstate="print"/>
          <a:srcRect/>
          <a:stretch>
            <a:fillRect/>
          </a:stretch>
        </p:blipFill>
        <p:spPr bwMode="auto">
          <a:xfrm>
            <a:off x="2555875" y="1484313"/>
            <a:ext cx="3863975" cy="555625"/>
          </a:xfrm>
          <a:prstGeom prst="rect">
            <a:avLst/>
          </a:prstGeom>
          <a:noFill/>
          <a:ln w="9525">
            <a:noFill/>
            <a:miter lim="800000"/>
            <a:headEnd/>
            <a:tailEnd/>
          </a:ln>
        </p:spPr>
      </p:pic>
      <p:pic>
        <p:nvPicPr>
          <p:cNvPr id="17416" name="Picture 8" descr="18664"/>
          <p:cNvPicPr>
            <a:picLocks noChangeAspect="1" noChangeArrowheads="1"/>
          </p:cNvPicPr>
          <p:nvPr/>
        </p:nvPicPr>
        <p:blipFill>
          <a:blip r:embed="rId7" cstate="print"/>
          <a:srcRect/>
          <a:stretch>
            <a:fillRect/>
          </a:stretch>
        </p:blipFill>
        <p:spPr bwMode="auto">
          <a:xfrm>
            <a:off x="6232525" y="4152900"/>
            <a:ext cx="2546350" cy="2046288"/>
          </a:xfrm>
          <a:prstGeom prst="rect">
            <a:avLst/>
          </a:prstGeom>
          <a:noFill/>
          <a:ln w="9525">
            <a:noFill/>
            <a:miter lim="800000"/>
            <a:headEnd/>
            <a:tailEnd/>
          </a:ln>
        </p:spPr>
      </p:pic>
      <p:pic>
        <p:nvPicPr>
          <p:cNvPr id="17417" name="Picture 9" descr="16977"/>
          <p:cNvPicPr>
            <a:picLocks noChangeAspect="1" noChangeArrowheads="1"/>
          </p:cNvPicPr>
          <p:nvPr/>
        </p:nvPicPr>
        <p:blipFill>
          <a:blip r:embed="rId8" cstate="print"/>
          <a:srcRect/>
          <a:stretch>
            <a:fillRect/>
          </a:stretch>
        </p:blipFill>
        <p:spPr bwMode="auto">
          <a:xfrm>
            <a:off x="609600" y="4419600"/>
            <a:ext cx="1425575" cy="18732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normAutofit fontScale="90000"/>
          </a:bodyPr>
          <a:lstStyle/>
          <a:p>
            <a:r>
              <a:rPr lang="nl-NL" smtClean="0"/>
              <a:t>Oudste geregistreerd merk in Suriname</a:t>
            </a:r>
          </a:p>
        </p:txBody>
      </p:sp>
      <p:sp>
        <p:nvSpPr>
          <p:cNvPr id="18435" name="Tijdelijke aanduiding voor inhoud 2"/>
          <p:cNvSpPr>
            <a:spLocks noGrp="1"/>
          </p:cNvSpPr>
          <p:nvPr>
            <p:ph idx="1"/>
          </p:nvPr>
        </p:nvSpPr>
        <p:spPr/>
        <p:txBody>
          <a:bodyPr/>
          <a:lstStyle/>
          <a:p>
            <a:endParaRPr lang="en-US" smtClean="0"/>
          </a:p>
        </p:txBody>
      </p:sp>
      <p:pic>
        <p:nvPicPr>
          <p:cNvPr id="18436" name="Picture 2" descr="C:\Users\Judith\Downloads\attachment (4).jpg"/>
          <p:cNvPicPr>
            <a:picLocks noChangeAspect="1" noChangeArrowheads="1"/>
          </p:cNvPicPr>
          <p:nvPr/>
        </p:nvPicPr>
        <p:blipFill>
          <a:blip r:embed="rId2" cstate="print"/>
          <a:srcRect/>
          <a:stretch>
            <a:fillRect/>
          </a:stretch>
        </p:blipFill>
        <p:spPr bwMode="auto">
          <a:xfrm>
            <a:off x="914400" y="1773238"/>
            <a:ext cx="3513138" cy="1871662"/>
          </a:xfrm>
          <a:prstGeom prst="rect">
            <a:avLst/>
          </a:prstGeom>
          <a:noFill/>
          <a:ln w="9525">
            <a:noFill/>
            <a:miter lim="800000"/>
            <a:headEnd/>
            <a:tailEnd/>
          </a:ln>
        </p:spPr>
      </p:pic>
      <p:pic>
        <p:nvPicPr>
          <p:cNvPr id="18437" name="Picture 3" descr="C:\Users\Judith\Downloads\attachment (5).jpg"/>
          <p:cNvPicPr>
            <a:picLocks noChangeAspect="1" noChangeArrowheads="1"/>
          </p:cNvPicPr>
          <p:nvPr/>
        </p:nvPicPr>
        <p:blipFill>
          <a:blip r:embed="rId3" cstate="print"/>
          <a:srcRect/>
          <a:stretch>
            <a:fillRect/>
          </a:stretch>
        </p:blipFill>
        <p:spPr bwMode="auto">
          <a:xfrm>
            <a:off x="5435600" y="4005263"/>
            <a:ext cx="2708275" cy="187166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r>
              <a:rPr lang="nl-NL" smtClean="0"/>
              <a:t>Gegevens Camel</a:t>
            </a:r>
          </a:p>
        </p:txBody>
      </p:sp>
      <p:sp>
        <p:nvSpPr>
          <p:cNvPr id="19459" name="Tijdelijke aanduiding voor inhoud 2"/>
          <p:cNvSpPr>
            <a:spLocks noGrp="1"/>
          </p:cNvSpPr>
          <p:nvPr>
            <p:ph idx="1"/>
          </p:nvPr>
        </p:nvSpPr>
        <p:spPr>
          <a:xfrm>
            <a:off x="457200" y="1341439"/>
            <a:ext cx="8229600" cy="4525962"/>
          </a:xfrm>
        </p:spPr>
        <p:txBody>
          <a:bodyPr>
            <a:normAutofit fontScale="92500" lnSpcReduction="10000"/>
          </a:bodyPr>
          <a:lstStyle/>
          <a:p>
            <a:r>
              <a:rPr lang="nl-NL" dirty="0" smtClean="0"/>
              <a:t>Geregistreerd 16-09-1916 in klasse 34 (sigaretten)</a:t>
            </a:r>
          </a:p>
          <a:p>
            <a:r>
              <a:rPr lang="nl-NL" dirty="0" smtClean="0"/>
              <a:t>Vernieuwd 23-06-1936</a:t>
            </a:r>
          </a:p>
          <a:p>
            <a:r>
              <a:rPr lang="nl-NL" dirty="0" smtClean="0"/>
              <a:t>Vernieuwd 22-03-1956</a:t>
            </a:r>
          </a:p>
          <a:p>
            <a:r>
              <a:rPr lang="nl-NL" dirty="0" smtClean="0"/>
              <a:t>Vernieuwd 18-03-1976</a:t>
            </a:r>
          </a:p>
          <a:p>
            <a:r>
              <a:rPr lang="nl-NL" dirty="0" smtClean="0"/>
              <a:t>Overgang 05-07-1981</a:t>
            </a:r>
          </a:p>
          <a:p>
            <a:r>
              <a:rPr lang="nl-NL" dirty="0" smtClean="0"/>
              <a:t>Vernieuwing 29-01-1996</a:t>
            </a:r>
          </a:p>
          <a:p>
            <a:r>
              <a:rPr lang="nl-NL" dirty="0" smtClean="0"/>
              <a:t>Naamswijziging en overgang 28-01-2000</a:t>
            </a:r>
          </a:p>
          <a:p>
            <a:r>
              <a:rPr lang="nl-NL" dirty="0" smtClean="0"/>
              <a:t>Vernieuwing 16-09-2006 door Japan Tobacco Inc.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p:txBody>
          <a:bodyPr>
            <a:normAutofit fontScale="90000"/>
          </a:bodyPr>
          <a:lstStyle/>
          <a:p>
            <a:r>
              <a:rPr lang="nl-NL" smtClean="0"/>
              <a:t>Weergave van aanvragen ingediend 2010-2015</a:t>
            </a:r>
          </a:p>
        </p:txBody>
      </p:sp>
      <p:graphicFrame>
        <p:nvGraphicFramePr>
          <p:cNvPr id="4" name="Tijdelijke aanduiding voor inhoud 3"/>
          <p:cNvGraphicFramePr>
            <a:graphicFrameLocks noGrp="1"/>
          </p:cNvGraphicFramePr>
          <p:nvPr>
            <p:ph idx="1"/>
          </p:nvPr>
        </p:nvGraphicFramePr>
        <p:xfrm>
          <a:off x="539750" y="2133600"/>
          <a:ext cx="8135939" cy="3114258"/>
        </p:xfrm>
        <a:graphic>
          <a:graphicData uri="http://schemas.openxmlformats.org/drawingml/2006/table">
            <a:tbl>
              <a:tblPr firstRow="1" firstCol="1" bandRow="1">
                <a:tableStyleId>{5C22544A-7EE6-4342-B048-85BDC9FD1C3A}</a:tableStyleId>
              </a:tblPr>
              <a:tblGrid>
                <a:gridCol w="647995"/>
                <a:gridCol w="863993"/>
                <a:gridCol w="906063"/>
                <a:gridCol w="811505"/>
                <a:gridCol w="1132485"/>
                <a:gridCol w="1206557"/>
                <a:gridCol w="841134"/>
                <a:gridCol w="905331"/>
                <a:gridCol w="820876"/>
              </a:tblGrid>
              <a:tr h="590514">
                <a:tc>
                  <a:txBody>
                    <a:bodyPr/>
                    <a:lstStyle/>
                    <a:p>
                      <a:pPr>
                        <a:lnSpc>
                          <a:spcPct val="115000"/>
                        </a:lnSpc>
                        <a:spcAft>
                          <a:spcPts val="0"/>
                        </a:spcAft>
                      </a:pPr>
                      <a:r>
                        <a:rPr lang="en-US" sz="1100" dirty="0" err="1">
                          <a:effectLst/>
                        </a:rPr>
                        <a:t>jaar</a:t>
                      </a:r>
                      <a:endParaRPr lang="nl-NL" sz="1100"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100" dirty="0">
                          <a:effectLst/>
                        </a:rPr>
                        <a:t> </a:t>
                      </a:r>
                      <a:r>
                        <a:rPr lang="en-US" sz="1100" dirty="0" err="1">
                          <a:effectLst/>
                        </a:rPr>
                        <a:t>inschrijving</a:t>
                      </a:r>
                      <a:endParaRPr lang="nl-NL" sz="1100"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100" dirty="0">
                          <a:effectLst/>
                        </a:rPr>
                        <a:t> </a:t>
                      </a:r>
                      <a:r>
                        <a:rPr lang="en-US" sz="1100" dirty="0" err="1">
                          <a:effectLst/>
                        </a:rPr>
                        <a:t>vernieuwing</a:t>
                      </a:r>
                      <a:endParaRPr lang="nl-NL" sz="1100"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100" dirty="0" err="1">
                          <a:effectLst/>
                        </a:rPr>
                        <a:t>Overgang</a:t>
                      </a:r>
                      <a:endParaRPr lang="nl-NL" sz="1100"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100" dirty="0" err="1">
                          <a:effectLst/>
                        </a:rPr>
                        <a:t>Adreswijziging</a:t>
                      </a:r>
                      <a:endParaRPr lang="nl-NL" sz="1100"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100" dirty="0" err="1">
                          <a:effectLst/>
                        </a:rPr>
                        <a:t>Naamswijziging</a:t>
                      </a:r>
                      <a:endParaRPr lang="nl-NL" sz="1100"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100" dirty="0" err="1">
                          <a:effectLst/>
                        </a:rPr>
                        <a:t>Beperking</a:t>
                      </a:r>
                      <a:r>
                        <a:rPr lang="en-US" sz="1100" dirty="0">
                          <a:effectLst/>
                        </a:rPr>
                        <a:t> </a:t>
                      </a:r>
                      <a:r>
                        <a:rPr lang="en-US" sz="1100" dirty="0" err="1">
                          <a:effectLst/>
                        </a:rPr>
                        <a:t>warenlijst</a:t>
                      </a:r>
                      <a:endParaRPr lang="nl-NL" sz="1100"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100" dirty="0" err="1">
                          <a:effectLst/>
                        </a:rPr>
                        <a:t>Doorhaling</a:t>
                      </a:r>
                      <a:r>
                        <a:rPr lang="en-US" sz="1100" dirty="0">
                          <a:effectLst/>
                        </a:rPr>
                        <a:t> </a:t>
                      </a:r>
                      <a:endParaRPr lang="nl-NL" sz="1100"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100" dirty="0" err="1">
                          <a:effectLst/>
                        </a:rPr>
                        <a:t>Totaal</a:t>
                      </a:r>
                      <a:r>
                        <a:rPr lang="en-US" sz="1100" dirty="0">
                          <a:effectLst/>
                        </a:rPr>
                        <a:t>  </a:t>
                      </a:r>
                      <a:r>
                        <a:rPr lang="en-US" sz="1100" dirty="0" err="1">
                          <a:effectLst/>
                        </a:rPr>
                        <a:t>ingediende</a:t>
                      </a:r>
                      <a:r>
                        <a:rPr lang="en-US" sz="1100" dirty="0">
                          <a:effectLst/>
                        </a:rPr>
                        <a:t> </a:t>
                      </a:r>
                      <a:r>
                        <a:rPr lang="en-US" sz="1100" dirty="0" err="1">
                          <a:effectLst/>
                        </a:rPr>
                        <a:t>verzoeken</a:t>
                      </a:r>
                      <a:endParaRPr lang="nl-NL" sz="1100" dirty="0">
                        <a:effectLst/>
                        <a:latin typeface="Calibri"/>
                        <a:ea typeface="Calibri"/>
                        <a:cs typeface="Times New Roman"/>
                      </a:endParaRPr>
                    </a:p>
                  </a:txBody>
                  <a:tcPr marL="60130" marR="60130" marT="0" marB="0" anchor="ctr"/>
                </a:tc>
              </a:tr>
              <a:tr h="420429">
                <a:tc>
                  <a:txBody>
                    <a:bodyPr/>
                    <a:lstStyle/>
                    <a:p>
                      <a:pPr algn="r">
                        <a:lnSpc>
                          <a:spcPct val="115000"/>
                        </a:lnSpc>
                        <a:spcAft>
                          <a:spcPts val="0"/>
                        </a:spcAft>
                      </a:pPr>
                      <a:r>
                        <a:rPr lang="en-US" sz="1800" b="1" dirty="0">
                          <a:effectLst/>
                        </a:rPr>
                        <a:t>2010</a:t>
                      </a:r>
                      <a:endParaRPr lang="nl-NL" sz="1800" b="1"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583</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490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97</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219</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213</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3</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b="1" dirty="0" smtClean="0">
                          <a:effectLst/>
                        </a:rPr>
                        <a:t>1605</a:t>
                      </a:r>
                    </a:p>
                    <a:p>
                      <a:pPr algn="r">
                        <a:lnSpc>
                          <a:spcPct val="115000"/>
                        </a:lnSpc>
                        <a:spcAft>
                          <a:spcPts val="0"/>
                        </a:spcAft>
                      </a:pPr>
                      <a:endParaRPr lang="nl-NL" sz="1200" b="1" dirty="0">
                        <a:effectLst/>
                        <a:latin typeface="Calibri"/>
                        <a:ea typeface="Calibri"/>
                        <a:cs typeface="Times New Roman"/>
                      </a:endParaRPr>
                    </a:p>
                  </a:txBody>
                  <a:tcPr marL="60130" marR="60130" marT="0" marB="0" anchor="ctr"/>
                </a:tc>
              </a:tr>
              <a:tr h="420429">
                <a:tc>
                  <a:txBody>
                    <a:bodyPr/>
                    <a:lstStyle/>
                    <a:p>
                      <a:pPr algn="r">
                        <a:lnSpc>
                          <a:spcPct val="115000"/>
                        </a:lnSpc>
                        <a:spcAft>
                          <a:spcPts val="0"/>
                        </a:spcAft>
                      </a:pPr>
                      <a:r>
                        <a:rPr lang="en-US" sz="1800" b="1" dirty="0">
                          <a:effectLst/>
                        </a:rPr>
                        <a:t>2011</a:t>
                      </a:r>
                      <a:endParaRPr lang="nl-NL" sz="1800" b="1"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680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462</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204</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99</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91</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b="1" dirty="0" smtClean="0">
                          <a:effectLst/>
                        </a:rPr>
                        <a:t>1537</a:t>
                      </a:r>
                    </a:p>
                    <a:p>
                      <a:pPr algn="r">
                        <a:lnSpc>
                          <a:spcPct val="115000"/>
                        </a:lnSpc>
                        <a:spcAft>
                          <a:spcPts val="0"/>
                        </a:spcAft>
                      </a:pPr>
                      <a:endParaRPr lang="nl-NL" sz="1200" b="1" dirty="0">
                        <a:effectLst/>
                        <a:latin typeface="Calibri"/>
                        <a:ea typeface="Calibri"/>
                        <a:cs typeface="Times New Roman"/>
                      </a:endParaRPr>
                    </a:p>
                  </a:txBody>
                  <a:tcPr marL="60130" marR="60130" marT="0" marB="0" anchor="ctr"/>
                </a:tc>
              </a:tr>
              <a:tr h="420429">
                <a:tc>
                  <a:txBody>
                    <a:bodyPr/>
                    <a:lstStyle/>
                    <a:p>
                      <a:pPr algn="r">
                        <a:lnSpc>
                          <a:spcPct val="115000"/>
                        </a:lnSpc>
                        <a:spcAft>
                          <a:spcPts val="0"/>
                        </a:spcAft>
                      </a:pPr>
                      <a:r>
                        <a:rPr lang="en-US" sz="1800" b="1" dirty="0">
                          <a:effectLst/>
                        </a:rPr>
                        <a:t>2012</a:t>
                      </a:r>
                      <a:endParaRPr lang="nl-NL" sz="1800" b="1"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781</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412</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337</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188</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349</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1</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b="1" dirty="0" smtClean="0">
                          <a:effectLst/>
                        </a:rPr>
                        <a:t>2068</a:t>
                      </a:r>
                    </a:p>
                    <a:p>
                      <a:pPr algn="r">
                        <a:lnSpc>
                          <a:spcPct val="115000"/>
                        </a:lnSpc>
                        <a:spcAft>
                          <a:spcPts val="0"/>
                        </a:spcAft>
                      </a:pPr>
                      <a:endParaRPr lang="nl-NL" sz="1200" b="1" dirty="0">
                        <a:effectLst/>
                        <a:latin typeface="Calibri"/>
                        <a:ea typeface="Calibri"/>
                        <a:cs typeface="Times New Roman"/>
                      </a:endParaRPr>
                    </a:p>
                  </a:txBody>
                  <a:tcPr marL="60130" marR="60130" marT="0" marB="0" anchor="ctr"/>
                </a:tc>
              </a:tr>
              <a:tr h="420429">
                <a:tc>
                  <a:txBody>
                    <a:bodyPr/>
                    <a:lstStyle/>
                    <a:p>
                      <a:pPr algn="r">
                        <a:lnSpc>
                          <a:spcPct val="115000"/>
                        </a:lnSpc>
                        <a:spcAft>
                          <a:spcPts val="0"/>
                        </a:spcAft>
                      </a:pPr>
                      <a:r>
                        <a:rPr lang="en-US" sz="1800" b="1" dirty="0">
                          <a:effectLst/>
                        </a:rPr>
                        <a:t>2013</a:t>
                      </a:r>
                      <a:endParaRPr lang="nl-NL" sz="1800" b="1"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702</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490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164</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180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166</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2</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b="1" dirty="0" smtClean="0">
                          <a:effectLst/>
                        </a:rPr>
                        <a:t>1704</a:t>
                      </a:r>
                    </a:p>
                    <a:p>
                      <a:pPr algn="r">
                        <a:lnSpc>
                          <a:spcPct val="115000"/>
                        </a:lnSpc>
                        <a:spcAft>
                          <a:spcPts val="0"/>
                        </a:spcAft>
                      </a:pPr>
                      <a:endParaRPr lang="nl-NL" sz="1200" b="1" dirty="0">
                        <a:effectLst/>
                        <a:latin typeface="Calibri"/>
                        <a:ea typeface="Calibri"/>
                        <a:cs typeface="Times New Roman"/>
                      </a:endParaRPr>
                    </a:p>
                  </a:txBody>
                  <a:tcPr marL="60130" marR="60130" marT="0" marB="0" anchor="ctr"/>
                </a:tc>
              </a:tr>
              <a:tr h="420429">
                <a:tc>
                  <a:txBody>
                    <a:bodyPr/>
                    <a:lstStyle/>
                    <a:p>
                      <a:pPr algn="r">
                        <a:lnSpc>
                          <a:spcPct val="115000"/>
                        </a:lnSpc>
                        <a:spcAft>
                          <a:spcPts val="0"/>
                        </a:spcAft>
                      </a:pPr>
                      <a:r>
                        <a:rPr lang="en-US" sz="1800" b="1" dirty="0">
                          <a:effectLst/>
                        </a:rPr>
                        <a:t>2014</a:t>
                      </a:r>
                      <a:endParaRPr lang="nl-NL" sz="1800" b="1" dirty="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725</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451</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160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162</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104</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a:effectLst/>
                        </a:rPr>
                        <a:t>0</a:t>
                      </a:r>
                      <a:endParaRPr lang="nl-NL" sz="1200">
                        <a:effectLst/>
                        <a:latin typeface="Calibri"/>
                        <a:ea typeface="Calibri"/>
                        <a:cs typeface="Times New Roman"/>
                      </a:endParaRPr>
                    </a:p>
                  </a:txBody>
                  <a:tcPr marL="60130" marR="60130" marT="0" marB="0" anchor="ctr"/>
                </a:tc>
                <a:tc>
                  <a:txBody>
                    <a:bodyPr/>
                    <a:lstStyle/>
                    <a:p>
                      <a:pPr algn="r">
                        <a:lnSpc>
                          <a:spcPct val="115000"/>
                        </a:lnSpc>
                        <a:spcAft>
                          <a:spcPts val="0"/>
                        </a:spcAft>
                      </a:pPr>
                      <a:r>
                        <a:rPr lang="en-US" sz="1200" b="1" dirty="0" smtClean="0">
                          <a:effectLst/>
                        </a:rPr>
                        <a:t>1602</a:t>
                      </a:r>
                    </a:p>
                    <a:p>
                      <a:pPr algn="r">
                        <a:lnSpc>
                          <a:spcPct val="115000"/>
                        </a:lnSpc>
                        <a:spcAft>
                          <a:spcPts val="0"/>
                        </a:spcAft>
                      </a:pPr>
                      <a:endParaRPr lang="nl-NL" sz="1200" b="1" dirty="0">
                        <a:effectLst/>
                        <a:latin typeface="Calibri"/>
                        <a:ea typeface="Calibri"/>
                        <a:cs typeface="Times New Roman"/>
                      </a:endParaRPr>
                    </a:p>
                  </a:txBody>
                  <a:tcPr marL="60130" marR="60130" marT="0" marB="0" anchor="ctr"/>
                </a:tc>
              </a:tr>
              <a:tr h="420429">
                <a:tc>
                  <a:txBody>
                    <a:bodyPr/>
                    <a:lstStyle/>
                    <a:p>
                      <a:pPr algn="r">
                        <a:lnSpc>
                          <a:spcPct val="115000"/>
                        </a:lnSpc>
                        <a:spcAft>
                          <a:spcPts val="0"/>
                        </a:spcAft>
                      </a:pPr>
                      <a:r>
                        <a:rPr lang="en-US" sz="1800" b="1" dirty="0">
                          <a:effectLst/>
                        </a:rPr>
                        <a:t>2015</a:t>
                      </a:r>
                      <a:endParaRPr lang="nl-NL" sz="1800" b="1" dirty="0">
                        <a:effectLst/>
                        <a:latin typeface="Calibri"/>
                        <a:ea typeface="Calibri"/>
                        <a:cs typeface="Times New Roman"/>
                      </a:endParaRPr>
                    </a:p>
                  </a:txBody>
                  <a:tcPr marL="60130" marR="60130" marT="0" marB="0" anchor="b"/>
                </a:tc>
                <a:tc>
                  <a:txBody>
                    <a:bodyPr/>
                    <a:lstStyle/>
                    <a:p>
                      <a:pPr algn="ctr">
                        <a:lnSpc>
                          <a:spcPct val="115000"/>
                        </a:lnSpc>
                        <a:spcAft>
                          <a:spcPts val="0"/>
                        </a:spcAft>
                      </a:pPr>
                      <a:r>
                        <a:rPr lang="en-US" sz="1200">
                          <a:effectLst/>
                        </a:rPr>
                        <a:t>686</a:t>
                      </a:r>
                      <a:endParaRPr lang="nl-NL" sz="1200">
                        <a:effectLst/>
                        <a:latin typeface="Calibri"/>
                        <a:ea typeface="Calibri"/>
                        <a:cs typeface="Times New Roman"/>
                      </a:endParaRPr>
                    </a:p>
                  </a:txBody>
                  <a:tcPr marL="60130" marR="60130" marT="0" marB="0" anchor="b"/>
                </a:tc>
                <a:tc>
                  <a:txBody>
                    <a:bodyPr/>
                    <a:lstStyle/>
                    <a:p>
                      <a:pPr algn="ctr">
                        <a:lnSpc>
                          <a:spcPct val="115000"/>
                        </a:lnSpc>
                        <a:spcAft>
                          <a:spcPts val="0"/>
                        </a:spcAft>
                      </a:pPr>
                      <a:r>
                        <a:rPr lang="en-US" sz="1200" dirty="0">
                          <a:effectLst/>
                        </a:rPr>
                        <a:t>593</a:t>
                      </a:r>
                      <a:endParaRPr lang="nl-NL" sz="1200" dirty="0">
                        <a:effectLst/>
                        <a:latin typeface="Calibri"/>
                        <a:ea typeface="Calibri"/>
                        <a:cs typeface="Times New Roman"/>
                      </a:endParaRPr>
                    </a:p>
                  </a:txBody>
                  <a:tcPr marL="60130" marR="60130" marT="0" marB="0" anchor="b"/>
                </a:tc>
                <a:tc>
                  <a:txBody>
                    <a:bodyPr/>
                    <a:lstStyle/>
                    <a:p>
                      <a:pPr algn="ctr">
                        <a:lnSpc>
                          <a:spcPct val="115000"/>
                        </a:lnSpc>
                        <a:spcAft>
                          <a:spcPts val="0"/>
                        </a:spcAft>
                      </a:pPr>
                      <a:r>
                        <a:rPr lang="en-US" sz="1200">
                          <a:effectLst/>
                        </a:rPr>
                        <a:t>128</a:t>
                      </a:r>
                      <a:endParaRPr lang="nl-NL" sz="1200">
                        <a:effectLst/>
                        <a:latin typeface="Calibri"/>
                        <a:ea typeface="Calibri"/>
                        <a:cs typeface="Times New Roman"/>
                      </a:endParaRPr>
                    </a:p>
                  </a:txBody>
                  <a:tcPr marL="60130" marR="60130" marT="0" marB="0" anchor="b"/>
                </a:tc>
                <a:tc>
                  <a:txBody>
                    <a:bodyPr/>
                    <a:lstStyle/>
                    <a:p>
                      <a:pPr algn="ctr">
                        <a:lnSpc>
                          <a:spcPct val="115000"/>
                        </a:lnSpc>
                        <a:spcAft>
                          <a:spcPts val="0"/>
                        </a:spcAft>
                      </a:pPr>
                      <a:r>
                        <a:rPr lang="en-US" sz="1200" dirty="0">
                          <a:effectLst/>
                        </a:rPr>
                        <a:t>126</a:t>
                      </a:r>
                      <a:endParaRPr lang="nl-NL" sz="1200" dirty="0">
                        <a:effectLst/>
                        <a:latin typeface="Calibri"/>
                        <a:ea typeface="Calibri"/>
                        <a:cs typeface="Times New Roman"/>
                      </a:endParaRPr>
                    </a:p>
                  </a:txBody>
                  <a:tcPr marL="60130" marR="60130" marT="0" marB="0" anchor="b"/>
                </a:tc>
                <a:tc>
                  <a:txBody>
                    <a:bodyPr/>
                    <a:lstStyle/>
                    <a:p>
                      <a:pPr algn="ctr">
                        <a:lnSpc>
                          <a:spcPct val="115000"/>
                        </a:lnSpc>
                        <a:spcAft>
                          <a:spcPts val="0"/>
                        </a:spcAft>
                      </a:pPr>
                      <a:r>
                        <a:rPr lang="en-US" sz="1200">
                          <a:effectLst/>
                        </a:rPr>
                        <a:t>133</a:t>
                      </a:r>
                      <a:endParaRPr lang="nl-NL" sz="1200">
                        <a:effectLst/>
                        <a:latin typeface="Calibri"/>
                        <a:ea typeface="Calibri"/>
                        <a:cs typeface="Times New Roman"/>
                      </a:endParaRPr>
                    </a:p>
                  </a:txBody>
                  <a:tcPr marL="60130" marR="60130" marT="0" marB="0" anchor="b"/>
                </a:tc>
                <a:tc>
                  <a:txBody>
                    <a:bodyPr/>
                    <a:lstStyle/>
                    <a:p>
                      <a:pPr algn="r">
                        <a:lnSpc>
                          <a:spcPct val="115000"/>
                        </a:lnSpc>
                        <a:spcAft>
                          <a:spcPts val="0"/>
                        </a:spcAft>
                      </a:pPr>
                      <a:r>
                        <a:rPr lang="en-US" sz="1200">
                          <a:effectLst/>
                        </a:rPr>
                        <a:t>0</a:t>
                      </a:r>
                      <a:endParaRPr lang="nl-NL" sz="1200">
                        <a:effectLst/>
                        <a:latin typeface="Calibri"/>
                        <a:ea typeface="Calibri"/>
                        <a:cs typeface="Times New Roman"/>
                      </a:endParaRPr>
                    </a:p>
                  </a:txBody>
                  <a:tcPr marL="60130" marR="60130" marT="0" marB="0" anchor="b"/>
                </a:tc>
                <a:tc>
                  <a:txBody>
                    <a:bodyPr/>
                    <a:lstStyle/>
                    <a:p>
                      <a:pPr algn="r">
                        <a:lnSpc>
                          <a:spcPct val="115000"/>
                        </a:lnSpc>
                        <a:spcAft>
                          <a:spcPts val="0"/>
                        </a:spcAft>
                      </a:pPr>
                      <a:r>
                        <a:rPr lang="en-US" sz="1200">
                          <a:effectLst/>
                        </a:rPr>
                        <a:t>0</a:t>
                      </a:r>
                      <a:endParaRPr lang="nl-NL" sz="1200">
                        <a:effectLst/>
                        <a:latin typeface="Calibri"/>
                        <a:ea typeface="Calibri"/>
                        <a:cs typeface="Times New Roman"/>
                      </a:endParaRPr>
                    </a:p>
                  </a:txBody>
                  <a:tcPr marL="60130" marR="60130" marT="0" marB="0" anchor="b"/>
                </a:tc>
                <a:tc>
                  <a:txBody>
                    <a:bodyPr/>
                    <a:lstStyle/>
                    <a:p>
                      <a:pPr algn="r">
                        <a:lnSpc>
                          <a:spcPct val="115000"/>
                        </a:lnSpc>
                        <a:spcAft>
                          <a:spcPts val="0"/>
                        </a:spcAft>
                      </a:pPr>
                      <a:r>
                        <a:rPr lang="en-US" sz="1200" b="1" dirty="0" smtClean="0">
                          <a:effectLst/>
                        </a:rPr>
                        <a:t>1666</a:t>
                      </a:r>
                    </a:p>
                    <a:p>
                      <a:pPr algn="r">
                        <a:lnSpc>
                          <a:spcPct val="115000"/>
                        </a:lnSpc>
                        <a:spcAft>
                          <a:spcPts val="0"/>
                        </a:spcAft>
                      </a:pPr>
                      <a:endParaRPr lang="nl-NL" sz="1200" b="1" dirty="0">
                        <a:effectLst/>
                        <a:latin typeface="Calibri"/>
                        <a:ea typeface="Calibri"/>
                        <a:cs typeface="Times New Roman"/>
                      </a:endParaRPr>
                    </a:p>
                  </a:txBody>
                  <a:tcPr marL="60130" marR="60130" marT="0" marB="0" anchor="b"/>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a:xfrm>
            <a:off x="457200" y="274638"/>
            <a:ext cx="8229600" cy="792162"/>
          </a:xfrm>
        </p:spPr>
        <p:txBody>
          <a:bodyPr/>
          <a:lstStyle/>
          <a:p>
            <a:r>
              <a:rPr lang="nl-NL" dirty="0" smtClean="0"/>
              <a:t>Aanvragen 2010-2015</a:t>
            </a:r>
          </a:p>
        </p:txBody>
      </p:sp>
      <p:pic>
        <p:nvPicPr>
          <p:cNvPr id="4" name="Chart 1"/>
          <p:cNvPicPr>
            <a:picLocks noGrp="1" noChangeArrowheads="1"/>
          </p:cNvPicPr>
          <p:nvPr>
            <p:ph idx="1"/>
          </p:nvPr>
        </p:nvPicPr>
        <p:blipFill>
          <a:blip r:embed="rId2" cstate="print"/>
          <a:srcRect/>
          <a:stretch>
            <a:fillRect/>
          </a:stretch>
        </p:blipFill>
        <p:spPr>
          <a:xfrm>
            <a:off x="457200" y="1143000"/>
            <a:ext cx="8229600" cy="4522788"/>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r>
              <a:rPr lang="nl-NL" smtClean="0"/>
              <a:t>Overzicht 2015</a:t>
            </a:r>
          </a:p>
        </p:txBody>
      </p:sp>
      <p:sp>
        <p:nvSpPr>
          <p:cNvPr id="22531" name="Tijdelijke aanduiding voor inhoud 2"/>
          <p:cNvSpPr>
            <a:spLocks noGrp="1"/>
          </p:cNvSpPr>
          <p:nvPr>
            <p:ph idx="1"/>
          </p:nvPr>
        </p:nvSpPr>
        <p:spPr/>
        <p:txBody>
          <a:bodyPr/>
          <a:lstStyle/>
          <a:p>
            <a:r>
              <a:rPr lang="nl-NL" smtClean="0"/>
              <a:t>   </a:t>
            </a:r>
          </a:p>
        </p:txBody>
      </p:sp>
      <p:pic>
        <p:nvPicPr>
          <p:cNvPr id="22532" name="Picture 4"/>
          <p:cNvPicPr>
            <a:picLocks noChangeAspect="1" noChangeArrowheads="1"/>
          </p:cNvPicPr>
          <p:nvPr/>
        </p:nvPicPr>
        <p:blipFill>
          <a:blip r:embed="rId2" cstate="print"/>
          <a:srcRect/>
          <a:stretch>
            <a:fillRect/>
          </a:stretch>
        </p:blipFill>
        <p:spPr bwMode="auto">
          <a:xfrm>
            <a:off x="755650" y="1862138"/>
            <a:ext cx="6786563" cy="372745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NL" dirty="0" err="1" smtClean="0"/>
              <a:t>Outline</a:t>
            </a:r>
            <a:r>
              <a:rPr lang="nl-NL" dirty="0" smtClean="0"/>
              <a:t/>
            </a:r>
            <a:br>
              <a:rPr lang="nl-NL" dirty="0" smtClean="0"/>
            </a:br>
            <a:endParaRPr lang="nl-NL" dirty="0" smtClean="0"/>
          </a:p>
        </p:txBody>
      </p:sp>
      <p:sp>
        <p:nvSpPr>
          <p:cNvPr id="4099" name="Tijdelijke aanduiding voor inhoud 2"/>
          <p:cNvSpPr>
            <a:spLocks noGrp="1"/>
          </p:cNvSpPr>
          <p:nvPr>
            <p:ph idx="1"/>
          </p:nvPr>
        </p:nvSpPr>
        <p:spPr/>
        <p:txBody>
          <a:bodyPr/>
          <a:lstStyle/>
          <a:p>
            <a:pPr eaLnBrk="1" hangingPunct="1"/>
            <a:r>
              <a:rPr lang="nl-NL" altLang="nl-NL" smtClean="0"/>
              <a:t>Nationale IE regelgeving</a:t>
            </a:r>
          </a:p>
          <a:p>
            <a:pPr eaLnBrk="1" hangingPunct="1"/>
            <a:r>
              <a:rPr lang="nl-NL" altLang="nl-NL" smtClean="0"/>
              <a:t>IE verdragen</a:t>
            </a:r>
          </a:p>
          <a:p>
            <a:pPr eaLnBrk="1" hangingPunct="1"/>
            <a:r>
              <a:rPr lang="nl-NL" altLang="nl-NL" smtClean="0"/>
              <a:t>Implementatie van internationale regels in onze huidige wetgeving</a:t>
            </a:r>
          </a:p>
          <a:p>
            <a:pPr eaLnBrk="1" hangingPunct="1"/>
            <a:r>
              <a:rPr lang="nl-NL" altLang="nl-NL" smtClean="0"/>
              <a:t>Registratie procedure handelsmerken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a:xfrm>
            <a:off x="381000" y="0"/>
            <a:ext cx="8229600" cy="1143000"/>
          </a:xfrm>
        </p:spPr>
        <p:txBody>
          <a:bodyPr/>
          <a:lstStyle/>
          <a:p>
            <a:r>
              <a:rPr lang="nl-NL" dirty="0" smtClean="0"/>
              <a:t>Octrooi registratie in Suriname</a:t>
            </a:r>
          </a:p>
        </p:txBody>
      </p:sp>
      <p:sp>
        <p:nvSpPr>
          <p:cNvPr id="23555" name="Tijdelijke aanduiding voor inhoud 2"/>
          <p:cNvSpPr>
            <a:spLocks noGrp="1"/>
          </p:cNvSpPr>
          <p:nvPr>
            <p:ph idx="1"/>
          </p:nvPr>
        </p:nvSpPr>
        <p:spPr>
          <a:xfrm>
            <a:off x="457200" y="1143000"/>
            <a:ext cx="8229600" cy="4525963"/>
          </a:xfrm>
        </p:spPr>
        <p:txBody>
          <a:bodyPr>
            <a:normAutofit lnSpcReduction="10000"/>
          </a:bodyPr>
          <a:lstStyle/>
          <a:p>
            <a:r>
              <a:rPr lang="nl-NL" dirty="0" smtClean="0"/>
              <a:t>Geen octrooiregistratie in Suriname mogelijk</a:t>
            </a:r>
          </a:p>
          <a:p>
            <a:r>
              <a:rPr lang="nl-NL" dirty="0" smtClean="0"/>
              <a:t>9-10-1975 octrooi geregistreerd door Moestava Shaukat Ali Nurmohamed (Surinamer). Hij verkreeg octrooirecht voor een uitvinding</a:t>
            </a:r>
          </a:p>
          <a:p>
            <a:r>
              <a:rPr lang="nl-NL" dirty="0" smtClean="0"/>
              <a:t>Een overzicht van ingediende octrooiaanvragen in de periode 1912-1929 geeft weer dat er maar net 3 aanvragen door Surinamers waren ingediend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lstStyle/>
          <a:p>
            <a:r>
              <a:rPr lang="nl-NL" smtClean="0"/>
              <a:t>Octrooi registratie in Suriname</a:t>
            </a:r>
          </a:p>
        </p:txBody>
      </p:sp>
      <p:sp>
        <p:nvSpPr>
          <p:cNvPr id="24579" name="Tijdelijke aanduiding voor inhoud 2"/>
          <p:cNvSpPr>
            <a:spLocks noGrp="1"/>
          </p:cNvSpPr>
          <p:nvPr>
            <p:ph idx="1"/>
          </p:nvPr>
        </p:nvSpPr>
        <p:spPr/>
        <p:txBody>
          <a:bodyPr>
            <a:normAutofit lnSpcReduction="10000"/>
          </a:bodyPr>
          <a:lstStyle/>
          <a:p>
            <a:r>
              <a:rPr lang="nl-NL" smtClean="0"/>
              <a:t>De aanvraag werd in Suriname ingediend bij  het Hulpbureau en voor beoordeling opgestuurd naar de Octrooiraad in Nederland. Bestaat niet meer</a:t>
            </a:r>
          </a:p>
          <a:p>
            <a:r>
              <a:rPr lang="nl-NL" smtClean="0"/>
              <a:t>De octrooiraad maakte deel uit van het Bureau voor de Industriële Eigendom in Nederland. Bestaat ook  niet meer</a:t>
            </a:r>
          </a:p>
          <a:p>
            <a:r>
              <a:rPr lang="nl-NL" smtClean="0"/>
              <a:t>De octrooiwet was geldig voor Nederland en haar koloniën.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hthoek 3"/>
          <p:cNvSpPr>
            <a:spLocks noChangeArrowheads="1"/>
          </p:cNvSpPr>
          <p:nvPr/>
        </p:nvSpPr>
        <p:spPr bwMode="auto">
          <a:xfrm>
            <a:off x="827088" y="908050"/>
            <a:ext cx="7402512" cy="5262979"/>
          </a:xfrm>
          <a:prstGeom prst="rect">
            <a:avLst/>
          </a:prstGeom>
          <a:noFill/>
          <a:ln w="9525">
            <a:noFill/>
            <a:miter lim="800000"/>
            <a:headEnd/>
            <a:tailEnd/>
          </a:ln>
        </p:spPr>
        <p:txBody>
          <a:bodyPr wrap="square">
            <a:spAutoFit/>
          </a:bodyPr>
          <a:lstStyle/>
          <a:p>
            <a:pPr eaLnBrk="1" hangingPunct="1"/>
            <a:r>
              <a:rPr lang="en-US" sz="4800" i="1" dirty="0"/>
              <a:t>The highest levels of performance come to people who are centered, intuitive, creative, and reflective - people who know to see a problem as an opportunity.</a:t>
            </a:r>
            <a:br>
              <a:rPr lang="en-US" sz="4800" i="1" dirty="0"/>
            </a:br>
            <a:endParaRPr lang="nl-NL" sz="48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r>
              <a:rPr lang="nl-NL" altLang="nl-NL" smtClean="0"/>
              <a:t>Nationale IE regelgeving</a:t>
            </a:r>
            <a:endParaRPr lang="nl-NL" smtClean="0"/>
          </a:p>
        </p:txBody>
      </p:sp>
      <p:sp>
        <p:nvSpPr>
          <p:cNvPr id="5123" name="Tijdelijke aanduiding voor inhoud 2"/>
          <p:cNvSpPr>
            <a:spLocks noGrp="1"/>
          </p:cNvSpPr>
          <p:nvPr>
            <p:ph idx="1"/>
          </p:nvPr>
        </p:nvSpPr>
        <p:spPr/>
        <p:txBody>
          <a:bodyPr/>
          <a:lstStyle/>
          <a:p>
            <a:pPr eaLnBrk="1" hangingPunct="1"/>
            <a:r>
              <a:rPr lang="en-US" altLang="nl-NL" smtClean="0"/>
              <a:t>Reglement Industriele Eigendom 1912 </a:t>
            </a:r>
          </a:p>
          <a:p>
            <a:pPr eaLnBrk="1" hangingPunct="1"/>
            <a:r>
              <a:rPr lang="en-US" altLang="nl-NL" smtClean="0"/>
              <a:t>Wet Auteursrecht 1913 en staatsbesluiten ter uitvoering van artikel 30bis Wet Auteursrecht</a:t>
            </a:r>
          </a:p>
          <a:p>
            <a:pPr eaLnBrk="1" hangingPunct="1"/>
            <a:r>
              <a:rPr lang="en-US" altLang="nl-NL" smtClean="0"/>
              <a:t>Artt. 390 en 400 Wetboek van Strafrecht</a:t>
            </a:r>
          </a:p>
          <a:p>
            <a:pPr eaLnBrk="1" hangingPunct="1"/>
            <a:r>
              <a:rPr lang="en-US" altLang="nl-NL" smtClean="0"/>
              <a:t>Octrooiwet 1910</a:t>
            </a:r>
          </a:p>
          <a:p>
            <a:pPr eaLnBrk="1" hangingPunct="1"/>
            <a:r>
              <a:rPr lang="en-US" altLang="nl-NL" smtClean="0"/>
              <a:t>Octrooireglement 1921</a:t>
            </a:r>
          </a:p>
          <a:p>
            <a:endParaRPr lang="nl-NL"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en-US" dirty="0" smtClean="0"/>
              <a:t>-</a:t>
            </a:r>
            <a:br>
              <a:rPr lang="en-US" dirty="0" smtClean="0"/>
            </a:br>
            <a:r>
              <a:rPr lang="en-US" dirty="0" err="1" smtClean="0"/>
              <a:t>Internationale</a:t>
            </a:r>
            <a:r>
              <a:rPr lang="en-US" dirty="0" smtClean="0"/>
              <a:t> commitments van Suriname </a:t>
            </a:r>
            <a:br>
              <a:rPr lang="en-US" dirty="0" smtClean="0"/>
            </a:br>
            <a:endParaRPr lang="en-US" dirty="0" smtClean="0"/>
          </a:p>
        </p:txBody>
      </p:sp>
      <p:sp>
        <p:nvSpPr>
          <p:cNvPr id="3" name="Tijdelijke aanduiding voor inhoud 2"/>
          <p:cNvSpPr>
            <a:spLocks noGrp="1"/>
          </p:cNvSpPr>
          <p:nvPr>
            <p:ph idx="1"/>
          </p:nvPr>
        </p:nvSpPr>
        <p:spPr/>
        <p:txBody>
          <a:bodyPr rtlCol="0">
            <a:normAutofit lnSpcReduction="10000"/>
          </a:bodyPr>
          <a:lstStyle/>
          <a:p>
            <a:pPr eaLnBrk="1" fontAlgn="auto" hangingPunct="1">
              <a:spcAft>
                <a:spcPts val="0"/>
              </a:spcAft>
              <a:buFont typeface="Arial" panose="020B0604020202020204" pitchFamily="34" charset="0"/>
              <a:buChar char="•"/>
              <a:defRPr/>
            </a:pPr>
            <a:r>
              <a:rPr lang="en-US" dirty="0" err="1" smtClean="0"/>
              <a:t>Wipo</a:t>
            </a:r>
            <a:r>
              <a:rPr lang="en-US" dirty="0" smtClean="0"/>
              <a:t>  </a:t>
            </a:r>
            <a:r>
              <a:rPr lang="en-US" dirty="0" err="1" smtClean="0"/>
              <a:t>verdrag</a:t>
            </a:r>
            <a:r>
              <a:rPr lang="en-US" dirty="0" smtClean="0"/>
              <a:t> (1975)</a:t>
            </a:r>
          </a:p>
          <a:p>
            <a:pPr eaLnBrk="1" fontAlgn="auto" hangingPunct="1">
              <a:spcAft>
                <a:spcPts val="0"/>
              </a:spcAft>
              <a:buFont typeface="Arial" panose="020B0604020202020204" pitchFamily="34" charset="0"/>
              <a:buChar char="•"/>
              <a:defRPr/>
            </a:pPr>
            <a:r>
              <a:rPr lang="en-US" dirty="0" err="1" smtClean="0"/>
              <a:t>Verdrag</a:t>
            </a:r>
            <a:r>
              <a:rPr lang="en-US" dirty="0" smtClean="0"/>
              <a:t> van ‘s Gravenhage (1975)</a:t>
            </a:r>
          </a:p>
          <a:p>
            <a:pPr eaLnBrk="1" fontAlgn="auto" hangingPunct="1">
              <a:spcAft>
                <a:spcPts val="0"/>
              </a:spcAft>
              <a:buFont typeface="Arial" panose="020B0604020202020204" pitchFamily="34" charset="0"/>
              <a:buChar char="•"/>
              <a:defRPr/>
            </a:pPr>
            <a:r>
              <a:rPr lang="en-US" dirty="0" err="1" smtClean="0"/>
              <a:t>Verdrag</a:t>
            </a:r>
            <a:r>
              <a:rPr lang="en-US" dirty="0" smtClean="0"/>
              <a:t> van </a:t>
            </a:r>
            <a:r>
              <a:rPr lang="en-US" dirty="0" err="1" smtClean="0"/>
              <a:t>Parijs</a:t>
            </a:r>
            <a:r>
              <a:rPr lang="en-US" dirty="0" smtClean="0"/>
              <a:t> (1975)</a:t>
            </a:r>
          </a:p>
          <a:p>
            <a:pPr eaLnBrk="1" fontAlgn="auto" hangingPunct="1">
              <a:spcAft>
                <a:spcPts val="0"/>
              </a:spcAft>
              <a:buFont typeface="Arial" panose="020B0604020202020204" pitchFamily="34" charset="0"/>
              <a:buChar char="•"/>
              <a:defRPr/>
            </a:pPr>
            <a:r>
              <a:rPr lang="en-US" dirty="0" err="1" smtClean="0"/>
              <a:t>Verdrag</a:t>
            </a:r>
            <a:r>
              <a:rPr lang="en-US" dirty="0" smtClean="0"/>
              <a:t> van Nice  (1981)</a:t>
            </a:r>
          </a:p>
          <a:p>
            <a:pPr eaLnBrk="1" fontAlgn="auto" hangingPunct="1">
              <a:spcAft>
                <a:spcPts val="0"/>
              </a:spcAft>
              <a:buFont typeface="Arial" panose="020B0604020202020204" pitchFamily="34" charset="0"/>
              <a:buChar char="•"/>
              <a:defRPr/>
            </a:pPr>
            <a:r>
              <a:rPr lang="en-US" dirty="0" err="1" smtClean="0"/>
              <a:t>Overeenkomst</a:t>
            </a:r>
            <a:r>
              <a:rPr lang="en-US" dirty="0" smtClean="0"/>
              <a:t> van </a:t>
            </a:r>
            <a:r>
              <a:rPr lang="en-US" dirty="0" err="1" smtClean="0"/>
              <a:t>Straatsburg</a:t>
            </a:r>
            <a:r>
              <a:rPr lang="en-US" dirty="0" smtClean="0"/>
              <a:t> (1975)</a:t>
            </a:r>
          </a:p>
          <a:p>
            <a:pPr eaLnBrk="1" fontAlgn="auto" hangingPunct="1">
              <a:spcAft>
                <a:spcPts val="0"/>
              </a:spcAft>
              <a:buFont typeface="Arial" panose="020B0604020202020204" pitchFamily="34" charset="0"/>
              <a:buChar char="•"/>
              <a:defRPr/>
            </a:pPr>
            <a:r>
              <a:rPr lang="en-US" dirty="0" err="1" smtClean="0"/>
              <a:t>Berner</a:t>
            </a:r>
            <a:r>
              <a:rPr lang="en-US" dirty="0" smtClean="0"/>
              <a:t> </a:t>
            </a:r>
            <a:r>
              <a:rPr lang="en-US" dirty="0" err="1" smtClean="0"/>
              <a:t>Conventie</a:t>
            </a:r>
            <a:r>
              <a:rPr lang="en-US" dirty="0" smtClean="0"/>
              <a:t> (1977)</a:t>
            </a:r>
          </a:p>
          <a:p>
            <a:pPr eaLnBrk="1" fontAlgn="auto" hangingPunct="1">
              <a:spcAft>
                <a:spcPts val="0"/>
              </a:spcAft>
              <a:buFont typeface="Arial" panose="020B0604020202020204" pitchFamily="34" charset="0"/>
              <a:buChar char="•"/>
              <a:defRPr/>
            </a:pPr>
            <a:r>
              <a:rPr lang="en-US" dirty="0" smtClean="0"/>
              <a:t>TRIPS </a:t>
            </a:r>
            <a:r>
              <a:rPr lang="en-US" dirty="0" err="1" smtClean="0"/>
              <a:t>verdrag</a:t>
            </a:r>
            <a:r>
              <a:rPr lang="en-US" dirty="0" smtClean="0"/>
              <a:t> (annex 1C WTO </a:t>
            </a:r>
            <a:r>
              <a:rPr lang="en-US" dirty="0" err="1" smtClean="0"/>
              <a:t>verdrag</a:t>
            </a:r>
            <a:r>
              <a:rPr lang="en-US" dirty="0" smtClean="0"/>
              <a:t>) (1995)</a:t>
            </a:r>
          </a:p>
          <a:p>
            <a:pPr eaLnBrk="1" fontAlgn="auto" hangingPunct="1">
              <a:spcAft>
                <a:spcPts val="0"/>
              </a:spcAft>
              <a:buFont typeface="Arial" panose="020B0604020202020204" pitchFamily="34" charset="0"/>
              <a:buChar char="•"/>
              <a:defRPr/>
            </a:pPr>
            <a:r>
              <a:rPr lang="en-US" dirty="0" err="1" smtClean="0"/>
              <a:t>Herziene</a:t>
            </a:r>
            <a:r>
              <a:rPr lang="en-US" dirty="0" smtClean="0"/>
              <a:t> </a:t>
            </a:r>
            <a:r>
              <a:rPr lang="en-US" dirty="0" err="1" smtClean="0"/>
              <a:t>verdrag</a:t>
            </a:r>
            <a:r>
              <a:rPr lang="en-US" dirty="0" smtClean="0"/>
              <a:t> van </a:t>
            </a:r>
            <a:r>
              <a:rPr lang="en-US" dirty="0" err="1" smtClean="0"/>
              <a:t>Chaguaramas</a:t>
            </a:r>
            <a:endParaRPr lang="en-US" dirty="0" smtClean="0"/>
          </a:p>
          <a:p>
            <a:pPr marL="0" indent="0" eaLnBrk="1" fontAlgn="auto" hangingPunct="1">
              <a:spcAft>
                <a:spcPts val="0"/>
              </a:spcAft>
              <a:buFont typeface="Arial" charset="0"/>
              <a:buNone/>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normAutofit fontScale="90000"/>
          </a:bodyPr>
          <a:lstStyle/>
          <a:p>
            <a:r>
              <a:rPr lang="nl-NL" smtClean="0"/>
              <a:t>Implementatie Verdrag van Parijs in Reglement Industriële Eigendom</a:t>
            </a:r>
          </a:p>
        </p:txBody>
      </p:sp>
      <p:sp>
        <p:nvSpPr>
          <p:cNvPr id="8195" name="Tijdelijke aanduiding voor inhoud 2"/>
          <p:cNvSpPr>
            <a:spLocks noGrp="1"/>
          </p:cNvSpPr>
          <p:nvPr>
            <p:ph idx="1"/>
          </p:nvPr>
        </p:nvSpPr>
        <p:spPr/>
        <p:txBody>
          <a:bodyPr/>
          <a:lstStyle/>
          <a:p>
            <a:r>
              <a:rPr lang="nl-NL" smtClean="0"/>
              <a:t>Elk land welke partij is bij dit verdrag verbindt zich tot het inrichten van een bijzondere dienst van de industriële eigendom en van een centrale bewaarplaats ten einde openbare mededeling te doen van bijvoorbeeld fabrieks-en handelsmerken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normAutofit fontScale="90000"/>
          </a:bodyPr>
          <a:lstStyle/>
          <a:p>
            <a:r>
              <a:rPr lang="nl-NL" smtClean="0"/>
              <a:t>Bijzondere dienst van de industriële eigendom (BIE)</a:t>
            </a:r>
          </a:p>
        </p:txBody>
      </p:sp>
      <p:sp>
        <p:nvSpPr>
          <p:cNvPr id="9219" name="Tijdelijke aanduiding voor inhoud 2"/>
          <p:cNvSpPr>
            <a:spLocks noGrp="1"/>
          </p:cNvSpPr>
          <p:nvPr>
            <p:ph idx="1"/>
          </p:nvPr>
        </p:nvSpPr>
        <p:spPr/>
        <p:txBody>
          <a:bodyPr/>
          <a:lstStyle/>
          <a:p>
            <a:pPr marL="0" indent="0">
              <a:buFont typeface="Arial" charset="0"/>
              <a:buNone/>
            </a:pPr>
            <a:endParaRPr lang="nl-NL" smtClean="0"/>
          </a:p>
          <a:p>
            <a:pPr marL="0" indent="0">
              <a:buFont typeface="Arial" charset="0"/>
              <a:buNone/>
            </a:pPr>
            <a:endParaRPr lang="nl-NL" smtClean="0"/>
          </a:p>
          <a:p>
            <a:pPr marL="0" indent="0">
              <a:buFont typeface="Arial" charset="0"/>
              <a:buNone/>
            </a:pPr>
            <a:endParaRPr lang="nl-NL" smtClean="0"/>
          </a:p>
          <a:p>
            <a:pPr marL="0" indent="0">
              <a:buFont typeface="Arial" charset="0"/>
              <a:buNone/>
            </a:pPr>
            <a:endParaRPr lang="nl-NL" smtClean="0"/>
          </a:p>
          <a:p>
            <a:pPr marL="0" indent="0">
              <a:buFont typeface="Arial" charset="0"/>
              <a:buNone/>
            </a:pPr>
            <a:endParaRPr lang="nl-NL" smtClean="0"/>
          </a:p>
          <a:p>
            <a:pPr marL="0" indent="0">
              <a:buFont typeface="Arial" charset="0"/>
              <a:buNone/>
            </a:pPr>
            <a:endParaRPr lang="nl-NL" smtClean="0"/>
          </a:p>
        </p:txBody>
      </p:sp>
      <p:sp>
        <p:nvSpPr>
          <p:cNvPr id="9220" name="Rechthoek 3"/>
          <p:cNvSpPr>
            <a:spLocks noChangeArrowheads="1"/>
          </p:cNvSpPr>
          <p:nvPr/>
        </p:nvSpPr>
        <p:spPr bwMode="auto">
          <a:xfrm>
            <a:off x="539750" y="1773238"/>
            <a:ext cx="8353425" cy="4400550"/>
          </a:xfrm>
          <a:prstGeom prst="rect">
            <a:avLst/>
          </a:prstGeom>
          <a:noFill/>
          <a:ln w="9525">
            <a:noFill/>
            <a:miter lim="800000"/>
            <a:headEnd/>
            <a:tailEnd/>
          </a:ln>
        </p:spPr>
        <p:txBody>
          <a:bodyPr>
            <a:spAutoFit/>
          </a:bodyPr>
          <a:lstStyle/>
          <a:p>
            <a:pPr eaLnBrk="1" hangingPunct="1"/>
            <a:r>
              <a:rPr lang="en-US" altLang="nl-NL" sz="2800"/>
              <a:t>Ontwikkelen van IP beleid</a:t>
            </a:r>
          </a:p>
          <a:p>
            <a:pPr eaLnBrk="1" hangingPunct="1"/>
            <a:endParaRPr lang="en-US" altLang="nl-NL" sz="2800"/>
          </a:p>
          <a:p>
            <a:pPr eaLnBrk="1" hangingPunct="1"/>
            <a:r>
              <a:rPr lang="en-US" altLang="nl-NL" sz="2800"/>
              <a:t>Concipi</a:t>
            </a:r>
            <a:r>
              <a:rPr lang="en-US" altLang="nl-NL" sz="2800">
                <a:cs typeface="Tahoma" pitchFamily="34" charset="0"/>
              </a:rPr>
              <a:t>ëren van wetgeving op het gebied van Intellectuele Eigendom</a:t>
            </a:r>
          </a:p>
          <a:p>
            <a:pPr eaLnBrk="1" hangingPunct="1"/>
            <a:endParaRPr lang="en-US" altLang="nl-NL" sz="2800">
              <a:cs typeface="Tahoma" pitchFamily="34" charset="0"/>
            </a:endParaRPr>
          </a:p>
          <a:p>
            <a:pPr eaLnBrk="1" hangingPunct="1"/>
            <a:r>
              <a:rPr lang="en-US" altLang="nl-NL" sz="2800">
                <a:cs typeface="Tahoma" pitchFamily="34" charset="0"/>
              </a:rPr>
              <a:t>Dienstverlenend orgaan van het Ministerie</a:t>
            </a:r>
          </a:p>
          <a:p>
            <a:pPr eaLnBrk="1" hangingPunct="1"/>
            <a:endParaRPr lang="en-US" altLang="nl-NL" sz="2800">
              <a:cs typeface="Tahoma" pitchFamily="34" charset="0"/>
            </a:endParaRPr>
          </a:p>
          <a:p>
            <a:pPr eaLnBrk="1" hangingPunct="1"/>
            <a:r>
              <a:rPr lang="en-US" altLang="nl-NL" sz="2800">
                <a:cs typeface="Tahoma" pitchFamily="34" charset="0"/>
              </a:rPr>
              <a:t>Organiseren van public awareness activiteiten</a:t>
            </a:r>
          </a:p>
          <a:p>
            <a:pPr eaLnBrk="1" hangingPunct="1"/>
            <a:endParaRPr lang="nl-NL" altLang="nl-NL" sz="2800"/>
          </a:p>
          <a:p>
            <a:pPr eaLnBrk="1" hangingPunct="1"/>
            <a:r>
              <a:rPr lang="nl-NL" altLang="nl-NL" sz="2800"/>
              <a:t>Diverse doelgroepen adviseren w.o. ondernemers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71600" y="533400"/>
            <a:ext cx="7772400" cy="1143000"/>
          </a:xfrm>
        </p:spPr>
        <p:txBody>
          <a:bodyPr/>
          <a:lstStyle/>
          <a:p>
            <a:r>
              <a:rPr lang="en-US" altLang="nl-NL" sz="3200" smtClean="0">
                <a:solidFill>
                  <a:srgbClr val="000000"/>
                </a:solidFill>
                <a:latin typeface="Arial" charset="0"/>
              </a:rPr>
              <a:t>Implementatie Berner Conventie in de Auteurswet 1913</a:t>
            </a:r>
          </a:p>
        </p:txBody>
      </p:sp>
      <p:sp>
        <p:nvSpPr>
          <p:cNvPr id="10243" name="Rectangle 3"/>
          <p:cNvSpPr>
            <a:spLocks noGrp="1" noChangeArrowheads="1"/>
          </p:cNvSpPr>
          <p:nvPr>
            <p:ph type="body" idx="1"/>
          </p:nvPr>
        </p:nvSpPr>
        <p:spPr/>
        <p:txBody>
          <a:bodyPr/>
          <a:lstStyle/>
          <a:p>
            <a:r>
              <a:rPr lang="en-US" altLang="nl-NL" smtClean="0">
                <a:solidFill>
                  <a:srgbClr val="000000"/>
                </a:solidFill>
              </a:rPr>
              <a:t>In art. 1 </a:t>
            </a:r>
            <a:r>
              <a:rPr lang="en-US" altLang="nl-NL" smtClean="0">
                <a:solidFill>
                  <a:srgbClr val="000000"/>
                </a:solidFill>
                <a:cs typeface="Arial" charset="0"/>
              </a:rPr>
              <a:t>→art. 9 BC</a:t>
            </a:r>
          </a:p>
          <a:p>
            <a:r>
              <a:rPr lang="en-US" altLang="nl-NL" smtClean="0">
                <a:solidFill>
                  <a:srgbClr val="000000"/>
                </a:solidFill>
              </a:rPr>
              <a:t>In art. 10 </a:t>
            </a:r>
            <a:r>
              <a:rPr lang="en-US" altLang="nl-NL" smtClean="0">
                <a:solidFill>
                  <a:srgbClr val="000000"/>
                </a:solidFill>
                <a:cs typeface="Arial" charset="0"/>
              </a:rPr>
              <a:t>→</a:t>
            </a:r>
            <a:r>
              <a:rPr lang="en-US" altLang="nl-NL" smtClean="0">
                <a:solidFill>
                  <a:srgbClr val="000000"/>
                </a:solidFill>
              </a:rPr>
              <a:t>art. 2 lid 1 BC</a:t>
            </a:r>
          </a:p>
          <a:p>
            <a:r>
              <a:rPr lang="en-US" altLang="nl-NL" smtClean="0">
                <a:solidFill>
                  <a:srgbClr val="000000"/>
                </a:solidFill>
              </a:rPr>
              <a:t>In art. 13 </a:t>
            </a:r>
            <a:r>
              <a:rPr lang="en-US" altLang="nl-NL" smtClean="0">
                <a:solidFill>
                  <a:srgbClr val="000000"/>
                </a:solidFill>
                <a:cs typeface="Arial" charset="0"/>
              </a:rPr>
              <a:t>→ artt. 9, 11, 11bis, 11ter-14 BC</a:t>
            </a:r>
          </a:p>
          <a:p>
            <a:r>
              <a:rPr lang="en-US" altLang="nl-NL" smtClean="0">
                <a:solidFill>
                  <a:srgbClr val="000000"/>
                </a:solidFill>
              </a:rPr>
              <a:t>In artt. 15, 15 bis </a:t>
            </a:r>
            <a:r>
              <a:rPr lang="en-US" altLang="nl-NL" smtClean="0">
                <a:solidFill>
                  <a:srgbClr val="000000"/>
                </a:solidFill>
                <a:cs typeface="Arial" charset="0"/>
              </a:rPr>
              <a:t>→art. 2 lid 8 BC</a:t>
            </a:r>
          </a:p>
          <a:p>
            <a:r>
              <a:rPr lang="en-US" altLang="nl-NL" smtClean="0">
                <a:solidFill>
                  <a:srgbClr val="000000"/>
                </a:solidFill>
              </a:rPr>
              <a:t>In art. 17 bis </a:t>
            </a:r>
            <a:r>
              <a:rPr lang="en-US" altLang="nl-NL" smtClean="0">
                <a:solidFill>
                  <a:srgbClr val="000000"/>
                </a:solidFill>
                <a:cs typeface="Arial" charset="0"/>
              </a:rPr>
              <a:t>→art. 6bis BC</a:t>
            </a:r>
          </a:p>
          <a:p>
            <a:r>
              <a:rPr lang="en-US" altLang="nl-NL" smtClean="0">
                <a:solidFill>
                  <a:srgbClr val="000000"/>
                </a:solidFill>
              </a:rPr>
              <a:t>In art. 38 </a:t>
            </a:r>
            <a:r>
              <a:rPr lang="en-US" altLang="nl-NL" smtClean="0">
                <a:solidFill>
                  <a:srgbClr val="000000"/>
                </a:solidFill>
                <a:cs typeface="Arial" charset="0"/>
              </a:rPr>
              <a:t>→art. 7 BC</a:t>
            </a:r>
          </a:p>
          <a:p>
            <a:r>
              <a:rPr lang="en-US" altLang="nl-NL" smtClean="0">
                <a:solidFill>
                  <a:srgbClr val="000000"/>
                </a:solidFill>
              </a:rPr>
              <a:t>In art. 45 </a:t>
            </a:r>
            <a:r>
              <a:rPr lang="en-US" altLang="nl-NL" smtClean="0">
                <a:solidFill>
                  <a:srgbClr val="000000"/>
                </a:solidFill>
                <a:cs typeface="Arial" charset="0"/>
              </a:rPr>
              <a:t>→art. 3 BC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normAutofit fontScale="90000"/>
          </a:bodyPr>
          <a:lstStyle/>
          <a:p>
            <a:r>
              <a:rPr lang="nl-NL" smtClean="0"/>
              <a:t>Implementatie Verdrag van Parijs in huidige “merkenwet”</a:t>
            </a:r>
          </a:p>
        </p:txBody>
      </p:sp>
      <p:sp>
        <p:nvSpPr>
          <p:cNvPr id="11267" name="Tijdelijke aanduiding voor inhoud 2"/>
          <p:cNvSpPr>
            <a:spLocks noGrp="1"/>
          </p:cNvSpPr>
          <p:nvPr>
            <p:ph idx="1"/>
          </p:nvPr>
        </p:nvSpPr>
        <p:spPr/>
        <p:txBody>
          <a:bodyPr/>
          <a:lstStyle/>
          <a:p>
            <a:r>
              <a:rPr lang="nl-NL" smtClean="0"/>
              <a:t>BIE ingesteld</a:t>
            </a:r>
          </a:p>
          <a:p>
            <a:r>
              <a:rPr lang="nl-NL" smtClean="0"/>
              <a:t>Overdracht van een merk</a:t>
            </a:r>
          </a:p>
          <a:p>
            <a:r>
              <a:rPr lang="nl-NL" smtClean="0"/>
              <a:t>Een merk mag niet in strijd zijn met de openbare orde en de goede zeden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normAutofit fontScale="90000"/>
          </a:bodyPr>
          <a:lstStyle/>
          <a:p>
            <a:r>
              <a:rPr lang="nl-NL" smtClean="0"/>
              <a:t>Registratie procedure van handelsmerken</a:t>
            </a:r>
          </a:p>
        </p:txBody>
      </p:sp>
      <p:sp>
        <p:nvSpPr>
          <p:cNvPr id="12291" name="Tijdelijke aanduiding voor inhoud 2"/>
          <p:cNvSpPr>
            <a:spLocks noGrp="1"/>
          </p:cNvSpPr>
          <p:nvPr>
            <p:ph idx="1"/>
          </p:nvPr>
        </p:nvSpPr>
        <p:spPr/>
        <p:txBody>
          <a:bodyPr>
            <a:normAutofit fontScale="92500" lnSpcReduction="10000"/>
          </a:bodyPr>
          <a:lstStyle/>
          <a:p>
            <a:r>
              <a:rPr lang="nl-NL" dirty="0" smtClean="0"/>
              <a:t>Onderzoek in het Openbaar merkenregister</a:t>
            </a:r>
          </a:p>
          <a:p>
            <a:r>
              <a:rPr lang="nl-NL" dirty="0" smtClean="0"/>
              <a:t>Aanvraag indienen</a:t>
            </a:r>
          </a:p>
          <a:p>
            <a:r>
              <a:rPr lang="nl-NL" dirty="0" smtClean="0"/>
              <a:t>De aanvraag wordt beoordeelt op basis van de wet en internationale verdragen</a:t>
            </a:r>
          </a:p>
          <a:p>
            <a:r>
              <a:rPr lang="nl-NL" dirty="0" smtClean="0"/>
              <a:t>Goedkeuring----registratie</a:t>
            </a:r>
          </a:p>
          <a:p>
            <a:r>
              <a:rPr lang="nl-NL" dirty="0" smtClean="0"/>
              <a:t>Afwijzing van de aanvraag</a:t>
            </a:r>
          </a:p>
          <a:p>
            <a:r>
              <a:rPr lang="nl-NL" dirty="0" smtClean="0"/>
              <a:t>Publicatie in het openbaar register</a:t>
            </a:r>
          </a:p>
          <a:p>
            <a:r>
              <a:rPr lang="nl-NL" dirty="0" smtClean="0"/>
              <a:t>Publicatie in het Advertentie blad van de Republiek Suriname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712</Words>
  <Application>Microsoft Office PowerPoint</Application>
  <PresentationFormat>On-screen Show (4:3)</PresentationFormat>
  <Paragraphs>159</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Overview of IP Law and Administration in Suriname</vt:lpstr>
      <vt:lpstr>Outline </vt:lpstr>
      <vt:lpstr>Nationale IE regelgeving</vt:lpstr>
      <vt:lpstr>- Internationale commitments van Suriname  </vt:lpstr>
      <vt:lpstr>Implementatie Verdrag van Parijs in Reglement Industriële Eigendom</vt:lpstr>
      <vt:lpstr>Bijzondere dienst van de industriële eigendom (BIE)</vt:lpstr>
      <vt:lpstr>Implementatie Berner Conventie in de Auteurswet 1913</vt:lpstr>
      <vt:lpstr>Implementatie Verdrag van Parijs in huidige “merkenwet”</vt:lpstr>
      <vt:lpstr>Registratie procedure van handelsmerken</vt:lpstr>
      <vt:lpstr>Registratie procedure handelsmerken</vt:lpstr>
      <vt:lpstr>Openbaar merkenregister als informatiebron</vt:lpstr>
      <vt:lpstr>Openbaar merkenregister als informatiebron Cont’d</vt:lpstr>
      <vt:lpstr>Surinaamse merken </vt:lpstr>
      <vt:lpstr>Buitenlandse merken</vt:lpstr>
      <vt:lpstr>Oudste geregistreerd merk in Suriname</vt:lpstr>
      <vt:lpstr>Gegevens Camel</vt:lpstr>
      <vt:lpstr>Weergave van aanvragen ingediend 2010-2015</vt:lpstr>
      <vt:lpstr>Aanvragen 2010-2015</vt:lpstr>
      <vt:lpstr>Overzicht 2015</vt:lpstr>
      <vt:lpstr>Octrooi registratie in Suriname</vt:lpstr>
      <vt:lpstr>Octrooi registratie in Suriname</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Kabinet VP</dc:creator>
  <cp:lastModifiedBy>Kabinet VP</cp:lastModifiedBy>
  <cp:revision>12</cp:revision>
  <dcterms:created xsi:type="dcterms:W3CDTF">2016-04-05T16:40:04Z</dcterms:created>
  <dcterms:modified xsi:type="dcterms:W3CDTF">2016-04-28T17:43:33Z</dcterms:modified>
</cp:coreProperties>
</file>