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3" r:id="rId5"/>
    <p:sldId id="264" r:id="rId6"/>
    <p:sldId id="257" r:id="rId7"/>
    <p:sldId id="260" r:id="rId8"/>
    <p:sldId id="261" r:id="rId9"/>
    <p:sldId id="262" r:id="rId10"/>
    <p:sldId id="265" r:id="rId11"/>
    <p:sldId id="266" r:id="rId12"/>
    <p:sldId id="269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C7F87-DB57-452A-A43A-05502480CF62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3D21D-7DAE-4238-870E-0B1A7F762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705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221CF0-2BC4-4475-860D-F0DEF3ECD1C1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EACA7-6F79-4C3B-A186-7D268962C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REACH-logo_final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086600" y="6223156"/>
            <a:ext cx="1600200" cy="634844"/>
          </a:xfrm>
          <a:prstGeom prst="rect">
            <a:avLst/>
          </a:prstGeom>
        </p:spPr>
      </p:pic>
      <p:pic>
        <p:nvPicPr>
          <p:cNvPr id="8" name="Picture 7" descr="Slide2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5715000" y="6172200"/>
            <a:ext cx="914400" cy="685800"/>
          </a:xfrm>
          <a:prstGeom prst="rect">
            <a:avLst/>
          </a:prstGeom>
        </p:spPr>
      </p:pic>
      <p:pic>
        <p:nvPicPr>
          <p:cNvPr id="9" name="Picture 8" descr="2010_02_art3_logo (1).gif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1676400" y="6169190"/>
            <a:ext cx="962025" cy="688810"/>
          </a:xfrm>
          <a:prstGeom prst="rect">
            <a:avLst/>
          </a:prstGeom>
        </p:spPr>
      </p:pic>
      <p:pic>
        <p:nvPicPr>
          <p:cNvPr id="10" name="Picture 9" descr="logo hi.pn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381000" y="6219265"/>
            <a:ext cx="762000" cy="638735"/>
          </a:xfrm>
          <a:prstGeom prst="rect">
            <a:avLst/>
          </a:prstGeom>
        </p:spPr>
      </p:pic>
      <p:pic>
        <p:nvPicPr>
          <p:cNvPr id="11" name="Picture 10" descr="republiek-sur.gif"/>
          <p:cNvPicPr>
            <a:picLocks noChangeAspect="1"/>
          </p:cNvPicPr>
          <p:nvPr userDrawn="1"/>
        </p:nvPicPr>
        <p:blipFill>
          <a:blip r:embed="rId17" cstate="print"/>
          <a:stretch>
            <a:fillRect/>
          </a:stretch>
        </p:blipFill>
        <p:spPr>
          <a:xfrm>
            <a:off x="2895600" y="5715001"/>
            <a:ext cx="2495550" cy="1143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981199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/>
            </a:r>
            <a:br>
              <a:rPr lang="en-US" b="1" dirty="0"/>
            </a:br>
            <a:r>
              <a:rPr lang="en-US" sz="5400" b="1" dirty="0" smtClean="0"/>
              <a:t>WIPO-SBF PROJECT</a:t>
            </a:r>
            <a:r>
              <a:rPr lang="en-US" sz="5400" b="1" dirty="0"/>
              <a:t/>
            </a:r>
            <a:br>
              <a:rPr lang="en-US" sz="5400" b="1" dirty="0"/>
            </a:br>
            <a:r>
              <a:rPr lang="en-US" sz="1800" b="1" dirty="0"/>
              <a:t/>
            </a:r>
            <a:br>
              <a:rPr lang="en-US" sz="1800" b="1" dirty="0"/>
            </a:br>
            <a:r>
              <a:rPr lang="en-US" sz="4000" b="1" dirty="0"/>
              <a:t>A PREPARATION OF A STUDY ON THE CONTRIBUTION OF COPYRIGHT AND RELATED RIGHTS-BASED INDUSTRIES TO THE NATIONAL ECONOMY OF SURINAME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4876800"/>
            <a:ext cx="4495800" cy="762000"/>
          </a:xfrm>
        </p:spPr>
        <p:txBody>
          <a:bodyPr>
            <a:normAutofit fontScale="70000" lnSpcReduction="2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dirty="0"/>
              <a:t>Swami Girdhari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en-US" dirty="0"/>
              <a:t>Paramaribo, </a:t>
            </a:r>
            <a:r>
              <a:rPr lang="en-US" dirty="0" smtClean="0"/>
              <a:t>29 April 2016</a:t>
            </a:r>
            <a:endParaRPr lang="en-US" dirty="0"/>
          </a:p>
          <a:p>
            <a:pPr algn="r" fontAlgn="auto">
              <a:spcAft>
                <a:spcPts val="0"/>
              </a:spcAft>
              <a:defRPr/>
            </a:pPr>
            <a:endParaRPr lang="en-US" sz="3600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nl-NL" altLang="nl-NL" sz="3600" b="1" dirty="0"/>
              <a:t>PROJECT COMPONENTS </a:t>
            </a:r>
            <a:r>
              <a:rPr lang="nl-NL" altLang="nl-NL" sz="3600" b="1" dirty="0" smtClean="0"/>
              <a:t>(2/2</a:t>
            </a:r>
            <a:r>
              <a:rPr lang="nl-NL" altLang="nl-NL" sz="3600" b="1" dirty="0"/>
              <a:t>)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/>
              <a:t>Component III:</a:t>
            </a:r>
          </a:p>
          <a:p>
            <a:pPr marL="0" indent="0">
              <a:buNone/>
              <a:defRPr/>
            </a:pPr>
            <a:r>
              <a:rPr lang="en-US" dirty="0"/>
              <a:t>National Accounting to update methods of measuring GDP based on reclassification of IP-related expenditures</a:t>
            </a:r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Component IV:</a:t>
            </a:r>
          </a:p>
          <a:p>
            <a:pPr marL="0" indent="0">
              <a:buNone/>
              <a:defRPr/>
            </a:pPr>
            <a:r>
              <a:rPr lang="en-US" dirty="0"/>
              <a:t>Updated microeconomic measures of the causal effects of copyright</a:t>
            </a:r>
          </a:p>
        </p:txBody>
      </p:sp>
    </p:spTree>
    <p:extLst>
      <p:ext uri="{BB962C8B-B14F-4D97-AF65-F5344CB8AC3E}">
        <p14:creationId xmlns:p14="http://schemas.microsoft.com/office/powerpoint/2010/main" xmlns="" val="235920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nl-NL" altLang="nl-NL" sz="3600" b="1" dirty="0"/>
              <a:t>PROJECTMANAGEMENT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AutoNum type="arabicPeriod"/>
              <a:defRPr/>
            </a:pPr>
            <a:r>
              <a:rPr lang="nl-NL" altLang="nl-NL" dirty="0">
                <a:solidFill>
                  <a:srgbClr val="000000"/>
                </a:solidFill>
              </a:rPr>
              <a:t>Oversight team: 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nl-NL" altLang="nl-NL" dirty="0">
                <a:solidFill>
                  <a:srgbClr val="000000"/>
                </a:solidFill>
              </a:rPr>
              <a:t>Representatives of Stakeholders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nl-NL" altLang="nl-NL" dirty="0" smtClean="0">
                <a:solidFill>
                  <a:srgbClr val="000000"/>
                </a:solidFill>
              </a:rPr>
              <a:t>Chair</a:t>
            </a:r>
            <a:endParaRPr lang="nl-NL" altLang="nl-NL" dirty="0">
              <a:solidFill>
                <a:srgbClr val="000000"/>
              </a:solidFill>
            </a:endParaRPr>
          </a:p>
          <a:p>
            <a:pPr lvl="1">
              <a:defRPr/>
            </a:pPr>
            <a:endParaRPr lang="nl-NL" altLang="nl-NL" dirty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r>
              <a:rPr lang="nl-NL" altLang="nl-NL" dirty="0">
                <a:solidFill>
                  <a:srgbClr val="000000"/>
                </a:solidFill>
              </a:rPr>
              <a:t>2. Technical Team: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nl-NL" altLang="nl-NL" dirty="0"/>
              <a:t>Project Management Team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nl-NL" altLang="nl-NL" dirty="0"/>
              <a:t>Experts</a:t>
            </a:r>
          </a:p>
          <a:p>
            <a:pPr marL="0" indent="0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382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nl-NL" altLang="nl-NL" sz="3600" b="1" dirty="0" smtClean="0"/>
              <a:t>BUDGET 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848600" cy="483076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nl-NL" altLang="nl-NL" dirty="0" smtClean="0"/>
              <a:t>There is a detailed budget plan:</a:t>
            </a:r>
          </a:p>
          <a:p>
            <a:pPr marL="0" indent="0">
              <a:buNone/>
              <a:defRPr/>
            </a:pPr>
            <a:endParaRPr lang="nl-NL" altLang="nl-NL" dirty="0"/>
          </a:p>
          <a:p>
            <a:pPr marL="0" indent="0">
              <a:buNone/>
              <a:defRPr/>
            </a:pPr>
            <a:r>
              <a:rPr lang="nl-NL" altLang="nl-NL" dirty="0" smtClean="0"/>
              <a:t>Total </a:t>
            </a:r>
            <a:r>
              <a:rPr lang="nl-NL" altLang="nl-NL" dirty="0"/>
              <a:t>Estimated Cost: </a:t>
            </a:r>
          </a:p>
          <a:p>
            <a:pPr>
              <a:defRPr/>
            </a:pPr>
            <a:r>
              <a:rPr lang="nl-NL" altLang="nl-NL" dirty="0" smtClean="0"/>
              <a:t>USD 623.200,00</a:t>
            </a:r>
          </a:p>
          <a:p>
            <a:pPr marL="457200" indent="-457200">
              <a:defRPr/>
            </a:pPr>
            <a:endParaRPr lang="nl-NL" altLang="nl-NL" sz="900" dirty="0"/>
          </a:p>
          <a:p>
            <a:pPr marL="0" indent="0">
              <a:buNone/>
              <a:defRPr/>
            </a:pPr>
            <a:r>
              <a:rPr lang="nl-NL" altLang="nl-NL" dirty="0"/>
              <a:t>Amount requested </a:t>
            </a:r>
            <a:r>
              <a:rPr lang="nl-NL" altLang="nl-NL" dirty="0" smtClean="0"/>
              <a:t>to IDB</a:t>
            </a:r>
            <a:r>
              <a:rPr lang="nl-NL" altLang="nl-NL" dirty="0"/>
              <a:t>: </a:t>
            </a:r>
          </a:p>
          <a:p>
            <a:pPr>
              <a:defRPr/>
            </a:pPr>
            <a:r>
              <a:rPr lang="nl-NL" altLang="nl-NL" dirty="0" smtClean="0"/>
              <a:t>USD </a:t>
            </a:r>
            <a:r>
              <a:rPr lang="nl-NL" altLang="nl-NL" dirty="0"/>
              <a:t>562.300,00</a:t>
            </a:r>
          </a:p>
          <a:p>
            <a:pPr marL="0" indent="0"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41797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nl-NL" altLang="nl-NL" sz="3600" b="1" dirty="0" smtClean="0"/>
              <a:t>STATUS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848600" cy="48307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Waiting</a:t>
            </a:r>
          </a:p>
          <a:p>
            <a:pPr>
              <a:defRPr/>
            </a:pPr>
            <a:r>
              <a:rPr lang="en-US" dirty="0" smtClean="0"/>
              <a:t>Project on hold</a:t>
            </a:r>
          </a:p>
          <a:p>
            <a:pPr>
              <a:defRPr/>
            </a:pPr>
            <a:r>
              <a:rPr lang="en-US" dirty="0" smtClean="0"/>
              <a:t>Repeat request to IDB</a:t>
            </a:r>
          </a:p>
          <a:p>
            <a:pPr>
              <a:defRPr/>
            </a:pPr>
            <a:r>
              <a:rPr lang="en-US" dirty="0" smtClean="0"/>
              <a:t>Searching for other </a:t>
            </a:r>
            <a:r>
              <a:rPr lang="en-US" dirty="0" err="1" smtClean="0"/>
              <a:t>fundings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854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nl-NL" altLang="nl-NL" sz="3600" b="1" dirty="0"/>
              <a:t>QUESTIONS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nl-NL" b="1" dirty="0"/>
              <a:t>Contact</a:t>
            </a:r>
          </a:p>
          <a:p>
            <a:pPr marL="0" indent="0">
              <a:buNone/>
              <a:defRPr/>
            </a:pPr>
            <a:r>
              <a:rPr lang="nl-NL" b="1" dirty="0"/>
              <a:t>Swami Girdhari</a:t>
            </a:r>
          </a:p>
          <a:p>
            <a:pPr marL="0" indent="0">
              <a:buNone/>
              <a:defRPr/>
            </a:pPr>
            <a:r>
              <a:rPr lang="nl-NL" dirty="0"/>
              <a:t>E:   	-	info@s3mc.com		</a:t>
            </a:r>
          </a:p>
          <a:p>
            <a:pPr marL="0" indent="0">
              <a:buNone/>
              <a:defRPr/>
            </a:pPr>
            <a:r>
              <a:rPr lang="nl-NL" dirty="0" smtClean="0"/>
              <a:t>	-</a:t>
            </a:r>
            <a:r>
              <a:rPr lang="nl-NL" dirty="0"/>
              <a:t>	s.girdhari@s3mc.com</a:t>
            </a:r>
          </a:p>
          <a:p>
            <a:pPr marL="0" indent="0">
              <a:buNone/>
              <a:defRPr/>
            </a:pPr>
            <a:r>
              <a:rPr lang="nl-NL" dirty="0"/>
              <a:t>T:   	-	+597 - 491360  </a:t>
            </a:r>
          </a:p>
          <a:p>
            <a:pPr marL="0" indent="0">
              <a:buNone/>
              <a:defRPr/>
            </a:pPr>
            <a:r>
              <a:rPr lang="nl-NL" dirty="0"/>
              <a:t>	-	+597 - 8876966</a:t>
            </a:r>
          </a:p>
          <a:p>
            <a:pPr marL="0" indent="0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5396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nl-NL" altLang="nl-NL" sz="3600" b="1" dirty="0"/>
              <a:t>OBJECTIVE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7543800" cy="4830763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nl-NL" dirty="0"/>
              <a:t>Quantify the economic contribution of copyright and related rights-based industries in Suriname</a:t>
            </a:r>
          </a:p>
          <a:p>
            <a:pPr>
              <a:defRPr/>
            </a:pPr>
            <a:endParaRPr lang="nl-NL" dirty="0"/>
          </a:p>
          <a:p>
            <a:pPr marL="0" indent="0">
              <a:buNone/>
              <a:defRPr/>
            </a:pPr>
            <a:r>
              <a:rPr lang="nl-NL" dirty="0"/>
              <a:t>Estimation:</a:t>
            </a:r>
          </a:p>
          <a:p>
            <a:pPr marL="514350" indent="-514350">
              <a:buFont typeface="Arial" panose="020B0604020202020204" pitchFamily="34" charset="0"/>
              <a:buAutoNum type="arabicPeriod"/>
              <a:defRPr/>
            </a:pPr>
            <a:r>
              <a:rPr lang="nl-NL" dirty="0"/>
              <a:t>Value added to GDP (% of GDP)</a:t>
            </a:r>
          </a:p>
          <a:p>
            <a:pPr marL="514350" indent="-514350">
              <a:buFont typeface="Arial" panose="020B0604020202020204" pitchFamily="34" charset="0"/>
              <a:buAutoNum type="arabicPeriod"/>
              <a:defRPr/>
            </a:pPr>
            <a:r>
              <a:rPr lang="nl-NL" dirty="0"/>
              <a:t>Share of national employment</a:t>
            </a:r>
          </a:p>
          <a:p>
            <a:pPr marL="514350" indent="-514350">
              <a:buFont typeface="Arial" panose="020B0604020202020204" pitchFamily="34" charset="0"/>
              <a:buAutoNum type="arabicPeriod"/>
              <a:defRPr/>
            </a:pPr>
            <a:r>
              <a:rPr lang="nl-NL" dirty="0"/>
              <a:t>Foreign trade</a:t>
            </a:r>
          </a:p>
          <a:p>
            <a:pPr marL="514350" indent="-514350">
              <a:buFont typeface="Arial" panose="020B0604020202020204" pitchFamily="34" charset="0"/>
              <a:buAutoNum type="arabicPeriod"/>
              <a:defRPr/>
            </a:pPr>
            <a:r>
              <a:rPr lang="nl-NL" dirty="0"/>
              <a:t>Growth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146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nl-NL" altLang="nl-NL" sz="3600" b="1" dirty="0"/>
              <a:t>DIRECTLY INVOLVED</a:t>
            </a:r>
            <a:r>
              <a:rPr lang="nl-NL" altLang="nl-NL" sz="3600" b="1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8077200" cy="4708525"/>
          </a:xfrm>
        </p:spPr>
        <p:txBody>
          <a:bodyPr>
            <a:normAutofit/>
          </a:bodyPr>
          <a:lstStyle/>
          <a:p>
            <a:pPr marL="457200" indent="-457200">
              <a:defRPr/>
            </a:pPr>
            <a:r>
              <a:rPr lang="nl-NL" dirty="0"/>
              <a:t>Suriname Business Forum (SBF)</a:t>
            </a:r>
          </a:p>
          <a:p>
            <a:pPr marL="457200" indent="-457200">
              <a:defRPr/>
            </a:pPr>
            <a:r>
              <a:rPr lang="nl-NL" dirty="0" smtClean="0"/>
              <a:t>World </a:t>
            </a:r>
            <a:r>
              <a:rPr lang="nl-NL" dirty="0"/>
              <a:t>Intellectual Property Organization (</a:t>
            </a:r>
            <a:r>
              <a:rPr lang="nl-NL" dirty="0" smtClean="0"/>
              <a:t>WIPO)</a:t>
            </a:r>
          </a:p>
          <a:p>
            <a:pPr marL="457200" indent="-457200">
              <a:defRPr/>
            </a:pPr>
            <a:r>
              <a:rPr lang="nl-NL" dirty="0" smtClean="0"/>
              <a:t>National </a:t>
            </a:r>
            <a:r>
              <a:rPr lang="nl-NL" dirty="0"/>
              <a:t>Consultant: Swami Girdhari</a:t>
            </a:r>
          </a:p>
          <a:p>
            <a:pPr marL="457200" indent="-457200">
              <a:defRPr/>
            </a:pPr>
            <a:r>
              <a:rPr lang="nl-NL" dirty="0"/>
              <a:t>International Consultant: Vanus James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287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nl-NL" sz="3600" b="1" dirty="0" smtClean="0"/>
              <a:t>STAKEHOLDERS (1/2)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8077200" cy="4708525"/>
          </a:xfrm>
        </p:spPr>
        <p:txBody>
          <a:bodyPr>
            <a:normAutofit/>
          </a:bodyPr>
          <a:lstStyle/>
          <a:p>
            <a:pPr marL="457200" indent="-457200"/>
            <a:r>
              <a:rPr lang="nl-NL" altLang="nl-NL" dirty="0"/>
              <a:t>SBF &amp; WIPO</a:t>
            </a:r>
          </a:p>
          <a:p>
            <a:pPr marL="457200" indent="-457200"/>
            <a:r>
              <a:rPr lang="nl-NL" altLang="nl-NL" dirty="0"/>
              <a:t>General Bureau of Statistics</a:t>
            </a:r>
          </a:p>
          <a:p>
            <a:pPr marL="457200" indent="-457200"/>
            <a:r>
              <a:rPr lang="nl-NL" altLang="nl-NL" dirty="0"/>
              <a:t>Central Bank of Suriname</a:t>
            </a:r>
          </a:p>
          <a:p>
            <a:pPr marL="457200" indent="-457200"/>
            <a:r>
              <a:rPr lang="nl-NL" altLang="nl-NL" dirty="0"/>
              <a:t>Department of Education and Community Development</a:t>
            </a:r>
          </a:p>
          <a:p>
            <a:pPr marL="457200" lvl="1" indent="0">
              <a:buNone/>
            </a:pPr>
            <a:r>
              <a:rPr lang="nl-NL" altLang="nl-NL" sz="3200" dirty="0" smtClean="0"/>
              <a:t>	-</a:t>
            </a:r>
            <a:r>
              <a:rPr lang="nl-NL" altLang="nl-NL" sz="3200" dirty="0"/>
              <a:t>	</a:t>
            </a:r>
            <a:r>
              <a:rPr lang="nl-NL" altLang="nl-NL" sz="3200" dirty="0" smtClean="0"/>
              <a:t>Directorate </a:t>
            </a:r>
            <a:r>
              <a:rPr lang="nl-NL" altLang="nl-NL" sz="3200" dirty="0"/>
              <a:t>Culture</a:t>
            </a:r>
          </a:p>
          <a:p>
            <a:pPr marL="457200" indent="-457200"/>
            <a:r>
              <a:rPr lang="nl-NL" altLang="nl-NL" dirty="0"/>
              <a:t>Department of Justice and Police</a:t>
            </a:r>
          </a:p>
          <a:p>
            <a:pPr marL="457200" lvl="1" indent="0">
              <a:buNone/>
            </a:pPr>
            <a:r>
              <a:rPr lang="nl-NL" altLang="nl-NL" sz="3200" dirty="0" smtClean="0"/>
              <a:t>	-</a:t>
            </a:r>
            <a:r>
              <a:rPr lang="nl-NL" altLang="nl-NL" sz="3200" dirty="0"/>
              <a:t>	</a:t>
            </a:r>
            <a:r>
              <a:rPr lang="nl-NL" altLang="nl-NL" sz="3200" dirty="0" smtClean="0"/>
              <a:t>Bureau </a:t>
            </a:r>
            <a:r>
              <a:rPr lang="nl-NL" altLang="nl-NL" sz="3200" dirty="0"/>
              <a:t>Intellectual </a:t>
            </a:r>
            <a:r>
              <a:rPr lang="nl-NL" altLang="nl-NL" sz="3200" dirty="0" smtClean="0"/>
              <a:t>Property *</a:t>
            </a:r>
            <a:endParaRPr lang="nl-NL" altLang="nl-NL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021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nl-NL" sz="3600" b="1" dirty="0" smtClean="0"/>
              <a:t>STAKEHOLDERS (2/2)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077200" cy="5181600"/>
          </a:xfrm>
        </p:spPr>
        <p:txBody>
          <a:bodyPr>
            <a:normAutofit/>
          </a:bodyPr>
          <a:lstStyle/>
          <a:p>
            <a:pPr marL="457200" indent="-457200"/>
            <a:r>
              <a:rPr lang="nl-NL" altLang="nl-NL" dirty="0"/>
              <a:t>Department of Trade and Industry</a:t>
            </a:r>
          </a:p>
          <a:p>
            <a:pPr marL="457200" indent="-457200"/>
            <a:r>
              <a:rPr lang="nl-NL" altLang="nl-NL" dirty="0"/>
              <a:t>Planning Office of Suriname</a:t>
            </a:r>
          </a:p>
          <a:p>
            <a:pPr marL="457200" indent="-457200"/>
            <a:r>
              <a:rPr lang="nl-NL" altLang="nl-NL" dirty="0"/>
              <a:t>KKF, VSB, ASFA</a:t>
            </a:r>
          </a:p>
          <a:p>
            <a:pPr marL="457200" indent="-457200"/>
            <a:r>
              <a:rPr lang="nl-NL" altLang="nl-NL" dirty="0"/>
              <a:t>Competitiveness Unit Suriname</a:t>
            </a:r>
          </a:p>
          <a:p>
            <a:pPr marL="457200" indent="-457200"/>
            <a:r>
              <a:rPr lang="nl-NL" altLang="nl-NL" dirty="0"/>
              <a:t>Producers of artistic and literary works </a:t>
            </a:r>
            <a:endParaRPr lang="nl-NL" altLang="nl-NL" dirty="0" smtClean="0"/>
          </a:p>
          <a:p>
            <a:pPr marL="457200" indent="-457200"/>
            <a:r>
              <a:rPr lang="nl-NL" altLang="nl-NL" dirty="0" smtClean="0"/>
              <a:t>Other stakeholders: VRTS, etc...</a:t>
            </a:r>
          </a:p>
          <a:p>
            <a:pPr marL="0" indent="0">
              <a:buNone/>
            </a:pPr>
            <a:endParaRPr lang="nl-NL" altLang="nl-NL" sz="800" dirty="0"/>
          </a:p>
          <a:p>
            <a:pPr marL="0" indent="0">
              <a:buNone/>
            </a:pPr>
            <a:r>
              <a:rPr lang="nl-NL" altLang="nl-NL" sz="3200" dirty="0" smtClean="0"/>
              <a:t>* </a:t>
            </a:r>
            <a:r>
              <a:rPr lang="nl-NL" altLang="nl-NL" sz="3000" dirty="0" smtClean="0"/>
              <a:t>Bureau </a:t>
            </a:r>
            <a:r>
              <a:rPr lang="nl-NL" altLang="nl-NL" sz="3000" dirty="0"/>
              <a:t>Intellectual </a:t>
            </a:r>
            <a:r>
              <a:rPr lang="nl-NL" altLang="nl-NL" sz="3000" dirty="0" smtClean="0"/>
              <a:t>Property is from march 2016 a part of the Department of Trade and Industry.</a:t>
            </a:r>
            <a:endParaRPr lang="nl-NL" altLang="nl-NL" sz="3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2184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nl-NL" altLang="nl-NL" sz="3600" b="1" dirty="0"/>
              <a:t>RETROSPECT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839200" cy="4525963"/>
          </a:xfrm>
        </p:spPr>
        <p:txBody>
          <a:bodyPr/>
          <a:lstStyle/>
          <a:p>
            <a:pPr marL="971550" lvl="1" indent="-514350">
              <a:buFont typeface="Arial" panose="020B0604020202020204" pitchFamily="34" charset="0"/>
              <a:buAutoNum type="arabicPeriod"/>
              <a:defRPr/>
            </a:pPr>
            <a:r>
              <a:rPr lang="nl-NL" sz="3200" dirty="0"/>
              <a:t>Meetings met SBF, ABS, SPS, IDB</a:t>
            </a:r>
          </a:p>
          <a:p>
            <a:pPr marL="971550" lvl="1" indent="-514350">
              <a:buFont typeface="Arial" panose="020B0604020202020204" pitchFamily="34" charset="0"/>
              <a:buAutoNum type="arabicPeriod"/>
              <a:defRPr/>
            </a:pPr>
            <a:r>
              <a:rPr lang="nl-NL" sz="3200" dirty="0" smtClean="0"/>
              <a:t>Meetings </a:t>
            </a:r>
            <a:r>
              <a:rPr lang="nl-NL" sz="3200" dirty="0"/>
              <a:t>with </a:t>
            </a:r>
            <a:r>
              <a:rPr lang="nl-NL" sz="3200" dirty="0" smtClean="0"/>
              <a:t>Departments and Stakeholders </a:t>
            </a:r>
            <a:endParaRPr lang="nl-NL" sz="3200" dirty="0"/>
          </a:p>
          <a:p>
            <a:pPr marL="971550" lvl="1" indent="-514350">
              <a:buFont typeface="Arial" panose="020B0604020202020204" pitchFamily="34" charset="0"/>
              <a:buAutoNum type="arabicPeriod"/>
              <a:defRPr/>
            </a:pPr>
            <a:r>
              <a:rPr lang="nl-NL" sz="3200" dirty="0"/>
              <a:t>Stakeholdersmeeting 13-15 </a:t>
            </a:r>
            <a:r>
              <a:rPr lang="nl-NL" sz="3200" dirty="0" smtClean="0"/>
              <a:t>august 2015</a:t>
            </a:r>
            <a:endParaRPr lang="nl-NL" sz="3200" dirty="0"/>
          </a:p>
          <a:p>
            <a:pPr marL="971550" lvl="1" indent="-514350">
              <a:buFont typeface="Arial" panose="020B0604020202020204" pitchFamily="34" charset="0"/>
              <a:buAutoNum type="arabicPeriod"/>
              <a:defRPr/>
            </a:pPr>
            <a:r>
              <a:rPr lang="nl-NL" sz="3200" dirty="0" smtClean="0"/>
              <a:t>Worksession with ABS:</a:t>
            </a:r>
          </a:p>
          <a:p>
            <a:pPr marL="457200" lvl="1" indent="0">
              <a:buNone/>
              <a:defRPr/>
            </a:pPr>
            <a:r>
              <a:rPr lang="nl-NL" sz="3200" dirty="0"/>
              <a:t>	</a:t>
            </a:r>
            <a:r>
              <a:rPr lang="nl-NL" sz="3200" dirty="0" smtClean="0"/>
              <a:t>Data</a:t>
            </a:r>
            <a:r>
              <a:rPr lang="nl-NL" sz="3200" dirty="0"/>
              <a:t>: deficient &amp; absence of relevant </a:t>
            </a:r>
            <a:r>
              <a:rPr lang="nl-NL" sz="3200" dirty="0" smtClean="0"/>
              <a:t>data</a:t>
            </a:r>
          </a:p>
          <a:p>
            <a:pPr marL="457200" lvl="1" indent="0">
              <a:buNone/>
              <a:defRPr/>
            </a:pPr>
            <a:r>
              <a:rPr lang="nl-NL" sz="3200" dirty="0" smtClean="0"/>
              <a:t>5.  Additional </a:t>
            </a:r>
            <a:r>
              <a:rPr lang="nl-NL" sz="3200" dirty="0"/>
              <a:t>project =&gt; proposal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447800"/>
            <a:ext cx="8991600" cy="2438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/>
            </a:r>
            <a:br>
              <a:rPr lang="en-US" b="1" dirty="0"/>
            </a:br>
            <a:r>
              <a:rPr lang="en-US" sz="5400" b="1" dirty="0"/>
              <a:t/>
            </a:r>
            <a:br>
              <a:rPr lang="en-US" sz="5400" b="1" dirty="0"/>
            </a:br>
            <a:r>
              <a:rPr lang="en-US" sz="1800" b="1" dirty="0"/>
              <a:t/>
            </a:r>
            <a:br>
              <a:rPr lang="en-US" sz="1800" b="1" dirty="0"/>
            </a:br>
            <a:r>
              <a:rPr lang="en-US" b="1" dirty="0"/>
              <a:t>ADDITIONAL PROJECT</a:t>
            </a: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4800" b="1" dirty="0"/>
              <a:t/>
            </a:r>
            <a:br>
              <a:rPr lang="en-US" sz="4800" b="1" dirty="0"/>
            </a:br>
            <a:r>
              <a:rPr lang="en-US" sz="4000" b="1" dirty="0"/>
              <a:t>COPYRIGHT / CREATIVE SECTOR MEASUREMENT</a:t>
            </a:r>
            <a:br>
              <a:rPr lang="en-US" sz="4000" b="1" dirty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/>
              <a:t>PROGRAMME IN SURINAME </a:t>
            </a:r>
            <a:br>
              <a:rPr lang="en-US" sz="4000" b="1" dirty="0"/>
            </a:br>
            <a:r>
              <a:rPr lang="en-US" sz="4000" b="1" dirty="0"/>
              <a:t>&amp; </a:t>
            </a:r>
            <a:br>
              <a:rPr lang="en-US" sz="4000" b="1" dirty="0"/>
            </a:br>
            <a:r>
              <a:rPr lang="en-US" sz="4000" b="1" dirty="0"/>
              <a:t>ESTIMATED BUDGET</a:t>
            </a:r>
            <a:br>
              <a:rPr lang="en-US" sz="4000" b="1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92803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nl-NL" altLang="nl-NL" sz="3600" b="1" dirty="0"/>
              <a:t>PROPOSAL – OBJECTIVES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nl-NL" altLang="nl-NL" dirty="0"/>
              <a:t>To measure the contribution of the copyrigt sector</a:t>
            </a:r>
          </a:p>
          <a:p>
            <a:pPr marL="457200" indent="-457200">
              <a:defRPr/>
            </a:pPr>
            <a:r>
              <a:rPr lang="nl-NL" altLang="nl-NL" dirty="0"/>
              <a:t>Implementation of a survey in close collaboration with the General Bureau of Statistics:</a:t>
            </a:r>
          </a:p>
          <a:p>
            <a:pPr marL="0" indent="0">
              <a:buNone/>
              <a:defRPr/>
            </a:pPr>
            <a:r>
              <a:rPr lang="nl-NL" altLang="nl-NL" dirty="0" smtClean="0"/>
              <a:t>	a</a:t>
            </a:r>
            <a:r>
              <a:rPr lang="nl-NL" altLang="nl-NL" dirty="0"/>
              <a:t>. Data collection</a:t>
            </a:r>
          </a:p>
          <a:p>
            <a:pPr marL="0" indent="0">
              <a:buNone/>
              <a:defRPr/>
            </a:pPr>
            <a:r>
              <a:rPr lang="nl-NL" altLang="nl-NL" dirty="0" smtClean="0"/>
              <a:t>	b</a:t>
            </a:r>
            <a:r>
              <a:rPr lang="nl-NL" altLang="nl-NL" dirty="0"/>
              <a:t>. Data processing </a:t>
            </a:r>
          </a:p>
          <a:p>
            <a:pPr marL="0" indent="0">
              <a:buNone/>
              <a:defRPr/>
            </a:pPr>
            <a:r>
              <a:rPr lang="nl-NL" altLang="nl-NL" dirty="0" smtClean="0"/>
              <a:t> 	c</a:t>
            </a:r>
            <a:r>
              <a:rPr lang="nl-NL" altLang="nl-NL" dirty="0"/>
              <a:t>. Data analysis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596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nl-NL" altLang="nl-NL" sz="3600" b="1" dirty="0"/>
              <a:t>PROJECT COMPONENTS (1/2)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/>
              <a:t>Component I:</a:t>
            </a:r>
          </a:p>
          <a:p>
            <a:pPr marL="0" indent="0">
              <a:buNone/>
              <a:defRPr/>
            </a:pPr>
            <a:r>
              <a:rPr lang="en-US" dirty="0"/>
              <a:t>Characterizing the Regime of Copyright and Related Rights</a:t>
            </a:r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Component II:</a:t>
            </a:r>
          </a:p>
          <a:p>
            <a:pPr marL="0" indent="0">
              <a:buNone/>
              <a:defRPr/>
            </a:pPr>
            <a:r>
              <a:rPr lang="en-US" dirty="0"/>
              <a:t>Conduct a Copyright Survey – Main Establishments and Household Unincorporated Enterprise with Market Production (HUEMs)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649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310</Words>
  <Application>Microsoft Office PowerPoint</Application>
  <PresentationFormat>On-screen Show (4:3)</PresentationFormat>
  <Paragraphs>87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WIPO-SBF PROJECT  A PREPARATION OF A STUDY ON THE CONTRIBUTION OF COPYRIGHT AND RELATED RIGHTS-BASED INDUSTRIES TO THE NATIONAL ECONOMY OF SURINAME </vt:lpstr>
      <vt:lpstr>OBJECTIVE </vt:lpstr>
      <vt:lpstr>DIRECTLY INVOLVED </vt:lpstr>
      <vt:lpstr>STAKEHOLDERS (1/2)</vt:lpstr>
      <vt:lpstr>STAKEHOLDERS (2/2)</vt:lpstr>
      <vt:lpstr>RETROSPECT</vt:lpstr>
      <vt:lpstr>   ADDITIONAL PROJECT  COPYRIGHT / CREATIVE SECTOR MEASUREMENT  PROGRAMME IN SURINAME  &amp;  ESTIMATED BUDGET </vt:lpstr>
      <vt:lpstr>PROPOSAL – OBJECTIVES </vt:lpstr>
      <vt:lpstr>PROJECT COMPONENTS (1/2) </vt:lpstr>
      <vt:lpstr>PROJECT COMPONENTS (2/2) </vt:lpstr>
      <vt:lpstr>PROJECTMANAGEMENT</vt:lpstr>
      <vt:lpstr>BUDGET  </vt:lpstr>
      <vt:lpstr>STATUS 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REACH one day workshop</dc:title>
  <dc:creator>Swami Girdhari</dc:creator>
  <cp:lastModifiedBy>Kabinet VP</cp:lastModifiedBy>
  <cp:revision>19</cp:revision>
  <dcterms:created xsi:type="dcterms:W3CDTF">2016-04-05T16:40:04Z</dcterms:created>
  <dcterms:modified xsi:type="dcterms:W3CDTF">2016-04-28T11:19:26Z</dcterms:modified>
</cp:coreProperties>
</file>