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83" r:id="rId3"/>
    <p:sldId id="258" r:id="rId4"/>
    <p:sldId id="259" r:id="rId5"/>
    <p:sldId id="278" r:id="rId6"/>
    <p:sldId id="260" r:id="rId7"/>
    <p:sldId id="261" r:id="rId8"/>
    <p:sldId id="288" r:id="rId9"/>
    <p:sldId id="262" r:id="rId10"/>
    <p:sldId id="264" r:id="rId11"/>
    <p:sldId id="284" r:id="rId12"/>
    <p:sldId id="285" r:id="rId13"/>
    <p:sldId id="286" r:id="rId14"/>
    <p:sldId id="287" r:id="rId15"/>
    <p:sldId id="269" r:id="rId16"/>
    <p:sldId id="265" r:id="rId17"/>
    <p:sldId id="279" r:id="rId18"/>
    <p:sldId id="289" r:id="rId19"/>
    <p:sldId id="266" r:id="rId20"/>
    <p:sldId id="280" r:id="rId21"/>
    <p:sldId id="273" r:id="rId22"/>
    <p:sldId id="270" r:id="rId23"/>
    <p:sldId id="268" r:id="rId24"/>
    <p:sldId id="274" r:id="rId25"/>
    <p:sldId id="275" r:id="rId26"/>
  </p:sldIdLst>
  <p:sldSz cx="9144000" cy="6858000" type="screen4x3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BB5FF"/>
    <a:srgbClr val="C2D3E8"/>
    <a:srgbClr val="3333CC"/>
    <a:srgbClr val="800000"/>
    <a:srgbClr val="FFCCCC"/>
    <a:srgbClr val="CCCCFF"/>
    <a:srgbClr val="CCFFFF"/>
    <a:srgbClr val="49A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690" y="-96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1BE658-CCC7-4F39-B9C8-092CBE0E0824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n-US" noProof="0" smtClean="0"/>
              <a:t>Haga clic para modificar el estilo de texto del patrón</a:t>
            </a:r>
          </a:p>
          <a:p>
            <a:pPr lvl="1"/>
            <a:r>
              <a:rPr lang="es-ES_tradnl" altLang="en-US" noProof="0" smtClean="0"/>
              <a:t>Segundo nivel</a:t>
            </a:r>
          </a:p>
          <a:p>
            <a:pPr lvl="2"/>
            <a:r>
              <a:rPr lang="es-ES_tradnl" altLang="en-US" noProof="0" smtClean="0"/>
              <a:t>Tercer nivel</a:t>
            </a:r>
          </a:p>
          <a:p>
            <a:pPr lvl="3"/>
            <a:r>
              <a:rPr lang="es-ES_tradnl" altLang="en-US" noProof="0" smtClean="0"/>
              <a:t>Cuarto nivel</a:t>
            </a:r>
          </a:p>
          <a:p>
            <a:pPr lvl="4"/>
            <a:r>
              <a:rPr lang="es-ES_tradnl" altLang="en-U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29493D3-5342-4485-A794-F6CCD4920543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6105C-BB93-4284-BE93-A872153A659F}" type="slidenum">
              <a:rPr lang="es-ES" altLang="en-US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pPr/>
              <a:t>1</a:t>
            </a:fld>
            <a:endParaRPr lang="es-ES" altLang="en-US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8A9A0-5563-4E98-9ACF-658F72E4B5F6}" type="slidenum">
              <a:rPr lang="es-ES_tradnl" altLang="en-US"/>
              <a:pPr/>
              <a:t>11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5F560-AABA-4A9F-8BD5-89677D7D21AE}" type="slidenum">
              <a:rPr lang="es-ES_tradnl" altLang="en-US"/>
              <a:pPr/>
              <a:t>15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3EB41-A3FB-4C4F-AA0E-CCCEA147FFBE}" type="slidenum">
              <a:rPr lang="es-ES_tradnl" altLang="en-US"/>
              <a:pPr/>
              <a:t>16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30B1348-803F-484F-9236-5EB437A14D5C}" type="slidenum">
              <a:rPr lang="es-ES_tradnl" altLang="en-US" sz="1200">
                <a:latin typeface="Calibri" pitchFamily="34" charset="0"/>
              </a:rPr>
              <a:pPr algn="r" eaLnBrk="1" hangingPunct="1"/>
              <a:t>17</a:t>
            </a:fld>
            <a:endParaRPr lang="es-ES_tradnl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CAD226-0199-40C5-942C-77CC3B99F447}" type="slidenum">
              <a:rPr lang="es-ES_tradnl" altLang="en-US"/>
              <a:pPr/>
              <a:t>19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2A227-283D-4567-AD18-FD89B2966B7D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3C17C-BFD9-4256-8C85-C4D8E9FD8106}" type="slidenum">
              <a:rPr lang="es-ES_tradnl" altLang="en-US"/>
              <a:pPr/>
              <a:t>22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617542-CAC9-467E-B51F-F27C3E67056F}" type="slidenum">
              <a:rPr lang="es-ES_tradnl" altLang="en-US"/>
              <a:pPr/>
              <a:t>23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37FF51-D2A7-45ED-B2D7-130BD2A98119}" type="slidenum">
              <a:rPr lang="es-ES_tradnl" altLang="en-US"/>
              <a:pPr/>
              <a:t>24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70CC3D-4103-4616-96DB-361A4FEF6B24}" type="slidenum">
              <a:rPr lang="es-ES_tradnl" altLang="en-US"/>
              <a:pPr/>
              <a:t>25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CDBF0-FAD9-404F-BD52-0855CA56B040}" type="slidenum">
              <a:rPr lang="es-ES_tradnl" altLang="en-US"/>
              <a:pPr/>
              <a:t>3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CAF11-D6AC-41C7-9B8B-D8BCB7FFEF23}" type="slidenum">
              <a:rPr lang="es-ES_tradnl" altLang="en-US"/>
              <a:pPr/>
              <a:t>4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80097AA-8250-4D86-AB7E-485B4B283514}" type="slidenum">
              <a:rPr lang="es-ES_tradnl" altLang="en-US" sz="1200">
                <a:latin typeface="Calibri" pitchFamily="34" charset="0"/>
              </a:rPr>
              <a:pPr algn="r" eaLnBrk="1" hangingPunct="1"/>
              <a:t>5</a:t>
            </a:fld>
            <a:endParaRPr lang="es-ES_tradnl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5232D-EEB5-45A3-B795-CFDCBCA89D78}" type="slidenum">
              <a:rPr lang="es-ES_tradnl" altLang="en-US"/>
              <a:pPr/>
              <a:t>6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E48D83-C96C-4DA9-AE92-8BC83792158D}" type="slidenum">
              <a:rPr lang="es-ES_tradnl" altLang="en-US"/>
              <a:pPr/>
              <a:t>7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B12BC9-52BF-43E7-BE33-7EA0A6A6D22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228475-6299-4C9E-8501-E821670F5FA1}" type="slidenum">
              <a:rPr lang="es-ES_tradnl" altLang="en-US"/>
              <a:pPr/>
              <a:t>9</a:t>
            </a:fld>
            <a:endParaRPr lang="es-ES_tradnl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E28CB-3AD5-46D6-A9ED-0673768EFAFD}" type="slidenum">
              <a:rPr lang="es-ES_tradnl" altLang="en-US"/>
              <a:pPr/>
              <a:t>10</a:t>
            </a:fld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277B-B79E-4F29-8356-F4B90CBDBE09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9066-0352-4D6C-9ECA-A7AF7644256A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BE2F-5F73-4631-ADBB-0E9CE9AD2353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B826-3656-4C91-B29A-EBE2BB4E197A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096D-2CB6-41F3-B1AE-27378C67DBB8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54E7-94EA-46E6-98E7-BBF537E9C7CB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s-ES_tradnl" noProof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9F9B05-297C-4788-B4D5-26FA1FEC63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s-ES_tradnl" noProof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0DCD54-F60E-456F-A44B-A3D207EACD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10B7-3BD6-4F18-A1BB-F7AE5FAB6620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0C30-2FBB-48AD-B0F2-D10AEE8CAD4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91AD-C273-4072-97EF-0208D9A0CC26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5936-9780-419B-B288-53AF503FBEDF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8422-65CA-4BA8-940F-03A93C898A50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5A9C6-3118-4990-B2B1-2FBB4D173DE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4BC9-25A2-4BDF-85A9-FDD43D37FCBC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78C-ED0D-49D3-AC75-6995755956F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204A-FD1E-48A5-ABA1-19B32349D75B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DE362-D4FA-454A-BAB4-67D1E3B0D396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2A31-0F7D-4F3C-A5E9-64984DF64B4A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6B788-87D3-416F-A72C-422CB2272F71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F09D-10D6-4687-8F5E-64F6C87DA11F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87CE-921C-43F0-86E9-0878405230CB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EFBF-0A83-4765-BC6D-4C95022E776A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1EAE3-01A1-43E0-A8BA-88207BE877D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781D12-BF56-4B25-A64F-E1B2B5D7E81B}" type="datetime1">
              <a:rPr lang="es-ES_tradnl" altLang="en-US"/>
              <a:pPr>
                <a:defRPr/>
              </a:pPr>
              <a:t>26/05/2016</a:t>
            </a:fld>
            <a:endParaRPr lang="es-ES_tradnl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C62542A-D2DE-433C-8493-A9F1E2D04345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-22225" y="2852738"/>
            <a:ext cx="91440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SIMAPRO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Phase 4: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320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Feedback and Training Capsules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38163" y="449263"/>
          <a:ext cx="1138237" cy="962025"/>
        </p:xfrm>
        <a:graphic>
          <a:graphicData uri="http://schemas.openxmlformats.org/presentationml/2006/ole">
            <p:oleObj spid="_x0000_s5123" r:id="rId4" imgW="3238952" imgH="2723810" progId="MSPhotoEd.3">
              <p:embed/>
            </p:oleObj>
          </a:graphicData>
        </a:graphic>
      </p:graphicFrame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2260600" y="2395538"/>
            <a:ext cx="6313488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5" name="Picture 4" descr="RGB_SÍMBOLO SIMAPRO OFICIAL_WHI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1188" y="254000"/>
            <a:ext cx="194786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6"/>
          <p:cNvPicPr>
            <a:picLocks noChangeAspect="1" noChangeArrowheads="1"/>
          </p:cNvPicPr>
          <p:nvPr/>
        </p:nvPicPr>
        <p:blipFill>
          <a:blip r:embed="rId3"/>
          <a:srcRect l="13646" t="23489" r="15567" b="18816"/>
          <a:stretch>
            <a:fillRect/>
          </a:stretch>
        </p:blipFill>
        <p:spPr bwMode="auto">
          <a:xfrm>
            <a:off x="298450" y="0"/>
            <a:ext cx="884555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74663" y="3730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Other tools for training capsules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00388" y="4105275"/>
            <a:ext cx="17097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Video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32125" y="2062163"/>
            <a:ext cx="1711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Photos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67050" y="3419475"/>
            <a:ext cx="243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Diagram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67050" y="2698750"/>
            <a:ext cx="3659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Technical Drawing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67050" y="4816475"/>
            <a:ext cx="3505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Group Dynamic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mtClean="0"/>
              <a:t>Photo</a:t>
            </a:r>
          </a:p>
        </p:txBody>
      </p:sp>
      <p:pic>
        <p:nvPicPr>
          <p:cNvPr id="26627" name="Imagen 5" descr="IMG_10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417638"/>
            <a:ext cx="60293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Technical Drawing</a:t>
            </a:r>
          </a:p>
        </p:txBody>
      </p:sp>
      <p:pic>
        <p:nvPicPr>
          <p:cNvPr id="27651" name="Picture 4" descr="http://www.ambarindustrial.com/reductores%20y%20motorreductores/coples%20y%20refacciones%20para%20coples/149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1833563"/>
            <a:ext cx="55578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970963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Diagram</a:t>
            </a:r>
          </a:p>
        </p:txBody>
      </p:sp>
      <p:pic>
        <p:nvPicPr>
          <p:cNvPr id="28675" name="Imagen 4" descr="Equipo básico para soldar al ar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1960563"/>
            <a:ext cx="62642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/>
          <a:srcRect l="22005" t="23265" r="23047" b="17882"/>
          <a:stretch>
            <a:fillRect/>
          </a:stretch>
        </p:blipFill>
        <p:spPr bwMode="auto">
          <a:xfrm>
            <a:off x="469900" y="217488"/>
            <a:ext cx="78486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774700"/>
          </a:xfrm>
        </p:spPr>
        <p:txBody>
          <a:bodyPr/>
          <a:lstStyle/>
          <a:p>
            <a:pPr eaLnBrk="1" hangingPunct="1"/>
            <a:r>
              <a:rPr lang="es-MX" altLang="en-US" smtClean="0"/>
              <a:t>Programme of Meetings</a:t>
            </a:r>
            <a:endParaRPr lang="es-ES" altLang="en-US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642100" y="5553075"/>
            <a:ext cx="1398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243513" y="5553075"/>
            <a:ext cx="13985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43338" y="5553075"/>
            <a:ext cx="1400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685800" y="5553075"/>
            <a:ext cx="1758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19 April</a:t>
            </a:r>
            <a:endParaRPr lang="es-ES" altLang="en-US" sz="2000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642100" y="5129213"/>
            <a:ext cx="13985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243513" y="5129213"/>
            <a:ext cx="13985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3843338" y="5129213"/>
            <a:ext cx="14001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685800" y="5129213"/>
            <a:ext cx="17589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5 April</a:t>
            </a:r>
            <a:endParaRPr lang="es-ES" altLang="en-US" sz="2000"/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6642100" y="4706938"/>
            <a:ext cx="1398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5243513" y="4706938"/>
            <a:ext cx="13985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3843338" y="4706938"/>
            <a:ext cx="1400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59" name="Rectangle 18"/>
          <p:cNvSpPr>
            <a:spLocks noChangeArrowheads="1"/>
          </p:cNvSpPr>
          <p:nvPr/>
        </p:nvSpPr>
        <p:spPr bwMode="auto">
          <a:xfrm>
            <a:off x="685800" y="4706938"/>
            <a:ext cx="1758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22 March</a:t>
            </a:r>
            <a:endParaRPr lang="es-ES" altLang="en-US" sz="2000"/>
          </a:p>
        </p:txBody>
      </p:sp>
      <p:sp>
        <p:nvSpPr>
          <p:cNvPr id="31760" name="Rectangle 19"/>
          <p:cNvSpPr>
            <a:spLocks noChangeArrowheads="1"/>
          </p:cNvSpPr>
          <p:nvPr/>
        </p:nvSpPr>
        <p:spPr bwMode="auto">
          <a:xfrm>
            <a:off x="6642100" y="4283075"/>
            <a:ext cx="13985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61" name="Rectangle 20"/>
          <p:cNvSpPr>
            <a:spLocks noChangeArrowheads="1"/>
          </p:cNvSpPr>
          <p:nvPr/>
        </p:nvSpPr>
        <p:spPr bwMode="auto">
          <a:xfrm>
            <a:off x="5243513" y="4283075"/>
            <a:ext cx="13985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62" name="Rectangle 21"/>
          <p:cNvSpPr>
            <a:spLocks noChangeArrowheads="1"/>
          </p:cNvSpPr>
          <p:nvPr/>
        </p:nvSpPr>
        <p:spPr bwMode="auto">
          <a:xfrm>
            <a:off x="3843338" y="4283075"/>
            <a:ext cx="14001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63" name="Rectangle 23"/>
          <p:cNvSpPr>
            <a:spLocks noChangeArrowheads="1"/>
          </p:cNvSpPr>
          <p:nvPr/>
        </p:nvSpPr>
        <p:spPr bwMode="auto">
          <a:xfrm>
            <a:off x="685800" y="4283075"/>
            <a:ext cx="17589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8 March</a:t>
            </a:r>
            <a:endParaRPr lang="es-ES" altLang="en-US" sz="2000"/>
          </a:p>
        </p:txBody>
      </p:sp>
      <p:sp>
        <p:nvSpPr>
          <p:cNvPr id="31764" name="Rectangle 24"/>
          <p:cNvSpPr>
            <a:spLocks noChangeArrowheads="1"/>
          </p:cNvSpPr>
          <p:nvPr/>
        </p:nvSpPr>
        <p:spPr bwMode="auto">
          <a:xfrm>
            <a:off x="6642100" y="3859213"/>
            <a:ext cx="13985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65" name="Rectangle 25"/>
          <p:cNvSpPr>
            <a:spLocks noChangeArrowheads="1"/>
          </p:cNvSpPr>
          <p:nvPr/>
        </p:nvSpPr>
        <p:spPr bwMode="auto">
          <a:xfrm>
            <a:off x="5243513" y="3859213"/>
            <a:ext cx="13985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66" name="Rectangle 26"/>
          <p:cNvSpPr>
            <a:spLocks noChangeArrowheads="1"/>
          </p:cNvSpPr>
          <p:nvPr/>
        </p:nvSpPr>
        <p:spPr bwMode="auto">
          <a:xfrm>
            <a:off x="3843338" y="3859213"/>
            <a:ext cx="14001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67" name="Rectangle 28"/>
          <p:cNvSpPr>
            <a:spLocks noChangeArrowheads="1"/>
          </p:cNvSpPr>
          <p:nvPr/>
        </p:nvSpPr>
        <p:spPr bwMode="auto">
          <a:xfrm>
            <a:off x="685800" y="3859213"/>
            <a:ext cx="17589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22 February</a:t>
            </a:r>
            <a:endParaRPr lang="es-ES" altLang="en-US" sz="2000"/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6642100" y="3436938"/>
            <a:ext cx="1398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5243513" y="3436938"/>
            <a:ext cx="13985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70" name="Rectangle 31"/>
          <p:cNvSpPr>
            <a:spLocks noChangeArrowheads="1"/>
          </p:cNvSpPr>
          <p:nvPr/>
        </p:nvSpPr>
        <p:spPr bwMode="auto">
          <a:xfrm>
            <a:off x="3843338" y="3436938"/>
            <a:ext cx="1400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71" name="Rectangle 33"/>
          <p:cNvSpPr>
            <a:spLocks noChangeArrowheads="1"/>
          </p:cNvSpPr>
          <p:nvPr/>
        </p:nvSpPr>
        <p:spPr bwMode="auto">
          <a:xfrm>
            <a:off x="685800" y="3436938"/>
            <a:ext cx="1758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8 February</a:t>
            </a:r>
            <a:endParaRPr lang="es-ES" altLang="en-US" sz="2000"/>
          </a:p>
        </p:txBody>
      </p:sp>
      <p:sp>
        <p:nvSpPr>
          <p:cNvPr id="31772" name="Rectangle 34"/>
          <p:cNvSpPr>
            <a:spLocks noChangeArrowheads="1"/>
          </p:cNvSpPr>
          <p:nvPr/>
        </p:nvSpPr>
        <p:spPr bwMode="auto">
          <a:xfrm>
            <a:off x="6642100" y="3013075"/>
            <a:ext cx="13985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73" name="Rectangle 35"/>
          <p:cNvSpPr>
            <a:spLocks noChangeArrowheads="1"/>
          </p:cNvSpPr>
          <p:nvPr/>
        </p:nvSpPr>
        <p:spPr bwMode="auto">
          <a:xfrm>
            <a:off x="5243513" y="3013075"/>
            <a:ext cx="13985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12:30</a:t>
            </a:r>
            <a:endParaRPr lang="es-ES" altLang="en-US" sz="2000"/>
          </a:p>
        </p:txBody>
      </p:sp>
      <p:sp>
        <p:nvSpPr>
          <p:cNvPr id="31774" name="Rectangle 36"/>
          <p:cNvSpPr>
            <a:spLocks noChangeArrowheads="1"/>
          </p:cNvSpPr>
          <p:nvPr/>
        </p:nvSpPr>
        <p:spPr bwMode="auto">
          <a:xfrm>
            <a:off x="3843338" y="3013075"/>
            <a:ext cx="14001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14:00</a:t>
            </a:r>
            <a:endParaRPr lang="es-ES" altLang="en-US" sz="2000"/>
          </a:p>
        </p:txBody>
      </p:sp>
      <p:sp>
        <p:nvSpPr>
          <p:cNvPr id="31775" name="Rectangle 38"/>
          <p:cNvSpPr>
            <a:spLocks noChangeArrowheads="1"/>
          </p:cNvSpPr>
          <p:nvPr/>
        </p:nvSpPr>
        <p:spPr bwMode="auto">
          <a:xfrm>
            <a:off x="685800" y="3013075"/>
            <a:ext cx="17589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25 January</a:t>
            </a:r>
            <a:endParaRPr lang="es-ES" altLang="en-US" sz="2000"/>
          </a:p>
        </p:txBody>
      </p:sp>
      <p:sp>
        <p:nvSpPr>
          <p:cNvPr id="31776" name="Rectangle 39"/>
          <p:cNvSpPr>
            <a:spLocks noChangeArrowheads="1"/>
          </p:cNvSpPr>
          <p:nvPr/>
        </p:nvSpPr>
        <p:spPr bwMode="auto">
          <a:xfrm>
            <a:off x="6642100" y="2590800"/>
            <a:ext cx="1398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Genaro</a:t>
            </a:r>
            <a:endParaRPr lang="es-ES" altLang="en-US" sz="2000"/>
          </a:p>
        </p:txBody>
      </p:sp>
      <p:sp>
        <p:nvSpPr>
          <p:cNvPr id="31777" name="Rectangle 40"/>
          <p:cNvSpPr>
            <a:spLocks noChangeArrowheads="1"/>
          </p:cNvSpPr>
          <p:nvPr/>
        </p:nvSpPr>
        <p:spPr bwMode="auto">
          <a:xfrm>
            <a:off x="5243513" y="2590800"/>
            <a:ext cx="13985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Miguel</a:t>
            </a:r>
            <a:endParaRPr lang="es-ES" altLang="en-US" sz="2000"/>
          </a:p>
        </p:txBody>
      </p:sp>
      <p:sp>
        <p:nvSpPr>
          <p:cNvPr id="31778" name="Rectangle 41"/>
          <p:cNvSpPr>
            <a:spLocks noChangeArrowheads="1"/>
          </p:cNvSpPr>
          <p:nvPr/>
        </p:nvSpPr>
        <p:spPr bwMode="auto">
          <a:xfrm>
            <a:off x="3843338" y="2590800"/>
            <a:ext cx="1400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Francisco</a:t>
            </a:r>
            <a:endParaRPr lang="es-ES" altLang="en-US" sz="2000"/>
          </a:p>
        </p:txBody>
      </p:sp>
      <p:sp>
        <p:nvSpPr>
          <p:cNvPr id="31779" name="Rectangle 42"/>
          <p:cNvSpPr>
            <a:spLocks noChangeArrowheads="1"/>
          </p:cNvSpPr>
          <p:nvPr/>
        </p:nvSpPr>
        <p:spPr bwMode="auto">
          <a:xfrm>
            <a:off x="2444750" y="2590800"/>
            <a:ext cx="1398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Day</a:t>
            </a:r>
            <a:endParaRPr lang="es-ES" altLang="en-US" sz="2000"/>
          </a:p>
        </p:txBody>
      </p:sp>
      <p:sp>
        <p:nvSpPr>
          <p:cNvPr id="31780" name="Rectangle 43"/>
          <p:cNvSpPr>
            <a:spLocks noChangeArrowheads="1"/>
          </p:cNvSpPr>
          <p:nvPr/>
        </p:nvSpPr>
        <p:spPr bwMode="auto">
          <a:xfrm>
            <a:off x="685800" y="2590800"/>
            <a:ext cx="1758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MX" altLang="en-US" sz="2000"/>
              <a:t>Date</a:t>
            </a:r>
            <a:endParaRPr lang="es-ES" altLang="en-US" sz="2000"/>
          </a:p>
        </p:txBody>
      </p:sp>
      <p:sp>
        <p:nvSpPr>
          <p:cNvPr id="31781" name="Line 44"/>
          <p:cNvSpPr>
            <a:spLocks noChangeShapeType="1"/>
          </p:cNvSpPr>
          <p:nvPr/>
        </p:nvSpPr>
        <p:spPr bwMode="auto">
          <a:xfrm>
            <a:off x="685800" y="2590800"/>
            <a:ext cx="73548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Line 45"/>
          <p:cNvSpPr>
            <a:spLocks noChangeShapeType="1"/>
          </p:cNvSpPr>
          <p:nvPr/>
        </p:nvSpPr>
        <p:spPr bwMode="auto">
          <a:xfrm>
            <a:off x="685800" y="3013075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46"/>
          <p:cNvSpPr>
            <a:spLocks noChangeShapeType="1"/>
          </p:cNvSpPr>
          <p:nvPr/>
        </p:nvSpPr>
        <p:spPr bwMode="auto">
          <a:xfrm>
            <a:off x="685800" y="3436938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Line 47"/>
          <p:cNvSpPr>
            <a:spLocks noChangeShapeType="1"/>
          </p:cNvSpPr>
          <p:nvPr/>
        </p:nvSpPr>
        <p:spPr bwMode="auto">
          <a:xfrm>
            <a:off x="685800" y="3859213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Line 48"/>
          <p:cNvSpPr>
            <a:spLocks noChangeShapeType="1"/>
          </p:cNvSpPr>
          <p:nvPr/>
        </p:nvSpPr>
        <p:spPr bwMode="auto">
          <a:xfrm>
            <a:off x="685800" y="4283075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Line 49"/>
          <p:cNvSpPr>
            <a:spLocks noChangeShapeType="1"/>
          </p:cNvSpPr>
          <p:nvPr/>
        </p:nvSpPr>
        <p:spPr bwMode="auto">
          <a:xfrm>
            <a:off x="685800" y="4706938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Line 50"/>
          <p:cNvSpPr>
            <a:spLocks noChangeShapeType="1"/>
          </p:cNvSpPr>
          <p:nvPr/>
        </p:nvSpPr>
        <p:spPr bwMode="auto">
          <a:xfrm>
            <a:off x="685800" y="5129213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Line 51"/>
          <p:cNvSpPr>
            <a:spLocks noChangeShapeType="1"/>
          </p:cNvSpPr>
          <p:nvPr/>
        </p:nvSpPr>
        <p:spPr bwMode="auto">
          <a:xfrm>
            <a:off x="685800" y="5553075"/>
            <a:ext cx="735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Line 52"/>
          <p:cNvSpPr>
            <a:spLocks noChangeShapeType="1"/>
          </p:cNvSpPr>
          <p:nvPr/>
        </p:nvSpPr>
        <p:spPr bwMode="auto">
          <a:xfrm>
            <a:off x="685800" y="5975350"/>
            <a:ext cx="73548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Line 53"/>
          <p:cNvSpPr>
            <a:spLocks noChangeShapeType="1"/>
          </p:cNvSpPr>
          <p:nvPr/>
        </p:nvSpPr>
        <p:spPr bwMode="auto">
          <a:xfrm>
            <a:off x="685800" y="2590800"/>
            <a:ext cx="0" cy="33845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Line 54"/>
          <p:cNvSpPr>
            <a:spLocks noChangeShapeType="1"/>
          </p:cNvSpPr>
          <p:nvPr/>
        </p:nvSpPr>
        <p:spPr bwMode="auto">
          <a:xfrm>
            <a:off x="2444750" y="2590800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2" name="Line 55"/>
          <p:cNvSpPr>
            <a:spLocks noChangeShapeType="1"/>
          </p:cNvSpPr>
          <p:nvPr/>
        </p:nvSpPr>
        <p:spPr bwMode="auto">
          <a:xfrm>
            <a:off x="3843338" y="2590800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Line 56"/>
          <p:cNvSpPr>
            <a:spLocks noChangeShapeType="1"/>
          </p:cNvSpPr>
          <p:nvPr/>
        </p:nvSpPr>
        <p:spPr bwMode="auto">
          <a:xfrm>
            <a:off x="5243513" y="2590800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Line 57"/>
          <p:cNvSpPr>
            <a:spLocks noChangeShapeType="1"/>
          </p:cNvSpPr>
          <p:nvPr/>
        </p:nvSpPr>
        <p:spPr bwMode="auto">
          <a:xfrm>
            <a:off x="6642100" y="2590800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Line 58"/>
          <p:cNvSpPr>
            <a:spLocks noChangeShapeType="1"/>
          </p:cNvSpPr>
          <p:nvPr/>
        </p:nvSpPr>
        <p:spPr bwMode="auto">
          <a:xfrm>
            <a:off x="8040688" y="2590800"/>
            <a:ext cx="0" cy="33845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Text Box 60"/>
          <p:cNvSpPr txBox="1">
            <a:spLocks noChangeArrowheads="1"/>
          </p:cNvSpPr>
          <p:nvPr/>
        </p:nvSpPr>
        <p:spPr bwMode="auto">
          <a:xfrm>
            <a:off x="1790700" y="1352550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s-ES_tradnl" sz="2400" b="1"/>
              <a:t>SIMAPRO Feedback Meetings</a:t>
            </a:r>
            <a:endParaRPr lang="es-UY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0"/>
          <p:cNvSpPr>
            <a:spLocks/>
          </p:cNvSpPr>
          <p:nvPr/>
        </p:nvSpPr>
        <p:spPr bwMode="auto">
          <a:xfrm>
            <a:off x="0" y="2060575"/>
            <a:ext cx="9144000" cy="2214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echa derecha 6"/>
          <p:cNvSpPr>
            <a:spLocks noChangeArrowheads="1"/>
          </p:cNvSpPr>
          <p:nvPr/>
        </p:nvSpPr>
        <p:spPr bwMode="auto">
          <a:xfrm>
            <a:off x="1312863" y="2447925"/>
            <a:ext cx="685800" cy="827088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3262313" y="2241550"/>
            <a:ext cx="588168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eaLnBrk="1" hangingPunct="1">
              <a:buSzPct val="155000"/>
            </a:pPr>
            <a:r>
              <a:rPr lang="es-ES" altLang="en-US" sz="35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2: </a:t>
            </a:r>
          </a:p>
          <a:p>
            <a:pPr marL="39688" eaLnBrk="1" hangingPunct="1">
              <a:buSzPct val="155000"/>
            </a:pPr>
            <a:r>
              <a:rPr lang="es-ES" altLang="en-US" sz="35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FACILITATION OF THE FEEDBACK MEETING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6"/>
          <p:cNvSpPr>
            <a:spLocks noChangeArrowheads="1"/>
          </p:cNvSpPr>
          <p:nvPr/>
        </p:nvSpPr>
        <p:spPr bwMode="auto">
          <a:xfrm>
            <a:off x="985838" y="1787525"/>
            <a:ext cx="7302500" cy="4410075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5843" name="Rectangle 1"/>
          <p:cNvSpPr txBox="1">
            <a:spLocks noChangeArrowheads="1"/>
          </p:cNvSpPr>
          <p:nvPr/>
        </p:nvSpPr>
        <p:spPr bwMode="auto">
          <a:xfrm>
            <a:off x="176213" y="46038"/>
            <a:ext cx="83947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3200" b="1">
                <a:solidFill>
                  <a:schemeClr val="accent1"/>
                </a:solidFill>
                <a:latin typeface="Calibri" pitchFamily="34" charset="0"/>
                <a:ea typeface="ヒラギノ角ゴ ProN W3" charset="-128"/>
              </a:rPr>
              <a:t>Macro SIMAPRO Feedback Meeting</a:t>
            </a:r>
          </a:p>
        </p:txBody>
      </p:sp>
      <p:sp>
        <p:nvSpPr>
          <p:cNvPr id="35844" name="CuadroTexto 2"/>
          <p:cNvSpPr txBox="1">
            <a:spLocks noChangeArrowheads="1"/>
          </p:cNvSpPr>
          <p:nvPr/>
        </p:nvSpPr>
        <p:spPr bwMode="auto">
          <a:xfrm>
            <a:off x="1376363" y="1787525"/>
            <a:ext cx="639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en-US" sz="2400">
                <a:latin typeface="Calibri" pitchFamily="34" charset="0"/>
              </a:rPr>
              <a:t>AGENDA</a:t>
            </a:r>
          </a:p>
        </p:txBody>
      </p:sp>
      <p:sp>
        <p:nvSpPr>
          <p:cNvPr id="35845" name="CuadroTexto 4"/>
          <p:cNvSpPr txBox="1">
            <a:spLocks noChangeArrowheads="1"/>
          </p:cNvSpPr>
          <p:nvPr/>
        </p:nvSpPr>
        <p:spPr bwMode="auto">
          <a:xfrm>
            <a:off x="1176338" y="2495550"/>
            <a:ext cx="6804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Welcome</a:t>
            </a:r>
          </a:p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Status Improvement Proposals</a:t>
            </a:r>
          </a:p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Measurement Results of Period</a:t>
            </a:r>
          </a:p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Training Capsule</a:t>
            </a:r>
          </a:p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Improvement Proposals</a:t>
            </a:r>
          </a:p>
          <a:p>
            <a:pPr marL="360363" indent="-360363" eaLnBrk="1" hangingPunct="1"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Closing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176213" y="1098550"/>
            <a:ext cx="8812212" cy="142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620713" y="260350"/>
            <a:ext cx="8116887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" altLang="en-US" sz="23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2: Facilitation of the feedback meeting</a:t>
            </a:r>
          </a:p>
        </p:txBody>
      </p:sp>
      <p:pic>
        <p:nvPicPr>
          <p:cNvPr id="36868" name="Picture 50"/>
          <p:cNvPicPr>
            <a:picLocks noChangeAspect="1" noChangeArrowheads="1"/>
          </p:cNvPicPr>
          <p:nvPr/>
        </p:nvPicPr>
        <p:blipFill>
          <a:blip r:embed="rId3"/>
          <a:srcRect l="23828" t="34549" r="24870" b="18750"/>
          <a:stretch>
            <a:fillRect/>
          </a:stretch>
        </p:blipFill>
        <p:spPr bwMode="auto">
          <a:xfrm>
            <a:off x="34925" y="1028700"/>
            <a:ext cx="87376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/>
          </p:cNvSpPr>
          <p:nvPr/>
        </p:nvSpPr>
        <p:spPr bwMode="auto">
          <a:xfrm>
            <a:off x="1331913" y="981075"/>
            <a:ext cx="6950075" cy="51609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6666FF"/>
            </a:solidFill>
            <a:round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-1588" y="33338"/>
            <a:ext cx="9128126" cy="48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Phases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7538" y="1190625"/>
            <a:ext cx="5737225" cy="4451350"/>
          </a:xfrm>
        </p:spPr>
        <p:txBody>
          <a:bodyPr/>
          <a:lstStyle/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Objectives, Baseline and Working Climate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Integration and Marathon of Improvement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Integrated Measurement 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Feedback and Training Capsules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Core Competencies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Preparing STAG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Training of STAG-Facilitators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Competency Standard: National or Company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Training and Certification of Assessors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Assessment and Certification of Workers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Competency based Compensation</a:t>
            </a:r>
          </a:p>
          <a:p>
            <a:pPr marL="623888" eaLnBrk="1" hangingPunct="1">
              <a:buSzPct val="99000"/>
              <a:buFontTx/>
              <a:buAutoNum type="arabicPeriod"/>
            </a:pPr>
            <a:r>
              <a:rPr lang="en-US" altLang="en-US" sz="2000" smtClean="0">
                <a:latin typeface="Gill Sans" charset="0"/>
                <a:ea typeface="ヒラギノ角ゴ ProN W3" charset="-128"/>
              </a:rPr>
              <a:t>Results and Impact Assessment</a:t>
            </a:r>
          </a:p>
        </p:txBody>
      </p:sp>
      <p:sp>
        <p:nvSpPr>
          <p:cNvPr id="4" name="Flecha derecha 3"/>
          <p:cNvSpPr>
            <a:spLocks noChangeArrowheads="1"/>
          </p:cNvSpPr>
          <p:nvPr/>
        </p:nvSpPr>
        <p:spPr bwMode="auto">
          <a:xfrm>
            <a:off x="1222375" y="2193925"/>
            <a:ext cx="833438" cy="666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092200" y="2171700"/>
            <a:ext cx="7340600" cy="3276600"/>
          </a:xfrm>
          <a:prstGeom prst="foldedCorner">
            <a:avLst>
              <a:gd name="adj" fmla="val 12500"/>
            </a:avLst>
          </a:prstGeom>
          <a:solidFill>
            <a:srgbClr val="C2D3E8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blurRad="63500" dist="107763" dir="189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620713" y="260350"/>
            <a:ext cx="8116887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" altLang="en-US" sz="23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2: Facilitation of the feedback meeting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794000" y="1114425"/>
            <a:ext cx="355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_tradnl" sz="36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COMPONENTS</a:t>
            </a:r>
            <a:endParaRPr lang="es-UY" sz="3600" b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435100" y="2565400"/>
            <a:ext cx="69977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2400">
                <a:sym typeface="Wingdings" pitchFamily="2" charset="2"/>
              </a:rPr>
              <a:t> </a:t>
            </a:r>
            <a:r>
              <a:rPr lang="es-ES_tradnl" sz="2400"/>
              <a:t>REFLECTION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 sz="2400">
                <a:sym typeface="Wingdings" pitchFamily="2" charset="2"/>
              </a:rPr>
              <a:t> </a:t>
            </a:r>
            <a:r>
              <a:rPr lang="es-ES_tradnl" sz="2400"/>
              <a:t>ROOT CAUSE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 sz="2400">
                <a:sym typeface="Wingdings" pitchFamily="2" charset="2"/>
              </a:rPr>
              <a:t> </a:t>
            </a:r>
            <a:r>
              <a:rPr lang="es-ES_tradnl" sz="2400"/>
              <a:t>IMPROVEMENT PROPOSALS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 sz="2400">
                <a:sym typeface="Wingdings" pitchFamily="2" charset="2"/>
              </a:rPr>
              <a:t> </a:t>
            </a:r>
            <a:r>
              <a:rPr lang="es-ES_tradnl" sz="2400"/>
              <a:t>ALLOCATION TO PERSONS RESPONSIBLE</a:t>
            </a:r>
            <a:endParaRPr lang="es-UY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8"/>
          <p:cNvSpPr>
            <a:spLocks noChangeArrowheads="1"/>
          </p:cNvSpPr>
          <p:nvPr/>
        </p:nvSpPr>
        <p:spPr bwMode="auto">
          <a:xfrm>
            <a:off x="4394200" y="5432425"/>
            <a:ext cx="4318000" cy="1092200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39" name="AutoShape 36"/>
          <p:cNvSpPr>
            <a:spLocks noChangeArrowheads="1"/>
          </p:cNvSpPr>
          <p:nvPr/>
        </p:nvSpPr>
        <p:spPr bwMode="auto">
          <a:xfrm>
            <a:off x="4406900" y="3975100"/>
            <a:ext cx="4318000" cy="1039813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0" name="AutoShape 34"/>
          <p:cNvSpPr>
            <a:spLocks noChangeArrowheads="1"/>
          </p:cNvSpPr>
          <p:nvPr/>
        </p:nvSpPr>
        <p:spPr bwMode="auto">
          <a:xfrm>
            <a:off x="4406900" y="2536825"/>
            <a:ext cx="4318000" cy="1295400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1" name="AutoShape 32"/>
          <p:cNvSpPr>
            <a:spLocks noChangeArrowheads="1"/>
          </p:cNvSpPr>
          <p:nvPr/>
        </p:nvSpPr>
        <p:spPr bwMode="auto">
          <a:xfrm>
            <a:off x="4419600" y="1406525"/>
            <a:ext cx="4318000" cy="1044575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2" name="Oval 26"/>
          <p:cNvSpPr>
            <a:spLocks noChangeArrowheads="1"/>
          </p:cNvSpPr>
          <p:nvPr/>
        </p:nvSpPr>
        <p:spPr bwMode="auto">
          <a:xfrm>
            <a:off x="2489200" y="2700338"/>
            <a:ext cx="990600" cy="641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3" name="Oval 27"/>
          <p:cNvSpPr>
            <a:spLocks noChangeArrowheads="1"/>
          </p:cNvSpPr>
          <p:nvPr/>
        </p:nvSpPr>
        <p:spPr bwMode="auto">
          <a:xfrm>
            <a:off x="2489200" y="3944938"/>
            <a:ext cx="990600" cy="641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4" name="Oval 28"/>
          <p:cNvSpPr>
            <a:spLocks noChangeArrowheads="1"/>
          </p:cNvSpPr>
          <p:nvPr/>
        </p:nvSpPr>
        <p:spPr bwMode="auto">
          <a:xfrm>
            <a:off x="2489200" y="5165725"/>
            <a:ext cx="990600" cy="1311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5" name="Oval 25"/>
          <p:cNvSpPr>
            <a:spLocks noChangeArrowheads="1"/>
          </p:cNvSpPr>
          <p:nvPr/>
        </p:nvSpPr>
        <p:spPr bwMode="auto">
          <a:xfrm>
            <a:off x="2489200" y="1552575"/>
            <a:ext cx="990600" cy="641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6" name="AutoShape 24"/>
          <p:cNvSpPr>
            <a:spLocks noChangeArrowheads="1"/>
          </p:cNvSpPr>
          <p:nvPr/>
        </p:nvSpPr>
        <p:spPr bwMode="auto">
          <a:xfrm>
            <a:off x="228600" y="5165725"/>
            <a:ext cx="2062163" cy="1096963"/>
          </a:xfrm>
          <a:prstGeom prst="rightArrowCallout">
            <a:avLst>
              <a:gd name="adj1" fmla="val 25000"/>
              <a:gd name="adj2" fmla="val 25000"/>
              <a:gd name="adj3" fmla="val 31331"/>
              <a:gd name="adj4" fmla="val 66667"/>
            </a:avLst>
          </a:prstGeom>
          <a:solidFill>
            <a:srgbClr val="C2D3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7" name="AutoShape 22"/>
          <p:cNvSpPr>
            <a:spLocks noChangeArrowheads="1"/>
          </p:cNvSpPr>
          <p:nvPr/>
        </p:nvSpPr>
        <p:spPr bwMode="auto">
          <a:xfrm>
            <a:off x="228600" y="2600325"/>
            <a:ext cx="2062163" cy="1096963"/>
          </a:xfrm>
          <a:prstGeom prst="rightArrowCallout">
            <a:avLst>
              <a:gd name="adj1" fmla="val 25000"/>
              <a:gd name="adj2" fmla="val 25000"/>
              <a:gd name="adj3" fmla="val 31331"/>
              <a:gd name="adj4" fmla="val 66667"/>
            </a:avLst>
          </a:prstGeom>
          <a:solidFill>
            <a:srgbClr val="C2D3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8" name="Text Box 5"/>
          <p:cNvSpPr txBox="1">
            <a:spLocks noChangeArrowheads="1"/>
          </p:cNvSpPr>
          <p:nvPr/>
        </p:nvSpPr>
        <p:spPr bwMode="auto">
          <a:xfrm>
            <a:off x="198438" y="2700338"/>
            <a:ext cx="1528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/>
            <a:r>
              <a:rPr lang="es-ES_tradnl" altLang="en-US" b="1" i="1">
                <a:latin typeface="Calibri" pitchFamily="34" charset="0"/>
                <a:cs typeface="Arial" pitchFamily="34" charset="0"/>
              </a:rPr>
              <a:t>Analysing the problem</a:t>
            </a:r>
          </a:p>
        </p:txBody>
      </p:sp>
      <p:sp>
        <p:nvSpPr>
          <p:cNvPr id="39949" name="Text Box 9"/>
          <p:cNvSpPr txBox="1">
            <a:spLocks noChangeArrowheads="1"/>
          </p:cNvSpPr>
          <p:nvPr/>
        </p:nvSpPr>
        <p:spPr bwMode="auto">
          <a:xfrm>
            <a:off x="185738" y="539432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/>
            <a:r>
              <a:rPr lang="es-ES_tradnl" altLang="en-US" b="1" i="1">
                <a:latin typeface="Calibri" pitchFamily="34" charset="0"/>
                <a:cs typeface="Arial" pitchFamily="34" charset="0"/>
              </a:rPr>
              <a:t>Formulation of action</a:t>
            </a:r>
          </a:p>
        </p:txBody>
      </p:sp>
      <p:sp>
        <p:nvSpPr>
          <p:cNvPr id="39950" name="AutoShape 10"/>
          <p:cNvSpPr>
            <a:spLocks/>
          </p:cNvSpPr>
          <p:nvPr/>
        </p:nvSpPr>
        <p:spPr bwMode="auto">
          <a:xfrm>
            <a:off x="0" y="0"/>
            <a:ext cx="9144000" cy="787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Rectangle 3"/>
          <p:cNvSpPr>
            <a:spLocks/>
          </p:cNvSpPr>
          <p:nvPr/>
        </p:nvSpPr>
        <p:spPr bwMode="auto">
          <a:xfrm>
            <a:off x="620713" y="69850"/>
            <a:ext cx="81168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" altLang="en-US" sz="21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2: Facilitation of the feedback meeting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458913" y="436563"/>
            <a:ext cx="6048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_tradnl" sz="24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COMPONENT: REFLECTION</a:t>
            </a:r>
            <a:endParaRPr lang="es-UY" sz="2400" b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2540000" y="169545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WHAT</a:t>
            </a:r>
            <a:endParaRPr lang="es-UY">
              <a:solidFill>
                <a:schemeClr val="bg1"/>
              </a:solidFill>
            </a:endParaRP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2616200" y="2835275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WHY</a:t>
            </a:r>
            <a:endParaRPr lang="es-UY">
              <a:solidFill>
                <a:schemeClr val="bg1"/>
              </a:solidFill>
            </a:endParaRP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2565400" y="41148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HOW</a:t>
            </a:r>
            <a:endParaRPr lang="es-UY">
              <a:solidFill>
                <a:schemeClr val="bg1"/>
              </a:solidFill>
            </a:endParaRP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2527300" y="5394325"/>
            <a:ext cx="990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WHEN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WHAT</a:t>
            </a:r>
            <a:endParaRPr lang="es-UY">
              <a:solidFill>
                <a:schemeClr val="bg1"/>
              </a:solidFill>
            </a:endParaRPr>
          </a:p>
        </p:txBody>
      </p:sp>
      <p:sp>
        <p:nvSpPr>
          <p:cNvPr id="39957" name="AutoShape 20"/>
          <p:cNvSpPr>
            <a:spLocks noChangeArrowheads="1"/>
          </p:cNvSpPr>
          <p:nvPr/>
        </p:nvSpPr>
        <p:spPr bwMode="auto">
          <a:xfrm>
            <a:off x="241300" y="1381125"/>
            <a:ext cx="2062163" cy="1096963"/>
          </a:xfrm>
          <a:prstGeom prst="rightArrowCallout">
            <a:avLst>
              <a:gd name="adj1" fmla="val 25000"/>
              <a:gd name="adj2" fmla="val 25000"/>
              <a:gd name="adj3" fmla="val 31331"/>
              <a:gd name="adj4" fmla="val 66667"/>
            </a:avLst>
          </a:prstGeom>
          <a:solidFill>
            <a:srgbClr val="C2D3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58" name="Text Box 3"/>
          <p:cNvSpPr txBox="1">
            <a:spLocks noChangeArrowheads="1"/>
          </p:cNvSpPr>
          <p:nvPr/>
        </p:nvSpPr>
        <p:spPr bwMode="auto">
          <a:xfrm>
            <a:off x="223838" y="1420813"/>
            <a:ext cx="1360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/>
            <a:r>
              <a:rPr lang="es-ES_tradnl" altLang="en-US" b="1" i="1">
                <a:latin typeface="Calibri" pitchFamily="34" charset="0"/>
                <a:cs typeface="Arial" pitchFamily="34" charset="0"/>
              </a:rPr>
              <a:t>Stating the problem</a:t>
            </a: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228600" y="3832225"/>
            <a:ext cx="2062163" cy="1096963"/>
          </a:xfrm>
          <a:prstGeom prst="rightArrowCallout">
            <a:avLst>
              <a:gd name="adj1" fmla="val 25000"/>
              <a:gd name="adj2" fmla="val 25000"/>
              <a:gd name="adj3" fmla="val 31331"/>
              <a:gd name="adj4" fmla="val 66667"/>
            </a:avLst>
          </a:prstGeom>
          <a:solidFill>
            <a:srgbClr val="C2D3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60" name="Text Box 7"/>
          <p:cNvSpPr txBox="1">
            <a:spLocks noChangeArrowheads="1"/>
          </p:cNvSpPr>
          <p:nvPr/>
        </p:nvSpPr>
        <p:spPr bwMode="auto">
          <a:xfrm>
            <a:off x="201613" y="3873500"/>
            <a:ext cx="1525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/>
            <a:r>
              <a:rPr lang="es-ES_tradnl" altLang="en-US" b="1" i="1">
                <a:latin typeface="Calibri" pitchFamily="34" charset="0"/>
                <a:cs typeface="Arial" pitchFamily="34" charset="0"/>
              </a:rPr>
              <a:t>Generating an hypothesis and solution</a:t>
            </a:r>
          </a:p>
        </p:txBody>
      </p:sp>
      <p:sp>
        <p:nvSpPr>
          <p:cNvPr id="39961" name="Text Box 29"/>
          <p:cNvSpPr txBox="1">
            <a:spLocks noChangeArrowheads="1"/>
          </p:cNvSpPr>
          <p:nvPr/>
        </p:nvSpPr>
        <p:spPr bwMode="auto">
          <a:xfrm>
            <a:off x="2303463" y="1033463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i="1"/>
              <a:t>QUESTIONS</a:t>
            </a:r>
            <a:endParaRPr lang="es-UY" i="1"/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5670550" y="849313"/>
            <a:ext cx="1836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s-ES_tradnl" altLang="en-US" i="1"/>
              <a:t>For example…</a:t>
            </a:r>
            <a:endParaRPr lang="es-UY" altLang="en-US" i="1"/>
          </a:p>
        </p:txBody>
      </p:sp>
      <p:sp>
        <p:nvSpPr>
          <p:cNvPr id="39963" name="Text Box 31"/>
          <p:cNvSpPr txBox="1">
            <a:spLocks noChangeArrowheads="1"/>
          </p:cNvSpPr>
          <p:nvPr/>
        </p:nvSpPr>
        <p:spPr bwMode="auto">
          <a:xfrm>
            <a:off x="4584700" y="1381125"/>
            <a:ext cx="388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What</a:t>
            </a:r>
            <a:r>
              <a:rPr lang="es-ES_tradnl" sz="1600"/>
              <a:t> happened?</a:t>
            </a:r>
          </a:p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What</a:t>
            </a:r>
            <a:r>
              <a:rPr lang="es-ES_tradnl" sz="1600"/>
              <a:t> did you see or feel?</a:t>
            </a:r>
          </a:p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What</a:t>
            </a:r>
            <a:r>
              <a:rPr lang="es-ES_tradnl" sz="1600"/>
              <a:t> was the most important thing?</a:t>
            </a:r>
            <a:endParaRPr lang="es-UY" sz="1600"/>
          </a:p>
        </p:txBody>
      </p:sp>
      <p:sp>
        <p:nvSpPr>
          <p:cNvPr id="39964" name="Text Box 33"/>
          <p:cNvSpPr txBox="1">
            <a:spLocks noChangeArrowheads="1"/>
          </p:cNvSpPr>
          <p:nvPr/>
        </p:nvSpPr>
        <p:spPr bwMode="auto">
          <a:xfrm>
            <a:off x="4419600" y="2651125"/>
            <a:ext cx="3378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Why </a:t>
            </a:r>
            <a:r>
              <a:rPr lang="es-ES_tradnl" sz="1600"/>
              <a:t>is this important?</a:t>
            </a:r>
          </a:p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Why </a:t>
            </a:r>
            <a:r>
              <a:rPr lang="es-ES_tradnl" sz="1600"/>
              <a:t>do you think it happened?</a:t>
            </a:r>
          </a:p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Why</a:t>
            </a:r>
            <a:r>
              <a:rPr lang="es-ES_tradnl" sz="1600"/>
              <a:t> did you feel like that?</a:t>
            </a:r>
            <a:endParaRPr lang="es-UY" sz="1600"/>
          </a:p>
        </p:txBody>
      </p:sp>
      <p:sp>
        <p:nvSpPr>
          <p:cNvPr id="39965" name="Text Box 35"/>
          <p:cNvSpPr txBox="1">
            <a:spLocks noChangeArrowheads="1"/>
          </p:cNvSpPr>
          <p:nvPr/>
        </p:nvSpPr>
        <p:spPr bwMode="auto">
          <a:xfrm>
            <a:off x="4419600" y="4144963"/>
            <a:ext cx="3822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How</a:t>
            </a:r>
            <a:r>
              <a:rPr lang="es-ES_tradnl" sz="1600"/>
              <a:t> could you do the activity or carry out the task in another way?</a:t>
            </a:r>
            <a:endParaRPr lang="es-UY" sz="1600"/>
          </a:p>
        </p:txBody>
      </p:sp>
      <p:sp>
        <p:nvSpPr>
          <p:cNvPr id="39966" name="Text Box 37"/>
          <p:cNvSpPr txBox="1">
            <a:spLocks noChangeArrowheads="1"/>
          </p:cNvSpPr>
          <p:nvPr/>
        </p:nvSpPr>
        <p:spPr bwMode="auto">
          <a:xfrm>
            <a:off x="4584700" y="5586413"/>
            <a:ext cx="3657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1600"/>
              <a:t> </a:t>
            </a:r>
            <a:r>
              <a:rPr lang="es-ES_tradnl" sz="1600" b="1">
                <a:solidFill>
                  <a:srgbClr val="3333CC"/>
                </a:solidFill>
              </a:rPr>
              <a:t>When</a:t>
            </a:r>
            <a:r>
              <a:rPr lang="es-ES_tradnl" sz="1600"/>
              <a:t> and in </a:t>
            </a:r>
            <a:r>
              <a:rPr lang="es-ES_tradnl" sz="1600" b="1">
                <a:solidFill>
                  <a:srgbClr val="3333CC"/>
                </a:solidFill>
              </a:rPr>
              <a:t>what</a:t>
            </a:r>
            <a:r>
              <a:rPr lang="es-ES_tradnl" sz="1600"/>
              <a:t> way would you use this new technique to carry out the task?</a:t>
            </a:r>
            <a:endParaRPr lang="es-UY" sz="1600"/>
          </a:p>
        </p:txBody>
      </p:sp>
      <p:sp>
        <p:nvSpPr>
          <p:cNvPr id="38951" name="AutoShape 39"/>
          <p:cNvSpPr>
            <a:spLocks noChangeArrowheads="1"/>
          </p:cNvSpPr>
          <p:nvPr/>
        </p:nvSpPr>
        <p:spPr bwMode="auto">
          <a:xfrm>
            <a:off x="3771900" y="1695450"/>
            <a:ext cx="368300" cy="366713"/>
          </a:xfrm>
          <a:custGeom>
            <a:avLst/>
            <a:gdLst>
              <a:gd name="T0" fmla="*/ 276225 w 21600"/>
              <a:gd name="T1" fmla="*/ 0 h 21600"/>
              <a:gd name="T2" fmla="*/ 0 w 21600"/>
              <a:gd name="T3" fmla="*/ 183356 h 21600"/>
              <a:gd name="T4" fmla="*/ 276225 w 21600"/>
              <a:gd name="T5" fmla="*/ 366713 h 21600"/>
              <a:gd name="T6" fmla="*/ 368300 w 21600"/>
              <a:gd name="T7" fmla="*/ 1833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2D3E8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38952" name="AutoShape 40"/>
          <p:cNvSpPr>
            <a:spLocks noChangeArrowheads="1"/>
          </p:cNvSpPr>
          <p:nvPr/>
        </p:nvSpPr>
        <p:spPr bwMode="auto">
          <a:xfrm>
            <a:off x="3803650" y="2733675"/>
            <a:ext cx="368300" cy="366713"/>
          </a:xfrm>
          <a:custGeom>
            <a:avLst/>
            <a:gdLst>
              <a:gd name="T0" fmla="*/ 276225 w 21600"/>
              <a:gd name="T1" fmla="*/ 0 h 21600"/>
              <a:gd name="T2" fmla="*/ 0 w 21600"/>
              <a:gd name="T3" fmla="*/ 183356 h 21600"/>
              <a:gd name="T4" fmla="*/ 276225 w 21600"/>
              <a:gd name="T5" fmla="*/ 366713 h 21600"/>
              <a:gd name="T6" fmla="*/ 368300 w 21600"/>
              <a:gd name="T7" fmla="*/ 1833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2D3E8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38953" name="AutoShape 41"/>
          <p:cNvSpPr>
            <a:spLocks noChangeArrowheads="1"/>
          </p:cNvSpPr>
          <p:nvPr/>
        </p:nvSpPr>
        <p:spPr bwMode="auto">
          <a:xfrm>
            <a:off x="3803650" y="4014788"/>
            <a:ext cx="368300" cy="366712"/>
          </a:xfrm>
          <a:custGeom>
            <a:avLst/>
            <a:gdLst>
              <a:gd name="T0" fmla="*/ 276225 w 21600"/>
              <a:gd name="T1" fmla="*/ 0 h 21600"/>
              <a:gd name="T2" fmla="*/ 0 w 21600"/>
              <a:gd name="T3" fmla="*/ 183356 h 21600"/>
              <a:gd name="T4" fmla="*/ 276225 w 21600"/>
              <a:gd name="T5" fmla="*/ 366712 h 21600"/>
              <a:gd name="T6" fmla="*/ 368300 w 21600"/>
              <a:gd name="T7" fmla="*/ 1833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2D3E8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38954" name="AutoShape 42"/>
          <p:cNvSpPr>
            <a:spLocks noChangeArrowheads="1"/>
          </p:cNvSpPr>
          <p:nvPr/>
        </p:nvSpPr>
        <p:spPr bwMode="auto">
          <a:xfrm>
            <a:off x="3771900" y="5576888"/>
            <a:ext cx="368300" cy="366712"/>
          </a:xfrm>
          <a:custGeom>
            <a:avLst/>
            <a:gdLst>
              <a:gd name="T0" fmla="*/ 276225 w 21600"/>
              <a:gd name="T1" fmla="*/ 0 h 21600"/>
              <a:gd name="T2" fmla="*/ 0 w 21600"/>
              <a:gd name="T3" fmla="*/ 183356 h 21600"/>
              <a:gd name="T4" fmla="*/ 276225 w 21600"/>
              <a:gd name="T5" fmla="*/ 366712 h 21600"/>
              <a:gd name="T6" fmla="*/ 368300 w 21600"/>
              <a:gd name="T7" fmla="*/ 1833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2D3E8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99" name="Group 83"/>
          <p:cNvGraphicFramePr>
            <a:graphicFrameLocks noGrp="1"/>
          </p:cNvGraphicFramePr>
          <p:nvPr/>
        </p:nvGraphicFramePr>
        <p:xfrm>
          <a:off x="179388" y="457200"/>
          <a:ext cx="8785225" cy="5838825"/>
        </p:xfrm>
        <a:graphic>
          <a:graphicData uri="http://schemas.openxmlformats.org/drawingml/2006/table">
            <a:tbl>
              <a:tblPr/>
              <a:tblGrid>
                <a:gridCol w="606425"/>
                <a:gridCol w="1482725"/>
                <a:gridCol w="1223962"/>
                <a:gridCol w="1366838"/>
                <a:gridCol w="1441450"/>
                <a:gridCol w="1366837"/>
                <a:gridCol w="1296988"/>
              </a:tblGrid>
              <a:tr h="536575">
                <a:tc rowSpan="3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Visualization of Problems</a:t>
                      </a:r>
                      <a:endParaRPr kumimoji="0" lang="es-MX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Date: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113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Shift: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363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Area: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No.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PROBLEM AND ROOT CAUSE (WHAT)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SOLUTIONS (HOW)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RESPONSIBLE (WHO)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START AND FINISH DATES (WHEN)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RESOURCES USED (WHAT WITH)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EXPECTED AND REAL IMPACT (RESULT)</a:t>
                      </a:r>
                      <a:endParaRPr kumimoji="0" lang="es-MX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3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723900"/>
          </a:xfrm>
        </p:spPr>
        <p:txBody>
          <a:bodyPr/>
          <a:lstStyle/>
          <a:p>
            <a:pPr eaLnBrk="1" hangingPunct="1"/>
            <a:r>
              <a:rPr lang="es-ES_tradnl" altLang="en-US" sz="3200" smtClean="0"/>
              <a:t>Results SIMAPRO: Cycle … </a:t>
            </a:r>
            <a:endParaRPr lang="es-ES" altLang="en-US" sz="320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 l="45833" t="49480" r="25391" b="23264"/>
          <a:stretch>
            <a:fillRect/>
          </a:stretch>
        </p:blipFill>
        <p:spPr bwMode="auto">
          <a:xfrm>
            <a:off x="685800" y="1041400"/>
            <a:ext cx="74549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/>
          </p:cNvSpPr>
          <p:nvPr/>
        </p:nvSpPr>
        <p:spPr bwMode="auto">
          <a:xfrm>
            <a:off x="228600" y="1692275"/>
            <a:ext cx="8435975" cy="1143000"/>
          </a:xfrm>
          <a:prstGeom prst="roundRect">
            <a:avLst>
              <a:gd name="adj" fmla="val 15000"/>
            </a:avLst>
          </a:prstGeom>
          <a:solidFill>
            <a:srgbClr val="C6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s-CL" altLang="en-US">
              <a:latin typeface="Calibri" pitchFamily="34" charset="0"/>
            </a:endParaRPr>
          </a:p>
        </p:txBody>
      </p:sp>
      <p:sp>
        <p:nvSpPr>
          <p:cNvPr id="46083" name="Rectangle 4"/>
          <p:cNvSpPr>
            <a:spLocks/>
          </p:cNvSpPr>
          <p:nvPr/>
        </p:nvSpPr>
        <p:spPr bwMode="auto">
          <a:xfrm>
            <a:off x="479425" y="2239963"/>
            <a:ext cx="1576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COMPETENCY</a:t>
            </a:r>
          </a:p>
        </p:txBody>
      </p:sp>
      <p:sp>
        <p:nvSpPr>
          <p:cNvPr id="46084" name="Rectangle 5"/>
          <p:cNvSpPr>
            <a:spLocks/>
          </p:cNvSpPr>
          <p:nvPr/>
        </p:nvSpPr>
        <p:spPr bwMode="auto">
          <a:xfrm>
            <a:off x="3646488" y="2239963"/>
            <a:ext cx="1135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RESULTS</a:t>
            </a:r>
          </a:p>
        </p:txBody>
      </p:sp>
      <p:sp>
        <p:nvSpPr>
          <p:cNvPr id="46085" name="Rectangle 6"/>
          <p:cNvSpPr>
            <a:spLocks/>
          </p:cNvSpPr>
          <p:nvPr/>
        </p:nvSpPr>
        <p:spPr bwMode="auto">
          <a:xfrm>
            <a:off x="6823075" y="2239963"/>
            <a:ext cx="1858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PERFORMANCE</a:t>
            </a:r>
          </a:p>
        </p:txBody>
      </p:sp>
      <p:sp>
        <p:nvSpPr>
          <p:cNvPr id="46086" name="Rectangle 7"/>
          <p:cNvSpPr>
            <a:spLocks/>
          </p:cNvSpPr>
          <p:nvPr/>
        </p:nvSpPr>
        <p:spPr bwMode="auto">
          <a:xfrm>
            <a:off x="2835275" y="2239963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+</a:t>
            </a:r>
          </a:p>
        </p:txBody>
      </p:sp>
      <p:sp>
        <p:nvSpPr>
          <p:cNvPr id="46087" name="Rectangle 8"/>
          <p:cNvSpPr>
            <a:spLocks/>
          </p:cNvSpPr>
          <p:nvPr/>
        </p:nvSpPr>
        <p:spPr bwMode="auto">
          <a:xfrm>
            <a:off x="250825" y="1050925"/>
            <a:ext cx="1287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Base Model</a:t>
            </a:r>
          </a:p>
        </p:txBody>
      </p:sp>
      <p:sp>
        <p:nvSpPr>
          <p:cNvPr id="46088" name="Rectangle 9"/>
          <p:cNvSpPr>
            <a:spLocks/>
          </p:cNvSpPr>
          <p:nvPr/>
        </p:nvSpPr>
        <p:spPr bwMode="auto">
          <a:xfrm>
            <a:off x="149225" y="6092825"/>
            <a:ext cx="317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Implementation of SIMAPRO</a:t>
            </a:r>
          </a:p>
        </p:txBody>
      </p:sp>
      <p:sp>
        <p:nvSpPr>
          <p:cNvPr id="46089" name="Rectangle 10"/>
          <p:cNvSpPr>
            <a:spLocks/>
          </p:cNvSpPr>
          <p:nvPr/>
        </p:nvSpPr>
        <p:spPr bwMode="auto">
          <a:xfrm>
            <a:off x="5965825" y="2239963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n-US" altLang="en-US">
                <a:latin typeface="Lucida Grande" charset="0"/>
                <a:sym typeface="Lucida Grande" charset="0"/>
              </a:rPr>
              <a:t>=</a:t>
            </a:r>
          </a:p>
        </p:txBody>
      </p:sp>
      <p:sp>
        <p:nvSpPr>
          <p:cNvPr id="46090" name="AutoShape 12"/>
          <p:cNvSpPr>
            <a:spLocks/>
          </p:cNvSpPr>
          <p:nvPr/>
        </p:nvSpPr>
        <p:spPr bwMode="auto">
          <a:xfrm>
            <a:off x="217488" y="3932238"/>
            <a:ext cx="8515350" cy="1736725"/>
          </a:xfrm>
          <a:prstGeom prst="roundRect">
            <a:avLst>
              <a:gd name="adj" fmla="val 9866"/>
            </a:avLst>
          </a:prstGeom>
          <a:solidFill>
            <a:srgbClr val="B9E8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21597" bIns="0"/>
          <a:lstStyle/>
          <a:p>
            <a:pPr eaLnBrk="1" hangingPunct="1"/>
            <a:endParaRPr lang="es-CL" altLang="en-US">
              <a:latin typeface="Calibri" pitchFamily="34" charset="0"/>
            </a:endParaRPr>
          </a:p>
        </p:txBody>
      </p:sp>
      <p:sp>
        <p:nvSpPr>
          <p:cNvPr id="46091" name="Rectangle 13"/>
          <p:cNvSpPr>
            <a:spLocks/>
          </p:cNvSpPr>
          <p:nvPr/>
        </p:nvSpPr>
        <p:spPr bwMode="auto">
          <a:xfrm>
            <a:off x="331788" y="4081463"/>
            <a:ext cx="2125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algn="ctr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IMPROVEMENT </a:t>
            </a:r>
          </a:p>
          <a:p>
            <a:pPr marL="39688" algn="ctr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PROPOSALS</a:t>
            </a:r>
          </a:p>
          <a:p>
            <a:pPr marL="39688" algn="ctr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IMPLEMENTED</a:t>
            </a:r>
          </a:p>
        </p:txBody>
      </p:sp>
      <p:sp>
        <p:nvSpPr>
          <p:cNvPr id="46092" name="Rectangle 14"/>
          <p:cNvSpPr>
            <a:spLocks/>
          </p:cNvSpPr>
          <p:nvPr/>
        </p:nvSpPr>
        <p:spPr bwMode="auto">
          <a:xfrm>
            <a:off x="323850" y="5246688"/>
            <a:ext cx="9413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Process</a:t>
            </a:r>
          </a:p>
        </p:txBody>
      </p:sp>
      <p:sp>
        <p:nvSpPr>
          <p:cNvPr id="46093" name="Rectangle 15"/>
          <p:cNvSpPr>
            <a:spLocks/>
          </p:cNvSpPr>
          <p:nvPr/>
        </p:nvSpPr>
        <p:spPr bwMode="auto">
          <a:xfrm>
            <a:off x="1714500" y="5246688"/>
            <a:ext cx="879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Social</a:t>
            </a:r>
          </a:p>
        </p:txBody>
      </p:sp>
      <p:sp>
        <p:nvSpPr>
          <p:cNvPr id="46094" name="Rectangle 16"/>
          <p:cNvSpPr>
            <a:spLocks/>
          </p:cNvSpPr>
          <p:nvPr/>
        </p:nvSpPr>
        <p:spPr bwMode="auto">
          <a:xfrm>
            <a:off x="3470275" y="4094163"/>
            <a:ext cx="23304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algn="ctr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TOTAL AND PARTIAL EFFECTIVENESS</a:t>
            </a:r>
          </a:p>
        </p:txBody>
      </p:sp>
      <p:sp>
        <p:nvSpPr>
          <p:cNvPr id="46095" name="Rectangle 17"/>
          <p:cNvSpPr>
            <a:spLocks/>
          </p:cNvSpPr>
          <p:nvPr/>
        </p:nvSpPr>
        <p:spPr bwMode="auto">
          <a:xfrm>
            <a:off x="6411913" y="4206875"/>
            <a:ext cx="22415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algn="ctr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INTEGRAL EFFECTIVENESS</a:t>
            </a:r>
          </a:p>
        </p:txBody>
      </p:sp>
      <p:sp>
        <p:nvSpPr>
          <p:cNvPr id="46096" name="Rectangle 18"/>
          <p:cNvSpPr>
            <a:spLocks/>
          </p:cNvSpPr>
          <p:nvPr/>
        </p:nvSpPr>
        <p:spPr bwMode="auto">
          <a:xfrm>
            <a:off x="2982913" y="4343400"/>
            <a:ext cx="261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+</a:t>
            </a:r>
          </a:p>
        </p:txBody>
      </p:sp>
      <p:sp>
        <p:nvSpPr>
          <p:cNvPr id="46097" name="Rectangle 19"/>
          <p:cNvSpPr>
            <a:spLocks/>
          </p:cNvSpPr>
          <p:nvPr/>
        </p:nvSpPr>
        <p:spPr bwMode="auto">
          <a:xfrm>
            <a:off x="5967413" y="43434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1597" bIns="0"/>
          <a:lstStyle/>
          <a:p>
            <a:pPr marL="39688" defTabSz="822325"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sym typeface="Lucida Grande" charset="0"/>
              </a:rPr>
              <a:t>=</a:t>
            </a:r>
          </a:p>
        </p:txBody>
      </p:sp>
      <p:sp>
        <p:nvSpPr>
          <p:cNvPr id="46098" name="AutoShape 20"/>
          <p:cNvSpPr>
            <a:spLocks/>
          </p:cNvSpPr>
          <p:nvPr/>
        </p:nvSpPr>
        <p:spPr bwMode="auto">
          <a:xfrm rot="5400000">
            <a:off x="1136650" y="2725738"/>
            <a:ext cx="492125" cy="1143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CL" altLang="en-US">
              <a:latin typeface="Calibri" pitchFamily="34" charset="0"/>
            </a:endParaRPr>
          </a:p>
        </p:txBody>
      </p:sp>
      <p:sp>
        <p:nvSpPr>
          <p:cNvPr id="46099" name="AutoShape 21"/>
          <p:cNvSpPr>
            <a:spLocks/>
          </p:cNvSpPr>
          <p:nvPr/>
        </p:nvSpPr>
        <p:spPr bwMode="auto">
          <a:xfrm rot="5400000">
            <a:off x="4086225" y="2725738"/>
            <a:ext cx="492125" cy="1143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CL" altLang="en-US">
              <a:latin typeface="Calibri" pitchFamily="34" charset="0"/>
            </a:endParaRPr>
          </a:p>
        </p:txBody>
      </p:sp>
      <p:sp>
        <p:nvSpPr>
          <p:cNvPr id="46100" name="AutoShape 22"/>
          <p:cNvSpPr>
            <a:spLocks/>
          </p:cNvSpPr>
          <p:nvPr/>
        </p:nvSpPr>
        <p:spPr bwMode="auto">
          <a:xfrm rot="5400000">
            <a:off x="7366000" y="2725738"/>
            <a:ext cx="492125" cy="1143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CL" altLang="en-US">
              <a:latin typeface="Calibri" pitchFamily="34" charset="0"/>
            </a:endParaRPr>
          </a:p>
        </p:txBody>
      </p:sp>
      <p:sp>
        <p:nvSpPr>
          <p:cNvPr id="46101" name="AutoShape 10"/>
          <p:cNvSpPr>
            <a:spLocks/>
          </p:cNvSpPr>
          <p:nvPr/>
        </p:nvSpPr>
        <p:spPr bwMode="auto">
          <a:xfrm>
            <a:off x="0" y="0"/>
            <a:ext cx="9144000" cy="787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2" name="Rectangle 3"/>
          <p:cNvSpPr>
            <a:spLocks/>
          </p:cNvSpPr>
          <p:nvPr/>
        </p:nvSpPr>
        <p:spPr bwMode="auto">
          <a:xfrm>
            <a:off x="620713" y="69850"/>
            <a:ext cx="81168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" altLang="en-US" sz="21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2: Facilitation of the feedback meeting</a:t>
            </a:r>
          </a:p>
        </p:txBody>
      </p:sp>
      <p:sp>
        <p:nvSpPr>
          <p:cNvPr id="46103" name="Text Box 28"/>
          <p:cNvSpPr txBox="1">
            <a:spLocks noChangeArrowheads="1"/>
          </p:cNvSpPr>
          <p:nvPr/>
        </p:nvSpPr>
        <p:spPr bwMode="auto">
          <a:xfrm>
            <a:off x="1458913" y="436563"/>
            <a:ext cx="6048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algn="ctr" eaLnBrk="1" hangingPunct="1">
              <a:buSzPct val="155000"/>
            </a:pPr>
            <a:r>
              <a:rPr lang="es-ES_tradnl" sz="24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COMPONENT: IMPROVEMENT PROPOSALS</a:t>
            </a:r>
            <a:endParaRPr lang="es-UY" sz="2400" b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1" name="Rectangle 1"/>
          <p:cNvSpPr>
            <a:spLocks noChangeArrowheads="1"/>
          </p:cNvSpPr>
          <p:nvPr>
            <p:ph type="title"/>
          </p:nvPr>
        </p:nvSpPr>
        <p:spPr>
          <a:xfrm>
            <a:off x="1143000" y="2263775"/>
            <a:ext cx="7153275" cy="1339850"/>
          </a:xfrm>
        </p:spPr>
        <p:txBody>
          <a:bodyPr lIns="0" tIns="0" rIns="0" bIns="0"/>
          <a:lstStyle/>
          <a:p>
            <a:pPr marL="88900" eaLnBrk="1" hangingPunct="1">
              <a:lnSpc>
                <a:spcPct val="101000"/>
              </a:lnSpc>
              <a:tabLst>
                <a:tab pos="88900" algn="l"/>
                <a:tab pos="998538" algn="l"/>
                <a:tab pos="1919288" algn="l"/>
                <a:tab pos="2830513" algn="l"/>
                <a:tab pos="3749675" algn="l"/>
                <a:tab pos="4660900" algn="l"/>
                <a:tab pos="5570538" algn="l"/>
                <a:tab pos="6491288" algn="l"/>
                <a:tab pos="7400925" algn="l"/>
              </a:tabLst>
            </a:pPr>
            <a:r>
              <a:rPr lang="en-US" altLang="en-US" smtClean="0">
                <a:latin typeface="Comic Sans MS" pitchFamily="66" charset="0"/>
                <a:sym typeface="Comic Sans MS" pitchFamily="66" charset="0"/>
              </a:rPr>
              <a:t>Thank you</a:t>
            </a:r>
            <a:endParaRPr lang="en-US" altLang="en-US" smtClean="0">
              <a:latin typeface="Comic Sans MS" pitchFamily="66" charset="0"/>
              <a:ea typeface="ヒラギノ明朝 ProN W3" charset="-128"/>
              <a:sym typeface="Comic Sans MS" pitchFamily="66" charset="0"/>
            </a:endParaRPr>
          </a:p>
        </p:txBody>
      </p:sp>
      <p:pic>
        <p:nvPicPr>
          <p:cNvPr id="6656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724400"/>
            <a:ext cx="4321175" cy="1546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51263" y="1141413"/>
            <a:ext cx="1789112" cy="2228850"/>
            <a:chOff x="0" y="0"/>
            <a:chExt cx="1603" cy="1996"/>
          </a:xfrm>
        </p:grpSpPr>
        <p:grpSp>
          <p:nvGrpSpPr>
            <p:cNvPr id="8225" name="Group 2"/>
            <p:cNvGrpSpPr>
              <a:grpSpLocks/>
            </p:cNvGrpSpPr>
            <p:nvPr/>
          </p:nvGrpSpPr>
          <p:grpSpPr bwMode="auto">
            <a:xfrm>
              <a:off x="395" y="0"/>
              <a:ext cx="1208" cy="440"/>
              <a:chOff x="0" y="0"/>
              <a:chExt cx="1208" cy="440"/>
            </a:xfrm>
          </p:grpSpPr>
          <p:sp>
            <p:nvSpPr>
              <p:cNvPr id="8227" name="Rectangle 3"/>
              <p:cNvSpPr>
                <a:spLocks/>
              </p:cNvSpPr>
              <p:nvPr/>
            </p:nvSpPr>
            <p:spPr bwMode="auto">
              <a:xfrm>
                <a:off x="0" y="0"/>
                <a:ext cx="1208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6443" bIns="0"/>
              <a:lstStyle/>
              <a:p>
                <a:pPr marL="34925" eaLnBrk="1" hangingPunct="1"/>
                <a:r>
                  <a:rPr lang="es-ES" altLang="en-US" sz="1700" b="1">
                    <a:cs typeface="Arial" pitchFamily="34" charset="0"/>
                    <a:sym typeface="Arial" pitchFamily="34" charset="0"/>
                  </a:rPr>
                  <a:t>Start</a:t>
                </a:r>
              </a:p>
              <a:p>
                <a:pPr marL="34925" eaLnBrk="1" hangingPunct="1"/>
                <a:r>
                  <a:rPr lang="es-ES" altLang="en-US" sz="1700" b="1">
                    <a:cs typeface="Arial" pitchFamily="34" charset="0"/>
                    <a:sym typeface="Arial" pitchFamily="34" charset="0"/>
                  </a:rPr>
                  <a:t>Objectives</a:t>
                </a:r>
              </a:p>
            </p:txBody>
          </p:sp>
        </p:grpSp>
        <p:sp>
          <p:nvSpPr>
            <p:cNvPr id="8226" name="AutoShape 4"/>
            <p:cNvSpPr>
              <a:spLocks/>
            </p:cNvSpPr>
            <p:nvPr/>
          </p:nvSpPr>
          <p:spPr bwMode="auto">
            <a:xfrm rot="2819999">
              <a:off x="229" y="666"/>
              <a:ext cx="1094" cy="1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w 21600"/>
                <a:gd name="T121" fmla="*/ 0 h 21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600"/>
                <a:gd name="T184" fmla="*/ 0 h 21600"/>
                <a:gd name="T185" fmla="*/ 21600 w 21600"/>
                <a:gd name="T186" fmla="*/ 21600 h 21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600" h="21600">
                  <a:moveTo>
                    <a:pt x="0" y="17127"/>
                  </a:moveTo>
                  <a:lnTo>
                    <a:pt x="223" y="16681"/>
                  </a:lnTo>
                  <a:lnTo>
                    <a:pt x="418" y="16318"/>
                  </a:lnTo>
                  <a:lnTo>
                    <a:pt x="613" y="15928"/>
                  </a:lnTo>
                  <a:lnTo>
                    <a:pt x="808" y="15565"/>
                  </a:lnTo>
                  <a:lnTo>
                    <a:pt x="1031" y="15175"/>
                  </a:lnTo>
                  <a:lnTo>
                    <a:pt x="1281" y="14784"/>
                  </a:lnTo>
                  <a:lnTo>
                    <a:pt x="1504" y="14422"/>
                  </a:lnTo>
                  <a:lnTo>
                    <a:pt x="1727" y="14031"/>
                  </a:lnTo>
                  <a:lnTo>
                    <a:pt x="2033" y="13585"/>
                  </a:lnTo>
                  <a:lnTo>
                    <a:pt x="2367" y="13139"/>
                  </a:lnTo>
                  <a:lnTo>
                    <a:pt x="2617" y="12776"/>
                  </a:lnTo>
                  <a:lnTo>
                    <a:pt x="2923" y="12413"/>
                  </a:lnTo>
                  <a:lnTo>
                    <a:pt x="3230" y="11995"/>
                  </a:lnTo>
                  <a:lnTo>
                    <a:pt x="3564" y="11549"/>
                  </a:lnTo>
                  <a:lnTo>
                    <a:pt x="3897" y="11158"/>
                  </a:lnTo>
                  <a:lnTo>
                    <a:pt x="4259" y="10739"/>
                  </a:lnTo>
                  <a:lnTo>
                    <a:pt x="4593" y="10405"/>
                  </a:lnTo>
                  <a:lnTo>
                    <a:pt x="5010" y="9930"/>
                  </a:lnTo>
                  <a:lnTo>
                    <a:pt x="5372" y="9540"/>
                  </a:lnTo>
                  <a:lnTo>
                    <a:pt x="5734" y="9205"/>
                  </a:lnTo>
                  <a:lnTo>
                    <a:pt x="6151" y="8814"/>
                  </a:lnTo>
                  <a:lnTo>
                    <a:pt x="6457" y="8535"/>
                  </a:lnTo>
                  <a:lnTo>
                    <a:pt x="6846" y="8200"/>
                  </a:lnTo>
                  <a:lnTo>
                    <a:pt x="7236" y="7865"/>
                  </a:lnTo>
                  <a:lnTo>
                    <a:pt x="7708" y="7502"/>
                  </a:lnTo>
                  <a:lnTo>
                    <a:pt x="8098" y="7195"/>
                  </a:lnTo>
                  <a:lnTo>
                    <a:pt x="8543" y="6832"/>
                  </a:lnTo>
                  <a:lnTo>
                    <a:pt x="9071" y="6469"/>
                  </a:lnTo>
                  <a:lnTo>
                    <a:pt x="9544" y="6106"/>
                  </a:lnTo>
                  <a:lnTo>
                    <a:pt x="10072" y="5743"/>
                  </a:lnTo>
                  <a:lnTo>
                    <a:pt x="10600" y="5408"/>
                  </a:lnTo>
                  <a:lnTo>
                    <a:pt x="11156" y="5101"/>
                  </a:lnTo>
                  <a:lnTo>
                    <a:pt x="11740" y="4765"/>
                  </a:lnTo>
                  <a:lnTo>
                    <a:pt x="12240" y="4542"/>
                  </a:lnTo>
                  <a:lnTo>
                    <a:pt x="12713" y="4263"/>
                  </a:lnTo>
                  <a:lnTo>
                    <a:pt x="13269" y="4039"/>
                  </a:lnTo>
                  <a:lnTo>
                    <a:pt x="13658" y="3871"/>
                  </a:lnTo>
                  <a:lnTo>
                    <a:pt x="11997" y="0"/>
                  </a:lnTo>
                  <a:lnTo>
                    <a:pt x="21600" y="5504"/>
                  </a:lnTo>
                  <a:lnTo>
                    <a:pt x="19084" y="16961"/>
                  </a:lnTo>
                  <a:lnTo>
                    <a:pt x="17533" y="13563"/>
                  </a:lnTo>
                  <a:lnTo>
                    <a:pt x="16894" y="13871"/>
                  </a:lnTo>
                  <a:lnTo>
                    <a:pt x="16282" y="14206"/>
                  </a:lnTo>
                  <a:lnTo>
                    <a:pt x="15615" y="14625"/>
                  </a:lnTo>
                  <a:lnTo>
                    <a:pt x="14892" y="15099"/>
                  </a:lnTo>
                  <a:lnTo>
                    <a:pt x="14336" y="15518"/>
                  </a:lnTo>
                  <a:lnTo>
                    <a:pt x="13779" y="15993"/>
                  </a:lnTo>
                  <a:lnTo>
                    <a:pt x="13223" y="16439"/>
                  </a:lnTo>
                  <a:lnTo>
                    <a:pt x="12750" y="16914"/>
                  </a:lnTo>
                  <a:lnTo>
                    <a:pt x="12305" y="17416"/>
                  </a:lnTo>
                  <a:lnTo>
                    <a:pt x="11804" y="17946"/>
                  </a:lnTo>
                  <a:lnTo>
                    <a:pt x="11387" y="18476"/>
                  </a:lnTo>
                  <a:lnTo>
                    <a:pt x="10970" y="19006"/>
                  </a:lnTo>
                  <a:lnTo>
                    <a:pt x="10608" y="19480"/>
                  </a:lnTo>
                  <a:lnTo>
                    <a:pt x="10218" y="20122"/>
                  </a:lnTo>
                  <a:lnTo>
                    <a:pt x="9856" y="20708"/>
                  </a:lnTo>
                  <a:lnTo>
                    <a:pt x="9661" y="21154"/>
                  </a:lnTo>
                  <a:lnTo>
                    <a:pt x="9410" y="21600"/>
                  </a:lnTo>
                  <a:lnTo>
                    <a:pt x="0" y="17127"/>
                  </a:lnTo>
                  <a:close/>
                  <a:moveTo>
                    <a:pt x="0" y="17127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9075" y="1160463"/>
            <a:ext cx="4217988" cy="2220912"/>
            <a:chOff x="0" y="0"/>
            <a:chExt cx="3779" cy="1990"/>
          </a:xfrm>
        </p:grpSpPr>
        <p:sp>
          <p:nvSpPr>
            <p:cNvPr id="8223" name="Rectangle 6"/>
            <p:cNvSpPr>
              <a:spLocks/>
            </p:cNvSpPr>
            <p:nvPr/>
          </p:nvSpPr>
          <p:spPr bwMode="auto">
            <a:xfrm>
              <a:off x="0" y="0"/>
              <a:ext cx="3064" cy="1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34925" eaLnBrk="1" hangingPunct="1">
                <a:spcAft>
                  <a:spcPts val="600"/>
                </a:spcAft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Final Cycle Assessment:</a:t>
              </a:r>
            </a:p>
            <a:p>
              <a:pPr marL="34925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 Total Effectiveness x Shift</a:t>
              </a:r>
            </a:p>
            <a:p>
              <a:pPr marL="34925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 # Improvement Proposals</a:t>
              </a:r>
            </a:p>
            <a:p>
              <a:pPr marL="34925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 # Training themes</a:t>
              </a:r>
            </a:p>
            <a:p>
              <a:pPr marL="34925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 % Personal Participation</a:t>
              </a:r>
            </a:p>
          </p:txBody>
        </p:sp>
        <p:sp>
          <p:nvSpPr>
            <p:cNvPr id="8224" name="AutoShape 7"/>
            <p:cNvSpPr>
              <a:spLocks/>
            </p:cNvSpPr>
            <p:nvPr/>
          </p:nvSpPr>
          <p:spPr bwMode="auto">
            <a:xfrm rot="660000">
              <a:off x="2578" y="793"/>
              <a:ext cx="1106" cy="11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w 21600"/>
                <a:gd name="T121" fmla="*/ 0 h 21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600"/>
                <a:gd name="T184" fmla="*/ 0 h 21600"/>
                <a:gd name="T185" fmla="*/ 21600 w 21600"/>
                <a:gd name="T186" fmla="*/ 21600 h 21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600" h="21600">
                  <a:moveTo>
                    <a:pt x="0" y="17113"/>
                  </a:moveTo>
                  <a:lnTo>
                    <a:pt x="222" y="16667"/>
                  </a:lnTo>
                  <a:lnTo>
                    <a:pt x="417" y="16305"/>
                  </a:lnTo>
                  <a:lnTo>
                    <a:pt x="612" y="15914"/>
                  </a:lnTo>
                  <a:lnTo>
                    <a:pt x="806" y="15552"/>
                  </a:lnTo>
                  <a:lnTo>
                    <a:pt x="1029" y="15162"/>
                  </a:lnTo>
                  <a:lnTo>
                    <a:pt x="1279" y="14772"/>
                  </a:lnTo>
                  <a:lnTo>
                    <a:pt x="1501" y="14409"/>
                  </a:lnTo>
                  <a:lnTo>
                    <a:pt x="1724" y="14019"/>
                  </a:lnTo>
                  <a:lnTo>
                    <a:pt x="2029" y="13573"/>
                  </a:lnTo>
                  <a:lnTo>
                    <a:pt x="2363" y="13127"/>
                  </a:lnTo>
                  <a:lnTo>
                    <a:pt x="2613" y="12765"/>
                  </a:lnTo>
                  <a:lnTo>
                    <a:pt x="2919" y="12403"/>
                  </a:lnTo>
                  <a:lnTo>
                    <a:pt x="3225" y="11985"/>
                  </a:lnTo>
                  <a:lnTo>
                    <a:pt x="3558" y="11539"/>
                  </a:lnTo>
                  <a:lnTo>
                    <a:pt x="3892" y="11148"/>
                  </a:lnTo>
                  <a:lnTo>
                    <a:pt x="4253" y="10730"/>
                  </a:lnTo>
                  <a:lnTo>
                    <a:pt x="4587" y="10396"/>
                  </a:lnTo>
                  <a:lnTo>
                    <a:pt x="5004" y="9922"/>
                  </a:lnTo>
                  <a:lnTo>
                    <a:pt x="5365" y="9532"/>
                  </a:lnTo>
                  <a:lnTo>
                    <a:pt x="5727" y="9197"/>
                  </a:lnTo>
                  <a:lnTo>
                    <a:pt x="6144" y="8807"/>
                  </a:lnTo>
                  <a:lnTo>
                    <a:pt x="6449" y="8529"/>
                  </a:lnTo>
                  <a:lnTo>
                    <a:pt x="6839" y="8194"/>
                  </a:lnTo>
                  <a:lnTo>
                    <a:pt x="7228" y="7860"/>
                  </a:lnTo>
                  <a:lnTo>
                    <a:pt x="7700" y="7497"/>
                  </a:lnTo>
                  <a:lnTo>
                    <a:pt x="8090" y="7191"/>
                  </a:lnTo>
                  <a:lnTo>
                    <a:pt x="8534" y="6828"/>
                  </a:lnTo>
                  <a:lnTo>
                    <a:pt x="9063" y="6466"/>
                  </a:lnTo>
                  <a:lnTo>
                    <a:pt x="9535" y="6104"/>
                  </a:lnTo>
                  <a:lnTo>
                    <a:pt x="10063" y="5741"/>
                  </a:lnTo>
                  <a:lnTo>
                    <a:pt x="10592" y="5407"/>
                  </a:lnTo>
                  <a:lnTo>
                    <a:pt x="11147" y="5100"/>
                  </a:lnTo>
                  <a:lnTo>
                    <a:pt x="11731" y="4766"/>
                  </a:lnTo>
                  <a:lnTo>
                    <a:pt x="12232" y="4543"/>
                  </a:lnTo>
                  <a:lnTo>
                    <a:pt x="12704" y="4264"/>
                  </a:lnTo>
                  <a:lnTo>
                    <a:pt x="13260" y="4041"/>
                  </a:lnTo>
                  <a:lnTo>
                    <a:pt x="13649" y="3874"/>
                  </a:lnTo>
                  <a:lnTo>
                    <a:pt x="11981" y="0"/>
                  </a:lnTo>
                  <a:lnTo>
                    <a:pt x="21600" y="5518"/>
                  </a:lnTo>
                  <a:lnTo>
                    <a:pt x="19098" y="16973"/>
                  </a:lnTo>
                  <a:lnTo>
                    <a:pt x="17541" y="13573"/>
                  </a:lnTo>
                  <a:lnTo>
                    <a:pt x="16902" y="13880"/>
                  </a:lnTo>
                  <a:lnTo>
                    <a:pt x="16290" y="14214"/>
                  </a:lnTo>
                  <a:lnTo>
                    <a:pt x="15623" y="14632"/>
                  </a:lnTo>
                  <a:lnTo>
                    <a:pt x="14900" y="15106"/>
                  </a:lnTo>
                  <a:lnTo>
                    <a:pt x="14344" y="15524"/>
                  </a:lnTo>
                  <a:lnTo>
                    <a:pt x="13788" y="15998"/>
                  </a:lnTo>
                  <a:lnTo>
                    <a:pt x="13232" y="16444"/>
                  </a:lnTo>
                  <a:lnTo>
                    <a:pt x="12760" y="16918"/>
                  </a:lnTo>
                  <a:lnTo>
                    <a:pt x="12315" y="17419"/>
                  </a:lnTo>
                  <a:lnTo>
                    <a:pt x="11815" y="17949"/>
                  </a:lnTo>
                  <a:lnTo>
                    <a:pt x="11398" y="18478"/>
                  </a:lnTo>
                  <a:lnTo>
                    <a:pt x="10981" y="19008"/>
                  </a:lnTo>
                  <a:lnTo>
                    <a:pt x="10619" y="19482"/>
                  </a:lnTo>
                  <a:lnTo>
                    <a:pt x="10230" y="20123"/>
                  </a:lnTo>
                  <a:lnTo>
                    <a:pt x="9869" y="20708"/>
                  </a:lnTo>
                  <a:lnTo>
                    <a:pt x="9674" y="21154"/>
                  </a:lnTo>
                  <a:lnTo>
                    <a:pt x="9424" y="21600"/>
                  </a:lnTo>
                  <a:lnTo>
                    <a:pt x="0" y="17113"/>
                  </a:lnTo>
                  <a:close/>
                  <a:moveTo>
                    <a:pt x="0" y="17113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28" name="AutoShape 8"/>
          <p:cNvSpPr>
            <a:spLocks/>
          </p:cNvSpPr>
          <p:nvPr/>
        </p:nvSpPr>
        <p:spPr bwMode="auto">
          <a:xfrm rot="1679999">
            <a:off x="2609850" y="2659063"/>
            <a:ext cx="1084263" cy="1370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0 w 21600"/>
              <a:gd name="T109" fmla="*/ 2147483646 h 21600"/>
              <a:gd name="T110" fmla="*/ 2147483646 w 21600"/>
              <a:gd name="T111" fmla="*/ 0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600"/>
              <a:gd name="T175" fmla="*/ 0 h 21600"/>
              <a:gd name="T176" fmla="*/ 21600 w 21600"/>
              <a:gd name="T177" fmla="*/ 21600 h 216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600" h="21600">
                <a:moveTo>
                  <a:pt x="21600" y="8935"/>
                </a:moveTo>
                <a:lnTo>
                  <a:pt x="16105" y="7158"/>
                </a:lnTo>
                <a:lnTo>
                  <a:pt x="15884" y="7559"/>
                </a:lnTo>
                <a:lnTo>
                  <a:pt x="15758" y="7959"/>
                </a:lnTo>
                <a:lnTo>
                  <a:pt x="15600" y="8385"/>
                </a:lnTo>
                <a:lnTo>
                  <a:pt x="15474" y="8835"/>
                </a:lnTo>
                <a:lnTo>
                  <a:pt x="15316" y="9411"/>
                </a:lnTo>
                <a:lnTo>
                  <a:pt x="15221" y="9886"/>
                </a:lnTo>
                <a:lnTo>
                  <a:pt x="15126" y="10412"/>
                </a:lnTo>
                <a:lnTo>
                  <a:pt x="15063" y="10988"/>
                </a:lnTo>
                <a:lnTo>
                  <a:pt x="15000" y="11588"/>
                </a:lnTo>
                <a:lnTo>
                  <a:pt x="15000" y="12665"/>
                </a:lnTo>
                <a:lnTo>
                  <a:pt x="15032" y="13215"/>
                </a:lnTo>
                <a:lnTo>
                  <a:pt x="15063" y="13741"/>
                </a:lnTo>
                <a:lnTo>
                  <a:pt x="15158" y="14267"/>
                </a:lnTo>
                <a:lnTo>
                  <a:pt x="15284" y="14792"/>
                </a:lnTo>
                <a:lnTo>
                  <a:pt x="15411" y="15293"/>
                </a:lnTo>
                <a:lnTo>
                  <a:pt x="15568" y="15893"/>
                </a:lnTo>
                <a:lnTo>
                  <a:pt x="15789" y="16444"/>
                </a:lnTo>
                <a:lnTo>
                  <a:pt x="5463" y="21600"/>
                </a:lnTo>
                <a:lnTo>
                  <a:pt x="5242" y="21074"/>
                </a:lnTo>
                <a:lnTo>
                  <a:pt x="5021" y="20624"/>
                </a:lnTo>
                <a:lnTo>
                  <a:pt x="4832" y="20198"/>
                </a:lnTo>
                <a:lnTo>
                  <a:pt x="4642" y="19723"/>
                </a:lnTo>
                <a:lnTo>
                  <a:pt x="4484" y="19322"/>
                </a:lnTo>
                <a:lnTo>
                  <a:pt x="4295" y="18872"/>
                </a:lnTo>
                <a:lnTo>
                  <a:pt x="4168" y="18446"/>
                </a:lnTo>
                <a:lnTo>
                  <a:pt x="4042" y="18046"/>
                </a:lnTo>
                <a:lnTo>
                  <a:pt x="3916" y="17620"/>
                </a:lnTo>
                <a:lnTo>
                  <a:pt x="3758" y="17120"/>
                </a:lnTo>
                <a:lnTo>
                  <a:pt x="3663" y="16594"/>
                </a:lnTo>
                <a:lnTo>
                  <a:pt x="3537" y="16119"/>
                </a:lnTo>
                <a:lnTo>
                  <a:pt x="3411" y="15643"/>
                </a:lnTo>
                <a:lnTo>
                  <a:pt x="3347" y="15092"/>
                </a:lnTo>
                <a:lnTo>
                  <a:pt x="3284" y="14567"/>
                </a:lnTo>
                <a:lnTo>
                  <a:pt x="3221" y="13966"/>
                </a:lnTo>
                <a:lnTo>
                  <a:pt x="3158" y="13390"/>
                </a:lnTo>
                <a:lnTo>
                  <a:pt x="3158" y="12815"/>
                </a:lnTo>
                <a:lnTo>
                  <a:pt x="3158" y="12214"/>
                </a:lnTo>
                <a:lnTo>
                  <a:pt x="3158" y="11463"/>
                </a:lnTo>
                <a:lnTo>
                  <a:pt x="3189" y="10787"/>
                </a:lnTo>
                <a:lnTo>
                  <a:pt x="3221" y="10337"/>
                </a:lnTo>
                <a:lnTo>
                  <a:pt x="3284" y="9786"/>
                </a:lnTo>
                <a:lnTo>
                  <a:pt x="3347" y="9261"/>
                </a:lnTo>
                <a:lnTo>
                  <a:pt x="3442" y="8635"/>
                </a:lnTo>
                <a:lnTo>
                  <a:pt x="3568" y="8084"/>
                </a:lnTo>
                <a:lnTo>
                  <a:pt x="3695" y="7584"/>
                </a:lnTo>
                <a:lnTo>
                  <a:pt x="3853" y="6958"/>
                </a:lnTo>
                <a:lnTo>
                  <a:pt x="4011" y="6457"/>
                </a:lnTo>
                <a:lnTo>
                  <a:pt x="4168" y="5857"/>
                </a:lnTo>
                <a:lnTo>
                  <a:pt x="4358" y="5356"/>
                </a:lnTo>
                <a:lnTo>
                  <a:pt x="4579" y="4806"/>
                </a:lnTo>
                <a:lnTo>
                  <a:pt x="4800" y="4255"/>
                </a:lnTo>
                <a:lnTo>
                  <a:pt x="5116" y="3579"/>
                </a:lnTo>
                <a:lnTo>
                  <a:pt x="0" y="1877"/>
                </a:lnTo>
                <a:lnTo>
                  <a:pt x="13453" y="0"/>
                </a:lnTo>
                <a:lnTo>
                  <a:pt x="21600" y="8935"/>
                </a:lnTo>
                <a:close/>
                <a:moveTo>
                  <a:pt x="21600" y="8935"/>
                </a:move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49238" y="3001963"/>
            <a:ext cx="3417887" cy="1703387"/>
            <a:chOff x="0" y="0"/>
            <a:chExt cx="3063" cy="1525"/>
          </a:xfrm>
        </p:grpSpPr>
        <p:sp>
          <p:nvSpPr>
            <p:cNvPr id="8221" name="Rectangle 10"/>
            <p:cNvSpPr>
              <a:spLocks/>
            </p:cNvSpPr>
            <p:nvPr/>
          </p:nvSpPr>
          <p:spPr bwMode="auto">
            <a:xfrm>
              <a:off x="0" y="319"/>
              <a:ext cx="237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Feedback ...</a:t>
              </a:r>
            </a:p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.......</a:t>
              </a:r>
            </a:p>
          </p:txBody>
        </p:sp>
        <p:sp>
          <p:nvSpPr>
            <p:cNvPr id="8222" name="AutoShape 11"/>
            <p:cNvSpPr>
              <a:spLocks/>
            </p:cNvSpPr>
            <p:nvPr/>
          </p:nvSpPr>
          <p:spPr bwMode="auto">
            <a:xfrm rot="2700000">
              <a:off x="1746" y="237"/>
              <a:ext cx="1107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600"/>
                <a:gd name="T181" fmla="*/ 0 h 21600"/>
                <a:gd name="T182" fmla="*/ 21600 w 21600"/>
                <a:gd name="T183" fmla="*/ 21600 h 21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600" h="21600">
                  <a:moveTo>
                    <a:pt x="17156" y="21600"/>
                  </a:moveTo>
                  <a:lnTo>
                    <a:pt x="16711" y="21366"/>
                  </a:lnTo>
                  <a:lnTo>
                    <a:pt x="16350" y="21161"/>
                  </a:lnTo>
                  <a:lnTo>
                    <a:pt x="15960" y="20957"/>
                  </a:lnTo>
                  <a:lnTo>
                    <a:pt x="15599" y="20752"/>
                  </a:lnTo>
                  <a:lnTo>
                    <a:pt x="15210" y="20518"/>
                  </a:lnTo>
                  <a:lnTo>
                    <a:pt x="14820" y="20284"/>
                  </a:lnTo>
                  <a:lnTo>
                    <a:pt x="14459" y="20021"/>
                  </a:lnTo>
                  <a:lnTo>
                    <a:pt x="14070" y="19787"/>
                  </a:lnTo>
                  <a:lnTo>
                    <a:pt x="13653" y="19465"/>
                  </a:lnTo>
                  <a:lnTo>
                    <a:pt x="13180" y="19144"/>
                  </a:lnTo>
                  <a:lnTo>
                    <a:pt x="12818" y="18851"/>
                  </a:lnTo>
                  <a:lnTo>
                    <a:pt x="12457" y="18530"/>
                  </a:lnTo>
                  <a:lnTo>
                    <a:pt x="12040" y="18208"/>
                  </a:lnTo>
                  <a:lnTo>
                    <a:pt x="11595" y="17857"/>
                  </a:lnTo>
                  <a:lnTo>
                    <a:pt x="11206" y="17506"/>
                  </a:lnTo>
                  <a:lnTo>
                    <a:pt x="10788" y="17126"/>
                  </a:lnTo>
                  <a:lnTo>
                    <a:pt x="10455" y="16805"/>
                  </a:lnTo>
                  <a:lnTo>
                    <a:pt x="9982" y="16337"/>
                  </a:lnTo>
                  <a:lnTo>
                    <a:pt x="9593" y="15957"/>
                  </a:lnTo>
                  <a:lnTo>
                    <a:pt x="9259" y="15577"/>
                  </a:lnTo>
                  <a:lnTo>
                    <a:pt x="8870" y="15138"/>
                  </a:lnTo>
                  <a:lnTo>
                    <a:pt x="8592" y="14817"/>
                  </a:lnTo>
                  <a:lnTo>
                    <a:pt x="8258" y="14408"/>
                  </a:lnTo>
                  <a:lnTo>
                    <a:pt x="7924" y="13998"/>
                  </a:lnTo>
                  <a:lnTo>
                    <a:pt x="7563" y="13501"/>
                  </a:lnTo>
                  <a:lnTo>
                    <a:pt x="7229" y="13092"/>
                  </a:lnTo>
                  <a:lnTo>
                    <a:pt x="6895" y="12624"/>
                  </a:lnTo>
                  <a:lnTo>
                    <a:pt x="6506" y="12069"/>
                  </a:lnTo>
                  <a:lnTo>
                    <a:pt x="6172" y="11572"/>
                  </a:lnTo>
                  <a:lnTo>
                    <a:pt x="5810" y="11017"/>
                  </a:lnTo>
                  <a:lnTo>
                    <a:pt x="5477" y="10461"/>
                  </a:lnTo>
                  <a:lnTo>
                    <a:pt x="5171" y="9877"/>
                  </a:lnTo>
                  <a:lnTo>
                    <a:pt x="4837" y="9263"/>
                  </a:lnTo>
                  <a:lnTo>
                    <a:pt x="4614" y="8737"/>
                  </a:lnTo>
                  <a:lnTo>
                    <a:pt x="4336" y="8240"/>
                  </a:lnTo>
                  <a:lnTo>
                    <a:pt x="4113" y="7685"/>
                  </a:lnTo>
                  <a:lnTo>
                    <a:pt x="0" y="9729"/>
                  </a:lnTo>
                  <a:lnTo>
                    <a:pt x="6779" y="0"/>
                  </a:lnTo>
                  <a:lnTo>
                    <a:pt x="18260" y="1057"/>
                  </a:lnTo>
                  <a:lnTo>
                    <a:pt x="13647" y="3217"/>
                  </a:lnTo>
                  <a:lnTo>
                    <a:pt x="13925" y="3831"/>
                  </a:lnTo>
                  <a:lnTo>
                    <a:pt x="14259" y="4474"/>
                  </a:lnTo>
                  <a:lnTo>
                    <a:pt x="14676" y="5176"/>
                  </a:lnTo>
                  <a:lnTo>
                    <a:pt x="15149" y="5936"/>
                  </a:lnTo>
                  <a:lnTo>
                    <a:pt x="15566" y="6520"/>
                  </a:lnTo>
                  <a:lnTo>
                    <a:pt x="16039" y="7105"/>
                  </a:lnTo>
                  <a:lnTo>
                    <a:pt x="16484" y="7690"/>
                  </a:lnTo>
                  <a:lnTo>
                    <a:pt x="16956" y="8187"/>
                  </a:lnTo>
                  <a:lnTo>
                    <a:pt x="17457" y="8654"/>
                  </a:lnTo>
                  <a:lnTo>
                    <a:pt x="17985" y="9181"/>
                  </a:lnTo>
                  <a:lnTo>
                    <a:pt x="18514" y="9619"/>
                  </a:lnTo>
                  <a:lnTo>
                    <a:pt x="19014" y="10058"/>
                  </a:lnTo>
                  <a:lnTo>
                    <a:pt x="19515" y="10438"/>
                  </a:lnTo>
                  <a:lnTo>
                    <a:pt x="20126" y="10847"/>
                  </a:lnTo>
                  <a:lnTo>
                    <a:pt x="20738" y="11227"/>
                  </a:lnTo>
                  <a:lnTo>
                    <a:pt x="21183" y="11432"/>
                  </a:lnTo>
                  <a:lnTo>
                    <a:pt x="21600" y="11666"/>
                  </a:lnTo>
                  <a:lnTo>
                    <a:pt x="17156" y="21600"/>
                  </a:lnTo>
                  <a:close/>
                  <a:moveTo>
                    <a:pt x="17156" y="2160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199" name="Group 12"/>
          <p:cNvGrpSpPr>
            <a:grpSpLocks/>
          </p:cNvGrpSpPr>
          <p:nvPr/>
        </p:nvGrpSpPr>
        <p:grpSpPr bwMode="auto">
          <a:xfrm>
            <a:off x="238125" y="3941763"/>
            <a:ext cx="3441700" cy="1438275"/>
            <a:chOff x="0" y="0"/>
            <a:chExt cx="3082" cy="1287"/>
          </a:xfrm>
        </p:grpSpPr>
        <p:sp>
          <p:nvSpPr>
            <p:cNvPr id="8219" name="Rectangle 13"/>
            <p:cNvSpPr>
              <a:spLocks/>
            </p:cNvSpPr>
            <p:nvPr/>
          </p:nvSpPr>
          <p:spPr bwMode="auto">
            <a:xfrm>
              <a:off x="0" y="672"/>
              <a:ext cx="217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Feedback 4</a:t>
              </a:r>
            </a:p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.......</a:t>
              </a:r>
            </a:p>
          </p:txBody>
        </p:sp>
        <p:sp>
          <p:nvSpPr>
            <p:cNvPr id="8220" name="AutoShape 14"/>
            <p:cNvSpPr>
              <a:spLocks/>
            </p:cNvSpPr>
            <p:nvPr/>
          </p:nvSpPr>
          <p:spPr bwMode="auto">
            <a:xfrm rot="839999">
              <a:off x="1865" y="118"/>
              <a:ext cx="1106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600"/>
                <a:gd name="T181" fmla="*/ 0 h 21600"/>
                <a:gd name="T182" fmla="*/ 21600 w 21600"/>
                <a:gd name="T183" fmla="*/ 21600 h 21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600" h="21600">
                  <a:moveTo>
                    <a:pt x="17152" y="21600"/>
                  </a:moveTo>
                  <a:lnTo>
                    <a:pt x="16707" y="21366"/>
                  </a:lnTo>
                  <a:lnTo>
                    <a:pt x="16346" y="21162"/>
                  </a:lnTo>
                  <a:lnTo>
                    <a:pt x="15957" y="20957"/>
                  </a:lnTo>
                  <a:lnTo>
                    <a:pt x="15595" y="20752"/>
                  </a:lnTo>
                  <a:lnTo>
                    <a:pt x="15206" y="20519"/>
                  </a:lnTo>
                  <a:lnTo>
                    <a:pt x="14817" y="20285"/>
                  </a:lnTo>
                  <a:lnTo>
                    <a:pt x="14456" y="20022"/>
                  </a:lnTo>
                  <a:lnTo>
                    <a:pt x="14066" y="19788"/>
                  </a:lnTo>
                  <a:lnTo>
                    <a:pt x="13649" y="19466"/>
                  </a:lnTo>
                  <a:lnTo>
                    <a:pt x="13177" y="19145"/>
                  </a:lnTo>
                  <a:lnTo>
                    <a:pt x="12815" y="18853"/>
                  </a:lnTo>
                  <a:lnTo>
                    <a:pt x="12454" y="18531"/>
                  </a:lnTo>
                  <a:lnTo>
                    <a:pt x="12037" y="18209"/>
                  </a:lnTo>
                  <a:lnTo>
                    <a:pt x="11592" y="17859"/>
                  </a:lnTo>
                  <a:lnTo>
                    <a:pt x="11203" y="17508"/>
                  </a:lnTo>
                  <a:lnTo>
                    <a:pt x="10786" y="17128"/>
                  </a:lnTo>
                  <a:lnTo>
                    <a:pt x="10453" y="16806"/>
                  </a:lnTo>
                  <a:lnTo>
                    <a:pt x="9980" y="16339"/>
                  </a:lnTo>
                  <a:lnTo>
                    <a:pt x="9591" y="15959"/>
                  </a:lnTo>
                  <a:lnTo>
                    <a:pt x="9257" y="15579"/>
                  </a:lnTo>
                  <a:lnTo>
                    <a:pt x="8868" y="15140"/>
                  </a:lnTo>
                  <a:lnTo>
                    <a:pt x="8590" y="14819"/>
                  </a:lnTo>
                  <a:lnTo>
                    <a:pt x="8256" y="14410"/>
                  </a:lnTo>
                  <a:lnTo>
                    <a:pt x="7923" y="14001"/>
                  </a:lnTo>
                  <a:lnTo>
                    <a:pt x="7561" y="13504"/>
                  </a:lnTo>
                  <a:lnTo>
                    <a:pt x="7228" y="13094"/>
                  </a:lnTo>
                  <a:lnTo>
                    <a:pt x="6894" y="12627"/>
                  </a:lnTo>
                  <a:lnTo>
                    <a:pt x="6505" y="12071"/>
                  </a:lnTo>
                  <a:lnTo>
                    <a:pt x="6171" y="11575"/>
                  </a:lnTo>
                  <a:lnTo>
                    <a:pt x="5810" y="11019"/>
                  </a:lnTo>
                  <a:lnTo>
                    <a:pt x="5476" y="10464"/>
                  </a:lnTo>
                  <a:lnTo>
                    <a:pt x="5171" y="9879"/>
                  </a:lnTo>
                  <a:lnTo>
                    <a:pt x="4837" y="9265"/>
                  </a:lnTo>
                  <a:lnTo>
                    <a:pt x="4615" y="8739"/>
                  </a:lnTo>
                  <a:lnTo>
                    <a:pt x="4337" y="8242"/>
                  </a:lnTo>
                  <a:lnTo>
                    <a:pt x="4114" y="7687"/>
                  </a:lnTo>
                  <a:lnTo>
                    <a:pt x="0" y="9733"/>
                  </a:lnTo>
                  <a:lnTo>
                    <a:pt x="6783" y="0"/>
                  </a:lnTo>
                  <a:lnTo>
                    <a:pt x="18264" y="1052"/>
                  </a:lnTo>
                  <a:lnTo>
                    <a:pt x="13649" y="3215"/>
                  </a:lnTo>
                  <a:lnTo>
                    <a:pt x="13927" y="3829"/>
                  </a:lnTo>
                  <a:lnTo>
                    <a:pt x="14261" y="4472"/>
                  </a:lnTo>
                  <a:lnTo>
                    <a:pt x="14678" y="5173"/>
                  </a:lnTo>
                  <a:lnTo>
                    <a:pt x="15151" y="5933"/>
                  </a:lnTo>
                  <a:lnTo>
                    <a:pt x="15568" y="6518"/>
                  </a:lnTo>
                  <a:lnTo>
                    <a:pt x="16040" y="7103"/>
                  </a:lnTo>
                  <a:lnTo>
                    <a:pt x="16485" y="7687"/>
                  </a:lnTo>
                  <a:lnTo>
                    <a:pt x="16958" y="8184"/>
                  </a:lnTo>
                  <a:lnTo>
                    <a:pt x="17458" y="8652"/>
                  </a:lnTo>
                  <a:lnTo>
                    <a:pt x="17986" y="9178"/>
                  </a:lnTo>
                  <a:lnTo>
                    <a:pt x="18514" y="9616"/>
                  </a:lnTo>
                  <a:lnTo>
                    <a:pt x="19015" y="10055"/>
                  </a:lnTo>
                  <a:lnTo>
                    <a:pt x="19515" y="10435"/>
                  </a:lnTo>
                  <a:lnTo>
                    <a:pt x="20127" y="10844"/>
                  </a:lnTo>
                  <a:lnTo>
                    <a:pt x="20738" y="11224"/>
                  </a:lnTo>
                  <a:lnTo>
                    <a:pt x="21183" y="11428"/>
                  </a:lnTo>
                  <a:lnTo>
                    <a:pt x="21600" y="11662"/>
                  </a:lnTo>
                  <a:lnTo>
                    <a:pt x="17152" y="21600"/>
                  </a:lnTo>
                  <a:close/>
                  <a:moveTo>
                    <a:pt x="17152" y="2160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35" name="AutoShape 15"/>
          <p:cNvSpPr>
            <a:spLocks/>
          </p:cNvSpPr>
          <p:nvPr/>
        </p:nvSpPr>
        <p:spPr bwMode="auto">
          <a:xfrm rot="1800000">
            <a:off x="2900363" y="4633913"/>
            <a:ext cx="1341437" cy="10715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0 w 21600"/>
              <a:gd name="T111" fmla="*/ 2147483646 h 21600"/>
              <a:gd name="T112" fmla="*/ 2147483646 w 21600"/>
              <a:gd name="T113" fmla="*/ 0 h 21600"/>
              <a:gd name="T114" fmla="*/ 2147483646 w 21600"/>
              <a:gd name="T115" fmla="*/ 0 h 21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600"/>
              <a:gd name="T175" fmla="*/ 0 h 21600"/>
              <a:gd name="T176" fmla="*/ 21600 w 21600"/>
              <a:gd name="T177" fmla="*/ 21600 h 216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600" h="21600">
                <a:moveTo>
                  <a:pt x="8650" y="0"/>
                </a:moveTo>
                <a:lnTo>
                  <a:pt x="6859" y="5568"/>
                </a:lnTo>
                <a:lnTo>
                  <a:pt x="7268" y="5792"/>
                </a:lnTo>
                <a:lnTo>
                  <a:pt x="7652" y="5920"/>
                </a:lnTo>
                <a:lnTo>
                  <a:pt x="8087" y="6080"/>
                </a:lnTo>
                <a:lnTo>
                  <a:pt x="8573" y="6240"/>
                </a:lnTo>
                <a:lnTo>
                  <a:pt x="9136" y="6368"/>
                </a:lnTo>
                <a:lnTo>
                  <a:pt x="9648" y="6464"/>
                </a:lnTo>
                <a:lnTo>
                  <a:pt x="10160" y="6560"/>
                </a:lnTo>
                <a:lnTo>
                  <a:pt x="10749" y="6656"/>
                </a:lnTo>
                <a:lnTo>
                  <a:pt x="11363" y="6720"/>
                </a:lnTo>
                <a:lnTo>
                  <a:pt x="12464" y="6720"/>
                </a:lnTo>
                <a:lnTo>
                  <a:pt x="13052" y="6688"/>
                </a:lnTo>
                <a:lnTo>
                  <a:pt x="13564" y="6624"/>
                </a:lnTo>
                <a:lnTo>
                  <a:pt x="14101" y="6528"/>
                </a:lnTo>
                <a:lnTo>
                  <a:pt x="14664" y="6400"/>
                </a:lnTo>
                <a:lnTo>
                  <a:pt x="15151" y="6304"/>
                </a:lnTo>
                <a:lnTo>
                  <a:pt x="15765" y="6112"/>
                </a:lnTo>
                <a:lnTo>
                  <a:pt x="16328" y="5888"/>
                </a:lnTo>
                <a:lnTo>
                  <a:pt x="21600" y="16320"/>
                </a:lnTo>
                <a:lnTo>
                  <a:pt x="21088" y="16576"/>
                </a:lnTo>
                <a:lnTo>
                  <a:pt x="20602" y="16800"/>
                </a:lnTo>
                <a:lnTo>
                  <a:pt x="20167" y="16992"/>
                </a:lnTo>
                <a:lnTo>
                  <a:pt x="19706" y="17184"/>
                </a:lnTo>
                <a:lnTo>
                  <a:pt x="19271" y="17344"/>
                </a:lnTo>
                <a:lnTo>
                  <a:pt x="18810" y="17536"/>
                </a:lnTo>
                <a:lnTo>
                  <a:pt x="18401" y="17664"/>
                </a:lnTo>
                <a:lnTo>
                  <a:pt x="17966" y="17792"/>
                </a:lnTo>
                <a:lnTo>
                  <a:pt x="17531" y="17920"/>
                </a:lnTo>
                <a:lnTo>
                  <a:pt x="17045" y="18080"/>
                </a:lnTo>
                <a:lnTo>
                  <a:pt x="16482" y="18176"/>
                </a:lnTo>
                <a:lnTo>
                  <a:pt x="16021" y="18304"/>
                </a:lnTo>
                <a:lnTo>
                  <a:pt x="15509" y="18432"/>
                </a:lnTo>
                <a:lnTo>
                  <a:pt x="14972" y="18528"/>
                </a:lnTo>
                <a:lnTo>
                  <a:pt x="14409" y="18592"/>
                </a:lnTo>
                <a:lnTo>
                  <a:pt x="13794" y="18624"/>
                </a:lnTo>
                <a:lnTo>
                  <a:pt x="13206" y="18688"/>
                </a:lnTo>
                <a:lnTo>
                  <a:pt x="12643" y="18688"/>
                </a:lnTo>
                <a:lnTo>
                  <a:pt x="12028" y="18688"/>
                </a:lnTo>
                <a:lnTo>
                  <a:pt x="11261" y="18688"/>
                </a:lnTo>
                <a:lnTo>
                  <a:pt x="10570" y="18656"/>
                </a:lnTo>
                <a:lnTo>
                  <a:pt x="10083" y="18624"/>
                </a:lnTo>
                <a:lnTo>
                  <a:pt x="9546" y="18592"/>
                </a:lnTo>
                <a:lnTo>
                  <a:pt x="8983" y="18528"/>
                </a:lnTo>
                <a:lnTo>
                  <a:pt x="8343" y="18400"/>
                </a:lnTo>
                <a:lnTo>
                  <a:pt x="7806" y="18272"/>
                </a:lnTo>
                <a:lnTo>
                  <a:pt x="7268" y="18176"/>
                </a:lnTo>
                <a:lnTo>
                  <a:pt x="6628" y="17984"/>
                </a:lnTo>
                <a:lnTo>
                  <a:pt x="6142" y="17824"/>
                </a:lnTo>
                <a:lnTo>
                  <a:pt x="5528" y="17664"/>
                </a:lnTo>
                <a:lnTo>
                  <a:pt x="4991" y="17472"/>
                </a:lnTo>
                <a:lnTo>
                  <a:pt x="4453" y="17280"/>
                </a:lnTo>
                <a:lnTo>
                  <a:pt x="3890" y="17024"/>
                </a:lnTo>
                <a:lnTo>
                  <a:pt x="3199" y="16704"/>
                </a:lnTo>
                <a:lnTo>
                  <a:pt x="1561" y="21600"/>
                </a:lnTo>
                <a:lnTo>
                  <a:pt x="0" y="7744"/>
                </a:lnTo>
                <a:lnTo>
                  <a:pt x="8650" y="0"/>
                </a:lnTo>
                <a:close/>
                <a:moveTo>
                  <a:pt x="8650" y="0"/>
                </a:move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375025" y="4705350"/>
            <a:ext cx="2695575" cy="1863725"/>
            <a:chOff x="0" y="0"/>
            <a:chExt cx="2415" cy="1669"/>
          </a:xfrm>
        </p:grpSpPr>
        <p:sp>
          <p:nvSpPr>
            <p:cNvPr id="8217" name="Rectangle 17"/>
            <p:cNvSpPr>
              <a:spLocks/>
            </p:cNvSpPr>
            <p:nvPr/>
          </p:nvSpPr>
          <p:spPr bwMode="auto">
            <a:xfrm>
              <a:off x="15" y="1229"/>
              <a:ext cx="240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Feedback 3</a:t>
              </a:r>
            </a:p>
            <a:p>
              <a:pPr marL="34925" eaLnBrk="1" hangingPunct="1"/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...............</a:t>
              </a:r>
            </a:p>
          </p:txBody>
        </p:sp>
        <p:sp>
          <p:nvSpPr>
            <p:cNvPr id="8218" name="AutoShape 18"/>
            <p:cNvSpPr>
              <a:spLocks/>
            </p:cNvSpPr>
            <p:nvPr/>
          </p:nvSpPr>
          <p:spPr bwMode="auto">
            <a:xfrm rot="3000000">
              <a:off x="213" y="212"/>
              <a:ext cx="1041" cy="10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600"/>
                <a:gd name="T172" fmla="*/ 0 h 21600"/>
                <a:gd name="T173" fmla="*/ 21600 w 21600"/>
                <a:gd name="T174" fmla="*/ 21600 h 216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600" h="21600">
                  <a:moveTo>
                    <a:pt x="21600" y="4744"/>
                  </a:moveTo>
                  <a:lnTo>
                    <a:pt x="21335" y="5216"/>
                  </a:lnTo>
                  <a:lnTo>
                    <a:pt x="21158" y="5599"/>
                  </a:lnTo>
                  <a:lnTo>
                    <a:pt x="20922" y="6011"/>
                  </a:lnTo>
                  <a:lnTo>
                    <a:pt x="20745" y="6395"/>
                  </a:lnTo>
                  <a:lnTo>
                    <a:pt x="20510" y="6807"/>
                  </a:lnTo>
                  <a:lnTo>
                    <a:pt x="20244" y="7220"/>
                  </a:lnTo>
                  <a:lnTo>
                    <a:pt x="20009" y="7603"/>
                  </a:lnTo>
                  <a:lnTo>
                    <a:pt x="19744" y="8015"/>
                  </a:lnTo>
                  <a:lnTo>
                    <a:pt x="19419" y="8457"/>
                  </a:lnTo>
                  <a:lnTo>
                    <a:pt x="19095" y="8929"/>
                  </a:lnTo>
                  <a:lnTo>
                    <a:pt x="18830" y="9312"/>
                  </a:lnTo>
                  <a:lnTo>
                    <a:pt x="18506" y="9695"/>
                  </a:lnTo>
                  <a:lnTo>
                    <a:pt x="18152" y="10166"/>
                  </a:lnTo>
                  <a:lnTo>
                    <a:pt x="17799" y="10638"/>
                  </a:lnTo>
                  <a:lnTo>
                    <a:pt x="17445" y="11050"/>
                  </a:lnTo>
                  <a:lnTo>
                    <a:pt x="17062" y="11492"/>
                  </a:lnTo>
                  <a:lnTo>
                    <a:pt x="16738" y="11846"/>
                  </a:lnTo>
                  <a:lnTo>
                    <a:pt x="16266" y="12347"/>
                  </a:lnTo>
                  <a:lnTo>
                    <a:pt x="15883" y="12760"/>
                  </a:lnTo>
                  <a:lnTo>
                    <a:pt x="15500" y="13113"/>
                  </a:lnTo>
                  <a:lnTo>
                    <a:pt x="15058" y="13526"/>
                  </a:lnTo>
                  <a:lnTo>
                    <a:pt x="14734" y="13820"/>
                  </a:lnTo>
                  <a:lnTo>
                    <a:pt x="14321" y="14174"/>
                  </a:lnTo>
                  <a:lnTo>
                    <a:pt x="13909" y="14528"/>
                  </a:lnTo>
                  <a:lnTo>
                    <a:pt x="13437" y="14911"/>
                  </a:lnTo>
                  <a:lnTo>
                    <a:pt x="13025" y="15235"/>
                  </a:lnTo>
                  <a:lnTo>
                    <a:pt x="12553" y="15589"/>
                  </a:lnTo>
                  <a:lnTo>
                    <a:pt x="11964" y="16001"/>
                  </a:lnTo>
                  <a:lnTo>
                    <a:pt x="11463" y="16355"/>
                  </a:lnTo>
                  <a:lnTo>
                    <a:pt x="10933" y="16738"/>
                  </a:lnTo>
                  <a:lnTo>
                    <a:pt x="10373" y="17121"/>
                  </a:lnTo>
                  <a:lnTo>
                    <a:pt x="9783" y="17445"/>
                  </a:lnTo>
                  <a:lnTo>
                    <a:pt x="12760" y="21600"/>
                  </a:lnTo>
                  <a:lnTo>
                    <a:pt x="884" y="16266"/>
                  </a:lnTo>
                  <a:lnTo>
                    <a:pt x="0" y="5717"/>
                  </a:lnTo>
                  <a:lnTo>
                    <a:pt x="2475" y="8693"/>
                  </a:lnTo>
                  <a:lnTo>
                    <a:pt x="3035" y="8428"/>
                  </a:lnTo>
                  <a:lnTo>
                    <a:pt x="3595" y="8133"/>
                  </a:lnTo>
                  <a:lnTo>
                    <a:pt x="4332" y="7780"/>
                  </a:lnTo>
                  <a:lnTo>
                    <a:pt x="5039" y="7367"/>
                  </a:lnTo>
                  <a:lnTo>
                    <a:pt x="5776" y="6866"/>
                  </a:lnTo>
                  <a:lnTo>
                    <a:pt x="6395" y="6424"/>
                  </a:lnTo>
                  <a:lnTo>
                    <a:pt x="6984" y="5923"/>
                  </a:lnTo>
                  <a:lnTo>
                    <a:pt x="7573" y="5422"/>
                  </a:lnTo>
                  <a:lnTo>
                    <a:pt x="8045" y="4951"/>
                  </a:lnTo>
                  <a:lnTo>
                    <a:pt x="8546" y="4420"/>
                  </a:lnTo>
                  <a:lnTo>
                    <a:pt x="9076" y="3831"/>
                  </a:lnTo>
                  <a:lnTo>
                    <a:pt x="9518" y="3300"/>
                  </a:lnTo>
                  <a:lnTo>
                    <a:pt x="9960" y="2741"/>
                  </a:lnTo>
                  <a:lnTo>
                    <a:pt x="10343" y="2240"/>
                  </a:lnTo>
                  <a:lnTo>
                    <a:pt x="10756" y="1562"/>
                  </a:lnTo>
                  <a:lnTo>
                    <a:pt x="11139" y="943"/>
                  </a:lnTo>
                  <a:lnTo>
                    <a:pt x="11345" y="471"/>
                  </a:lnTo>
                  <a:lnTo>
                    <a:pt x="11551" y="0"/>
                  </a:lnTo>
                  <a:lnTo>
                    <a:pt x="21600" y="4744"/>
                  </a:lnTo>
                  <a:close/>
                  <a:moveTo>
                    <a:pt x="21600" y="4744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39" name="AutoShape 19"/>
          <p:cNvSpPr>
            <a:spLocks/>
          </p:cNvSpPr>
          <p:nvPr/>
        </p:nvSpPr>
        <p:spPr bwMode="auto">
          <a:xfrm rot="1200000">
            <a:off x="4392613" y="4865688"/>
            <a:ext cx="1162050" cy="1163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0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00"/>
              <a:gd name="T172" fmla="*/ 0 h 21600"/>
              <a:gd name="T173" fmla="*/ 21600 w 21600"/>
              <a:gd name="T174" fmla="*/ 21600 h 216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00" h="21600">
                <a:moveTo>
                  <a:pt x="21600" y="4744"/>
                </a:moveTo>
                <a:lnTo>
                  <a:pt x="21335" y="5216"/>
                </a:lnTo>
                <a:lnTo>
                  <a:pt x="21158" y="5599"/>
                </a:lnTo>
                <a:lnTo>
                  <a:pt x="20922" y="6011"/>
                </a:lnTo>
                <a:lnTo>
                  <a:pt x="20745" y="6395"/>
                </a:lnTo>
                <a:lnTo>
                  <a:pt x="20510" y="6807"/>
                </a:lnTo>
                <a:lnTo>
                  <a:pt x="20244" y="7220"/>
                </a:lnTo>
                <a:lnTo>
                  <a:pt x="20009" y="7603"/>
                </a:lnTo>
                <a:lnTo>
                  <a:pt x="19744" y="8015"/>
                </a:lnTo>
                <a:lnTo>
                  <a:pt x="19419" y="8457"/>
                </a:lnTo>
                <a:lnTo>
                  <a:pt x="19095" y="8929"/>
                </a:lnTo>
                <a:lnTo>
                  <a:pt x="18830" y="9312"/>
                </a:lnTo>
                <a:lnTo>
                  <a:pt x="18506" y="9695"/>
                </a:lnTo>
                <a:lnTo>
                  <a:pt x="18152" y="10166"/>
                </a:lnTo>
                <a:lnTo>
                  <a:pt x="17799" y="10638"/>
                </a:lnTo>
                <a:lnTo>
                  <a:pt x="17445" y="11050"/>
                </a:lnTo>
                <a:lnTo>
                  <a:pt x="17062" y="11492"/>
                </a:lnTo>
                <a:lnTo>
                  <a:pt x="16738" y="11846"/>
                </a:lnTo>
                <a:lnTo>
                  <a:pt x="16266" y="12347"/>
                </a:lnTo>
                <a:lnTo>
                  <a:pt x="15883" y="12760"/>
                </a:lnTo>
                <a:lnTo>
                  <a:pt x="15500" y="13113"/>
                </a:lnTo>
                <a:lnTo>
                  <a:pt x="15058" y="13526"/>
                </a:lnTo>
                <a:lnTo>
                  <a:pt x="14734" y="13820"/>
                </a:lnTo>
                <a:lnTo>
                  <a:pt x="14321" y="14174"/>
                </a:lnTo>
                <a:lnTo>
                  <a:pt x="13909" y="14528"/>
                </a:lnTo>
                <a:lnTo>
                  <a:pt x="13437" y="14911"/>
                </a:lnTo>
                <a:lnTo>
                  <a:pt x="13025" y="15235"/>
                </a:lnTo>
                <a:lnTo>
                  <a:pt x="12553" y="15589"/>
                </a:lnTo>
                <a:lnTo>
                  <a:pt x="11964" y="16001"/>
                </a:lnTo>
                <a:lnTo>
                  <a:pt x="11463" y="16355"/>
                </a:lnTo>
                <a:lnTo>
                  <a:pt x="10933" y="16738"/>
                </a:lnTo>
                <a:lnTo>
                  <a:pt x="10373" y="17121"/>
                </a:lnTo>
                <a:lnTo>
                  <a:pt x="9783" y="17445"/>
                </a:lnTo>
                <a:lnTo>
                  <a:pt x="12760" y="21600"/>
                </a:lnTo>
                <a:lnTo>
                  <a:pt x="884" y="16266"/>
                </a:lnTo>
                <a:lnTo>
                  <a:pt x="0" y="5717"/>
                </a:lnTo>
                <a:lnTo>
                  <a:pt x="2475" y="8693"/>
                </a:lnTo>
                <a:lnTo>
                  <a:pt x="3035" y="8428"/>
                </a:lnTo>
                <a:lnTo>
                  <a:pt x="3595" y="8133"/>
                </a:lnTo>
                <a:lnTo>
                  <a:pt x="4332" y="7780"/>
                </a:lnTo>
                <a:lnTo>
                  <a:pt x="5039" y="7367"/>
                </a:lnTo>
                <a:lnTo>
                  <a:pt x="5776" y="6866"/>
                </a:lnTo>
                <a:lnTo>
                  <a:pt x="6395" y="6424"/>
                </a:lnTo>
                <a:lnTo>
                  <a:pt x="6984" y="5923"/>
                </a:lnTo>
                <a:lnTo>
                  <a:pt x="7573" y="5422"/>
                </a:lnTo>
                <a:lnTo>
                  <a:pt x="8045" y="4951"/>
                </a:lnTo>
                <a:lnTo>
                  <a:pt x="8546" y="4420"/>
                </a:lnTo>
                <a:lnTo>
                  <a:pt x="9076" y="3831"/>
                </a:lnTo>
                <a:lnTo>
                  <a:pt x="9518" y="3300"/>
                </a:lnTo>
                <a:lnTo>
                  <a:pt x="9960" y="2741"/>
                </a:lnTo>
                <a:lnTo>
                  <a:pt x="10343" y="2240"/>
                </a:lnTo>
                <a:lnTo>
                  <a:pt x="10756" y="1562"/>
                </a:lnTo>
                <a:lnTo>
                  <a:pt x="11139" y="943"/>
                </a:lnTo>
                <a:lnTo>
                  <a:pt x="11345" y="471"/>
                </a:lnTo>
                <a:lnTo>
                  <a:pt x="11551" y="0"/>
                </a:lnTo>
                <a:lnTo>
                  <a:pt x="21600" y="4744"/>
                </a:lnTo>
                <a:close/>
                <a:moveTo>
                  <a:pt x="21600" y="4744"/>
                </a:move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072063" y="4178300"/>
            <a:ext cx="3976687" cy="1752600"/>
            <a:chOff x="257" y="165"/>
            <a:chExt cx="3562" cy="1569"/>
          </a:xfrm>
        </p:grpSpPr>
        <p:sp>
          <p:nvSpPr>
            <p:cNvPr id="8215" name="AutoShape 21"/>
            <p:cNvSpPr>
              <a:spLocks/>
            </p:cNvSpPr>
            <p:nvPr/>
          </p:nvSpPr>
          <p:spPr bwMode="auto">
            <a:xfrm rot="2039999">
              <a:off x="257" y="165"/>
              <a:ext cx="961" cy="1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600"/>
                <a:gd name="T181" fmla="*/ 0 h 21600"/>
                <a:gd name="T182" fmla="*/ 21600 w 21600"/>
                <a:gd name="T183" fmla="*/ 21600 h 21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600" h="21600">
                  <a:moveTo>
                    <a:pt x="0" y="13725"/>
                  </a:moveTo>
                  <a:lnTo>
                    <a:pt x="5368" y="15320"/>
                  </a:lnTo>
                  <a:lnTo>
                    <a:pt x="5656" y="14788"/>
                  </a:lnTo>
                  <a:lnTo>
                    <a:pt x="5879" y="14282"/>
                  </a:lnTo>
                  <a:lnTo>
                    <a:pt x="6039" y="13801"/>
                  </a:lnTo>
                  <a:lnTo>
                    <a:pt x="6199" y="13370"/>
                  </a:lnTo>
                  <a:lnTo>
                    <a:pt x="6359" y="12889"/>
                  </a:lnTo>
                  <a:lnTo>
                    <a:pt x="6486" y="12332"/>
                  </a:lnTo>
                  <a:lnTo>
                    <a:pt x="6582" y="11826"/>
                  </a:lnTo>
                  <a:lnTo>
                    <a:pt x="6678" y="11319"/>
                  </a:lnTo>
                  <a:lnTo>
                    <a:pt x="6774" y="10737"/>
                  </a:lnTo>
                  <a:lnTo>
                    <a:pt x="6806" y="10129"/>
                  </a:lnTo>
                  <a:lnTo>
                    <a:pt x="6806" y="9040"/>
                  </a:lnTo>
                  <a:lnTo>
                    <a:pt x="6774" y="8458"/>
                  </a:lnTo>
                  <a:lnTo>
                    <a:pt x="6742" y="7951"/>
                  </a:lnTo>
                  <a:lnTo>
                    <a:pt x="6646" y="7419"/>
                  </a:lnTo>
                  <a:lnTo>
                    <a:pt x="6518" y="6862"/>
                  </a:lnTo>
                  <a:lnTo>
                    <a:pt x="6391" y="6381"/>
                  </a:lnTo>
                  <a:lnTo>
                    <a:pt x="6231" y="5774"/>
                  </a:lnTo>
                  <a:lnTo>
                    <a:pt x="6007" y="5191"/>
                  </a:lnTo>
                  <a:lnTo>
                    <a:pt x="16424" y="0"/>
                  </a:lnTo>
                  <a:lnTo>
                    <a:pt x="16679" y="506"/>
                  </a:lnTo>
                  <a:lnTo>
                    <a:pt x="16903" y="988"/>
                  </a:lnTo>
                  <a:lnTo>
                    <a:pt x="17095" y="1418"/>
                  </a:lnTo>
                  <a:lnTo>
                    <a:pt x="17286" y="1874"/>
                  </a:lnTo>
                  <a:lnTo>
                    <a:pt x="17446" y="2304"/>
                  </a:lnTo>
                  <a:lnTo>
                    <a:pt x="17638" y="2760"/>
                  </a:lnTo>
                  <a:lnTo>
                    <a:pt x="17766" y="3165"/>
                  </a:lnTo>
                  <a:lnTo>
                    <a:pt x="17893" y="3596"/>
                  </a:lnTo>
                  <a:lnTo>
                    <a:pt x="18021" y="4026"/>
                  </a:lnTo>
                  <a:lnTo>
                    <a:pt x="18181" y="4507"/>
                  </a:lnTo>
                  <a:lnTo>
                    <a:pt x="18277" y="5064"/>
                  </a:lnTo>
                  <a:lnTo>
                    <a:pt x="18405" y="5520"/>
                  </a:lnTo>
                  <a:lnTo>
                    <a:pt x="18533" y="6027"/>
                  </a:lnTo>
                  <a:lnTo>
                    <a:pt x="18628" y="6558"/>
                  </a:lnTo>
                  <a:lnTo>
                    <a:pt x="18660" y="7116"/>
                  </a:lnTo>
                  <a:lnTo>
                    <a:pt x="18724" y="7723"/>
                  </a:lnTo>
                  <a:lnTo>
                    <a:pt x="18788" y="8306"/>
                  </a:lnTo>
                  <a:lnTo>
                    <a:pt x="18788" y="8863"/>
                  </a:lnTo>
                  <a:lnTo>
                    <a:pt x="18788" y="9471"/>
                  </a:lnTo>
                  <a:lnTo>
                    <a:pt x="18788" y="10230"/>
                  </a:lnTo>
                  <a:lnTo>
                    <a:pt x="18756" y="10914"/>
                  </a:lnTo>
                  <a:lnTo>
                    <a:pt x="18724" y="11395"/>
                  </a:lnTo>
                  <a:lnTo>
                    <a:pt x="18660" y="11927"/>
                  </a:lnTo>
                  <a:lnTo>
                    <a:pt x="18628" y="12484"/>
                  </a:lnTo>
                  <a:lnTo>
                    <a:pt x="18501" y="13117"/>
                  </a:lnTo>
                  <a:lnTo>
                    <a:pt x="18373" y="13649"/>
                  </a:lnTo>
                  <a:lnTo>
                    <a:pt x="18245" y="14181"/>
                  </a:lnTo>
                  <a:lnTo>
                    <a:pt x="18085" y="14814"/>
                  </a:lnTo>
                  <a:lnTo>
                    <a:pt x="17925" y="15295"/>
                  </a:lnTo>
                  <a:lnTo>
                    <a:pt x="17766" y="15902"/>
                  </a:lnTo>
                  <a:lnTo>
                    <a:pt x="17574" y="16434"/>
                  </a:lnTo>
                  <a:lnTo>
                    <a:pt x="17350" y="16966"/>
                  </a:lnTo>
                  <a:lnTo>
                    <a:pt x="17127" y="17523"/>
                  </a:lnTo>
                  <a:lnTo>
                    <a:pt x="16839" y="18207"/>
                  </a:lnTo>
                  <a:lnTo>
                    <a:pt x="16520" y="18891"/>
                  </a:lnTo>
                  <a:lnTo>
                    <a:pt x="21600" y="20536"/>
                  </a:lnTo>
                  <a:lnTo>
                    <a:pt x="8851" y="21600"/>
                  </a:lnTo>
                  <a:lnTo>
                    <a:pt x="0" y="13725"/>
                  </a:lnTo>
                  <a:close/>
                  <a:moveTo>
                    <a:pt x="0" y="13725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6" name="Rectangle 22"/>
            <p:cNvSpPr>
              <a:spLocks/>
            </p:cNvSpPr>
            <p:nvPr/>
          </p:nvSpPr>
          <p:spPr bwMode="auto">
            <a:xfrm>
              <a:off x="1475" y="398"/>
              <a:ext cx="2344" cy="1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88900" indent="-635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Feedback 2</a:t>
              </a:r>
            </a:p>
            <a:p>
              <a:pPr marL="88900" indent="-635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Verification -  Application -  Improves</a:t>
              </a:r>
            </a:p>
            <a:p>
              <a:pPr marL="88900" indent="-635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New Improvement Proposals</a:t>
              </a:r>
            </a:p>
            <a:p>
              <a:pPr marL="88900" indent="-635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Training Capsule </a:t>
              </a:r>
            </a:p>
          </p:txBody>
        </p:sp>
      </p:grpSp>
      <p:sp>
        <p:nvSpPr>
          <p:cNvPr id="56343" name="AutoShape 23"/>
          <p:cNvSpPr>
            <a:spLocks/>
          </p:cNvSpPr>
          <p:nvPr/>
        </p:nvSpPr>
        <p:spPr bwMode="auto">
          <a:xfrm rot="2940000">
            <a:off x="5376068" y="3755232"/>
            <a:ext cx="1255713" cy="1193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0 w 21600"/>
              <a:gd name="T117" fmla="*/ 2147483646 h 21600"/>
              <a:gd name="T118" fmla="*/ 2147483646 w 21600"/>
              <a:gd name="T119" fmla="*/ 0 h 21600"/>
              <a:gd name="T120" fmla="*/ 2147483646 w 21600"/>
              <a:gd name="T121" fmla="*/ 0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600"/>
              <a:gd name="T184" fmla="*/ 0 h 21600"/>
              <a:gd name="T185" fmla="*/ 21600 w 21600"/>
              <a:gd name="T186" fmla="*/ 21600 h 21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600" h="21600">
                <a:moveTo>
                  <a:pt x="4387" y="0"/>
                </a:moveTo>
                <a:lnTo>
                  <a:pt x="4824" y="230"/>
                </a:lnTo>
                <a:lnTo>
                  <a:pt x="5179" y="431"/>
                </a:lnTo>
                <a:lnTo>
                  <a:pt x="5562" y="632"/>
                </a:lnTo>
                <a:lnTo>
                  <a:pt x="5917" y="833"/>
                </a:lnTo>
                <a:lnTo>
                  <a:pt x="6299" y="1063"/>
                </a:lnTo>
                <a:lnTo>
                  <a:pt x="6655" y="1321"/>
                </a:lnTo>
                <a:lnTo>
                  <a:pt x="7010" y="1551"/>
                </a:lnTo>
                <a:lnTo>
                  <a:pt x="7365" y="1781"/>
                </a:lnTo>
                <a:lnTo>
                  <a:pt x="7802" y="2096"/>
                </a:lnTo>
                <a:lnTo>
                  <a:pt x="8267" y="2441"/>
                </a:lnTo>
                <a:lnTo>
                  <a:pt x="8622" y="2699"/>
                </a:lnTo>
                <a:lnTo>
                  <a:pt x="8977" y="3015"/>
                </a:lnTo>
                <a:lnTo>
                  <a:pt x="9414" y="3331"/>
                </a:lnTo>
                <a:lnTo>
                  <a:pt x="9851" y="3675"/>
                </a:lnTo>
                <a:lnTo>
                  <a:pt x="10234" y="4020"/>
                </a:lnTo>
                <a:lnTo>
                  <a:pt x="10617" y="4393"/>
                </a:lnTo>
                <a:lnTo>
                  <a:pt x="10972" y="4737"/>
                </a:lnTo>
                <a:lnTo>
                  <a:pt x="11409" y="5168"/>
                </a:lnTo>
                <a:lnTo>
                  <a:pt x="11792" y="5541"/>
                </a:lnTo>
                <a:lnTo>
                  <a:pt x="12120" y="5914"/>
                </a:lnTo>
                <a:lnTo>
                  <a:pt x="12502" y="6344"/>
                </a:lnTo>
                <a:lnTo>
                  <a:pt x="12803" y="6660"/>
                </a:lnTo>
                <a:lnTo>
                  <a:pt x="13131" y="7062"/>
                </a:lnTo>
                <a:lnTo>
                  <a:pt x="13459" y="7464"/>
                </a:lnTo>
                <a:lnTo>
                  <a:pt x="13814" y="7951"/>
                </a:lnTo>
                <a:lnTo>
                  <a:pt x="14115" y="8353"/>
                </a:lnTo>
                <a:lnTo>
                  <a:pt x="14443" y="8812"/>
                </a:lnTo>
                <a:lnTo>
                  <a:pt x="14826" y="9357"/>
                </a:lnTo>
                <a:lnTo>
                  <a:pt x="15154" y="9845"/>
                </a:lnTo>
                <a:lnTo>
                  <a:pt x="15509" y="10390"/>
                </a:lnTo>
                <a:lnTo>
                  <a:pt x="15838" y="10935"/>
                </a:lnTo>
                <a:lnTo>
                  <a:pt x="16138" y="11509"/>
                </a:lnTo>
                <a:lnTo>
                  <a:pt x="16467" y="12111"/>
                </a:lnTo>
                <a:lnTo>
                  <a:pt x="16713" y="12628"/>
                </a:lnTo>
                <a:lnTo>
                  <a:pt x="16959" y="13115"/>
                </a:lnTo>
                <a:lnTo>
                  <a:pt x="17178" y="13689"/>
                </a:lnTo>
                <a:lnTo>
                  <a:pt x="17315" y="14090"/>
                </a:lnTo>
                <a:lnTo>
                  <a:pt x="21600" y="12317"/>
                </a:lnTo>
                <a:lnTo>
                  <a:pt x="14946" y="21600"/>
                </a:lnTo>
                <a:lnTo>
                  <a:pt x="3149" y="20069"/>
                </a:lnTo>
                <a:lnTo>
                  <a:pt x="7817" y="18095"/>
                </a:lnTo>
                <a:lnTo>
                  <a:pt x="7516" y="17435"/>
                </a:lnTo>
                <a:lnTo>
                  <a:pt x="7215" y="16804"/>
                </a:lnTo>
                <a:lnTo>
                  <a:pt x="6805" y="16116"/>
                </a:lnTo>
                <a:lnTo>
                  <a:pt x="6340" y="15398"/>
                </a:lnTo>
                <a:lnTo>
                  <a:pt x="5930" y="14796"/>
                </a:lnTo>
                <a:lnTo>
                  <a:pt x="5492" y="14222"/>
                </a:lnTo>
                <a:lnTo>
                  <a:pt x="5028" y="13648"/>
                </a:lnTo>
                <a:lnTo>
                  <a:pt x="4563" y="13160"/>
                </a:lnTo>
                <a:lnTo>
                  <a:pt x="4098" y="12701"/>
                </a:lnTo>
                <a:lnTo>
                  <a:pt x="3552" y="12184"/>
                </a:lnTo>
                <a:lnTo>
                  <a:pt x="3033" y="11754"/>
                </a:lnTo>
                <a:lnTo>
                  <a:pt x="2541" y="11323"/>
                </a:lnTo>
                <a:lnTo>
                  <a:pt x="2049" y="10950"/>
                </a:lnTo>
                <a:lnTo>
                  <a:pt x="1448" y="10548"/>
                </a:lnTo>
                <a:lnTo>
                  <a:pt x="847" y="10175"/>
                </a:lnTo>
                <a:lnTo>
                  <a:pt x="437" y="9974"/>
                </a:lnTo>
                <a:lnTo>
                  <a:pt x="0" y="9715"/>
                </a:lnTo>
                <a:lnTo>
                  <a:pt x="4387" y="0"/>
                </a:lnTo>
                <a:close/>
                <a:moveTo>
                  <a:pt x="4387" y="0"/>
                </a:move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156200" y="2709863"/>
            <a:ext cx="4038600" cy="1465262"/>
            <a:chOff x="0" y="0"/>
            <a:chExt cx="3617" cy="1312"/>
          </a:xfrm>
        </p:grpSpPr>
        <p:sp>
          <p:nvSpPr>
            <p:cNvPr id="8213" name="Rectangle 25"/>
            <p:cNvSpPr>
              <a:spLocks/>
            </p:cNvSpPr>
            <p:nvPr/>
          </p:nvSpPr>
          <p:spPr bwMode="auto">
            <a:xfrm>
              <a:off x="1185" y="344"/>
              <a:ext cx="2432" cy="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marL="254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Feedback 1</a:t>
              </a:r>
            </a:p>
            <a:p>
              <a:pPr marL="254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Improvement Proposals</a:t>
              </a:r>
            </a:p>
            <a:p>
              <a:pPr marL="25400" eaLnBrk="1" hangingPunct="1">
                <a:buClr>
                  <a:srgbClr val="000000"/>
                </a:buClr>
                <a:buSzPct val="68000"/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Training capsule</a:t>
              </a:r>
            </a:p>
          </p:txBody>
        </p:sp>
        <p:sp>
          <p:nvSpPr>
            <p:cNvPr id="8214" name="AutoShape 26"/>
            <p:cNvSpPr>
              <a:spLocks/>
            </p:cNvSpPr>
            <p:nvPr/>
          </p:nvSpPr>
          <p:spPr bwMode="auto">
            <a:xfrm rot="839999">
              <a:off x="112" y="120"/>
              <a:ext cx="1126" cy="10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w 21600"/>
                <a:gd name="T119" fmla="*/ 0 h 21600"/>
                <a:gd name="T120" fmla="*/ 0 w 21600"/>
                <a:gd name="T121" fmla="*/ 0 h 21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600"/>
                <a:gd name="T184" fmla="*/ 0 h 21600"/>
                <a:gd name="T185" fmla="*/ 21600 w 21600"/>
                <a:gd name="T186" fmla="*/ 21600 h 21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600" h="21600">
                  <a:moveTo>
                    <a:pt x="4396" y="0"/>
                  </a:moveTo>
                  <a:lnTo>
                    <a:pt x="4833" y="229"/>
                  </a:lnTo>
                  <a:lnTo>
                    <a:pt x="5188" y="430"/>
                  </a:lnTo>
                  <a:lnTo>
                    <a:pt x="5571" y="631"/>
                  </a:lnTo>
                  <a:lnTo>
                    <a:pt x="5926" y="832"/>
                  </a:lnTo>
                  <a:lnTo>
                    <a:pt x="6308" y="1061"/>
                  </a:lnTo>
                  <a:lnTo>
                    <a:pt x="6663" y="1320"/>
                  </a:lnTo>
                  <a:lnTo>
                    <a:pt x="7018" y="1549"/>
                  </a:lnTo>
                  <a:lnTo>
                    <a:pt x="7373" y="1778"/>
                  </a:lnTo>
                  <a:lnTo>
                    <a:pt x="7810" y="2094"/>
                  </a:lnTo>
                  <a:lnTo>
                    <a:pt x="8274" y="2438"/>
                  </a:lnTo>
                  <a:lnTo>
                    <a:pt x="8629" y="2696"/>
                  </a:lnTo>
                  <a:lnTo>
                    <a:pt x="8984" y="3012"/>
                  </a:lnTo>
                  <a:lnTo>
                    <a:pt x="9421" y="3327"/>
                  </a:lnTo>
                  <a:lnTo>
                    <a:pt x="9858" y="3672"/>
                  </a:lnTo>
                  <a:lnTo>
                    <a:pt x="10240" y="4016"/>
                  </a:lnTo>
                  <a:lnTo>
                    <a:pt x="10623" y="4389"/>
                  </a:lnTo>
                  <a:lnTo>
                    <a:pt x="10977" y="4733"/>
                  </a:lnTo>
                  <a:lnTo>
                    <a:pt x="11414" y="5163"/>
                  </a:lnTo>
                  <a:lnTo>
                    <a:pt x="11797" y="5536"/>
                  </a:lnTo>
                  <a:lnTo>
                    <a:pt x="12124" y="5909"/>
                  </a:lnTo>
                  <a:lnTo>
                    <a:pt x="12507" y="6339"/>
                  </a:lnTo>
                  <a:lnTo>
                    <a:pt x="12807" y="6655"/>
                  </a:lnTo>
                  <a:lnTo>
                    <a:pt x="13135" y="7057"/>
                  </a:lnTo>
                  <a:lnTo>
                    <a:pt x="13462" y="7458"/>
                  </a:lnTo>
                  <a:lnTo>
                    <a:pt x="13817" y="7946"/>
                  </a:lnTo>
                  <a:lnTo>
                    <a:pt x="14118" y="8347"/>
                  </a:lnTo>
                  <a:lnTo>
                    <a:pt x="14446" y="8806"/>
                  </a:lnTo>
                  <a:lnTo>
                    <a:pt x="14828" y="9351"/>
                  </a:lnTo>
                  <a:lnTo>
                    <a:pt x="15155" y="9839"/>
                  </a:lnTo>
                  <a:lnTo>
                    <a:pt x="15510" y="10384"/>
                  </a:lnTo>
                  <a:lnTo>
                    <a:pt x="15838" y="10929"/>
                  </a:lnTo>
                  <a:lnTo>
                    <a:pt x="16139" y="11503"/>
                  </a:lnTo>
                  <a:lnTo>
                    <a:pt x="16466" y="12105"/>
                  </a:lnTo>
                  <a:lnTo>
                    <a:pt x="16712" y="12622"/>
                  </a:lnTo>
                  <a:lnTo>
                    <a:pt x="16958" y="13109"/>
                  </a:lnTo>
                  <a:lnTo>
                    <a:pt x="17176" y="13683"/>
                  </a:lnTo>
                  <a:lnTo>
                    <a:pt x="17313" y="14084"/>
                  </a:lnTo>
                  <a:lnTo>
                    <a:pt x="21600" y="12306"/>
                  </a:lnTo>
                  <a:lnTo>
                    <a:pt x="14937" y="21600"/>
                  </a:lnTo>
                  <a:lnTo>
                    <a:pt x="3140" y="20080"/>
                  </a:lnTo>
                  <a:lnTo>
                    <a:pt x="7810" y="18100"/>
                  </a:lnTo>
                  <a:lnTo>
                    <a:pt x="7509" y="17441"/>
                  </a:lnTo>
                  <a:lnTo>
                    <a:pt x="7209" y="16810"/>
                  </a:lnTo>
                  <a:lnTo>
                    <a:pt x="6799" y="16121"/>
                  </a:lnTo>
                  <a:lnTo>
                    <a:pt x="6335" y="15404"/>
                  </a:lnTo>
                  <a:lnTo>
                    <a:pt x="5926" y="14802"/>
                  </a:lnTo>
                  <a:lnTo>
                    <a:pt x="5489" y="14228"/>
                  </a:lnTo>
                  <a:lnTo>
                    <a:pt x="5025" y="13654"/>
                  </a:lnTo>
                  <a:lnTo>
                    <a:pt x="4560" y="13167"/>
                  </a:lnTo>
                  <a:lnTo>
                    <a:pt x="4096" y="12708"/>
                  </a:lnTo>
                  <a:lnTo>
                    <a:pt x="3550" y="12191"/>
                  </a:lnTo>
                  <a:lnTo>
                    <a:pt x="3031" y="11761"/>
                  </a:lnTo>
                  <a:lnTo>
                    <a:pt x="2540" y="11331"/>
                  </a:lnTo>
                  <a:lnTo>
                    <a:pt x="2048" y="10958"/>
                  </a:lnTo>
                  <a:lnTo>
                    <a:pt x="1447" y="10556"/>
                  </a:lnTo>
                  <a:lnTo>
                    <a:pt x="847" y="10183"/>
                  </a:lnTo>
                  <a:lnTo>
                    <a:pt x="437" y="9982"/>
                  </a:lnTo>
                  <a:lnTo>
                    <a:pt x="0" y="9724"/>
                  </a:lnTo>
                  <a:lnTo>
                    <a:pt x="4396" y="0"/>
                  </a:lnTo>
                  <a:close/>
                  <a:moveTo>
                    <a:pt x="4396" y="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687888" y="1919288"/>
            <a:ext cx="4068762" cy="1768475"/>
            <a:chOff x="0" y="0"/>
            <a:chExt cx="3645" cy="1584"/>
          </a:xfrm>
        </p:grpSpPr>
        <p:sp>
          <p:nvSpPr>
            <p:cNvPr id="8211" name="Rectangle 28"/>
            <p:cNvSpPr>
              <a:spLocks/>
            </p:cNvSpPr>
            <p:nvPr/>
          </p:nvSpPr>
          <p:spPr bwMode="auto">
            <a:xfrm>
              <a:off x="949" y="0"/>
              <a:ext cx="2696" cy="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6443" bIns="0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Indicators Definition</a:t>
              </a:r>
            </a:p>
            <a:p>
              <a:pPr eaLnBrk="1" hangingPunct="1"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Goals (100, 0 y -100)</a:t>
              </a:r>
            </a:p>
            <a:p>
              <a:pPr eaLnBrk="1" hangingPunct="1"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es-ES" altLang="en-US" sz="1700" b="1">
                  <a:cs typeface="Arial" pitchFamily="34" charset="0"/>
                  <a:sym typeface="Arial" pitchFamily="34" charset="0"/>
                </a:rPr>
                <a:t>Measurement System</a:t>
              </a:r>
            </a:p>
          </p:txBody>
        </p:sp>
        <p:sp>
          <p:nvSpPr>
            <p:cNvPr id="8212" name="AutoShape 29"/>
            <p:cNvSpPr>
              <a:spLocks/>
            </p:cNvSpPr>
            <p:nvPr/>
          </p:nvSpPr>
          <p:spPr bwMode="auto">
            <a:xfrm rot="2279999">
              <a:off x="161" y="485"/>
              <a:ext cx="1024" cy="8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00"/>
                <a:gd name="T157" fmla="*/ 0 h 21600"/>
                <a:gd name="T158" fmla="*/ 21600 w 21600"/>
                <a:gd name="T159" fmla="*/ 21600 h 21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00" h="21600">
                  <a:moveTo>
                    <a:pt x="11520" y="21600"/>
                  </a:moveTo>
                  <a:lnTo>
                    <a:pt x="12932" y="17399"/>
                  </a:lnTo>
                  <a:lnTo>
                    <a:pt x="12480" y="17224"/>
                  </a:lnTo>
                  <a:lnTo>
                    <a:pt x="11972" y="17084"/>
                  </a:lnTo>
                  <a:lnTo>
                    <a:pt x="11322" y="16909"/>
                  </a:lnTo>
                  <a:lnTo>
                    <a:pt x="10786" y="16804"/>
                  </a:lnTo>
                  <a:lnTo>
                    <a:pt x="10193" y="16699"/>
                  </a:lnTo>
                  <a:lnTo>
                    <a:pt x="9544" y="16629"/>
                  </a:lnTo>
                  <a:lnTo>
                    <a:pt x="8866" y="16559"/>
                  </a:lnTo>
                  <a:lnTo>
                    <a:pt x="7652" y="16559"/>
                  </a:lnTo>
                  <a:lnTo>
                    <a:pt x="7031" y="16594"/>
                  </a:lnTo>
                  <a:lnTo>
                    <a:pt x="6438" y="16664"/>
                  </a:lnTo>
                  <a:lnTo>
                    <a:pt x="5845" y="16734"/>
                  </a:lnTo>
                  <a:lnTo>
                    <a:pt x="5252" y="16874"/>
                  </a:lnTo>
                  <a:lnTo>
                    <a:pt x="4687" y="17014"/>
                  </a:lnTo>
                  <a:lnTo>
                    <a:pt x="4009" y="17189"/>
                  </a:lnTo>
                  <a:lnTo>
                    <a:pt x="3416" y="17434"/>
                  </a:lnTo>
                  <a:lnTo>
                    <a:pt x="4969" y="8542"/>
                  </a:lnTo>
                  <a:lnTo>
                    <a:pt x="0" y="5006"/>
                  </a:lnTo>
                  <a:lnTo>
                    <a:pt x="254" y="4901"/>
                  </a:lnTo>
                  <a:lnTo>
                    <a:pt x="762" y="4691"/>
                  </a:lnTo>
                  <a:lnTo>
                    <a:pt x="1158" y="4551"/>
                  </a:lnTo>
                  <a:lnTo>
                    <a:pt x="1609" y="4376"/>
                  </a:lnTo>
                  <a:lnTo>
                    <a:pt x="2146" y="4236"/>
                  </a:lnTo>
                  <a:lnTo>
                    <a:pt x="2598" y="4096"/>
                  </a:lnTo>
                  <a:lnTo>
                    <a:pt x="3191" y="3921"/>
                  </a:lnTo>
                  <a:lnTo>
                    <a:pt x="3699" y="3816"/>
                  </a:lnTo>
                  <a:lnTo>
                    <a:pt x="4292" y="3711"/>
                  </a:lnTo>
                  <a:lnTo>
                    <a:pt x="4913" y="3606"/>
                  </a:lnTo>
                  <a:lnTo>
                    <a:pt x="5506" y="3536"/>
                  </a:lnTo>
                  <a:lnTo>
                    <a:pt x="6184" y="3501"/>
                  </a:lnTo>
                  <a:lnTo>
                    <a:pt x="6833" y="3431"/>
                  </a:lnTo>
                  <a:lnTo>
                    <a:pt x="7482" y="3431"/>
                  </a:lnTo>
                  <a:lnTo>
                    <a:pt x="8160" y="3431"/>
                  </a:lnTo>
                  <a:lnTo>
                    <a:pt x="9007" y="3431"/>
                  </a:lnTo>
                  <a:lnTo>
                    <a:pt x="9769" y="3466"/>
                  </a:lnTo>
                  <a:lnTo>
                    <a:pt x="10278" y="3501"/>
                  </a:lnTo>
                  <a:lnTo>
                    <a:pt x="10899" y="3571"/>
                  </a:lnTo>
                  <a:lnTo>
                    <a:pt x="11492" y="3641"/>
                  </a:lnTo>
                  <a:lnTo>
                    <a:pt x="12198" y="3746"/>
                  </a:lnTo>
                  <a:lnTo>
                    <a:pt x="12791" y="3886"/>
                  </a:lnTo>
                  <a:lnTo>
                    <a:pt x="13355" y="4026"/>
                  </a:lnTo>
                  <a:lnTo>
                    <a:pt x="14089" y="4201"/>
                  </a:lnTo>
                  <a:lnTo>
                    <a:pt x="14654" y="4376"/>
                  </a:lnTo>
                  <a:lnTo>
                    <a:pt x="15332" y="4586"/>
                  </a:lnTo>
                  <a:lnTo>
                    <a:pt x="15896" y="4761"/>
                  </a:lnTo>
                  <a:lnTo>
                    <a:pt x="16518" y="5006"/>
                  </a:lnTo>
                  <a:lnTo>
                    <a:pt x="17139" y="5251"/>
                  </a:lnTo>
                  <a:lnTo>
                    <a:pt x="18974" y="0"/>
                  </a:lnTo>
                  <a:lnTo>
                    <a:pt x="21600" y="14633"/>
                  </a:lnTo>
                  <a:lnTo>
                    <a:pt x="11520" y="21600"/>
                  </a:lnTo>
                  <a:close/>
                  <a:moveTo>
                    <a:pt x="11520" y="2160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3722688" y="3438525"/>
            <a:ext cx="1357312" cy="1225550"/>
            <a:chOff x="0" y="0"/>
            <a:chExt cx="1216" cy="1096"/>
          </a:xfrm>
        </p:grpSpPr>
        <p:sp>
          <p:nvSpPr>
            <p:cNvPr id="8209" name="Oval 31"/>
            <p:cNvSpPr>
              <a:spLocks/>
            </p:cNvSpPr>
            <p:nvPr/>
          </p:nvSpPr>
          <p:spPr bwMode="auto">
            <a:xfrm>
              <a:off x="28" y="0"/>
              <a:ext cx="1161" cy="10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s-ES" altLang="en-US">
                <a:latin typeface="Calibri" pitchFamily="34" charset="0"/>
              </a:endParaRPr>
            </a:p>
          </p:txBody>
        </p:sp>
        <p:sp>
          <p:nvSpPr>
            <p:cNvPr id="8210" name="Rectangle 32"/>
            <p:cNvSpPr>
              <a:spLocks/>
            </p:cNvSpPr>
            <p:nvPr/>
          </p:nvSpPr>
          <p:spPr bwMode="auto">
            <a:xfrm>
              <a:off x="0" y="443"/>
              <a:ext cx="1216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89496" bIns="38100" anchor="ctr"/>
            <a:lstStyle/>
            <a:p>
              <a:pPr marL="6350" algn="ctr" eaLnBrk="1" hangingPunct="1"/>
              <a:r>
                <a:rPr lang="es-ES" altLang="en-US" sz="1400" b="1">
                  <a:cs typeface="Arial" pitchFamily="34" charset="0"/>
                  <a:sym typeface="Arial" pitchFamily="34" charset="0"/>
                </a:rPr>
                <a:t>Indicators</a:t>
              </a:r>
            </a:p>
          </p:txBody>
        </p:sp>
      </p:grpSp>
      <p:sp>
        <p:nvSpPr>
          <p:cNvPr id="8208" name="Rectangle 33"/>
          <p:cNvSpPr>
            <a:spLocks noChangeArrowheads="1"/>
          </p:cNvSpPr>
          <p:nvPr>
            <p:ph type="title"/>
          </p:nvPr>
        </p:nvSpPr>
        <p:spPr>
          <a:xfrm>
            <a:off x="1358900" y="0"/>
            <a:ext cx="6407150" cy="795338"/>
          </a:xfrm>
        </p:spPr>
        <p:txBody>
          <a:bodyPr rIns="80364"/>
          <a:lstStyle/>
          <a:p>
            <a:pPr marL="84138" eaLnBrk="1" hangingPunct="1">
              <a:lnSpc>
                <a:spcPct val="75000"/>
              </a:lnSpc>
            </a:pPr>
            <a:r>
              <a:rPr lang="es-ES" altLang="en-US" smtClean="0"/>
              <a:t>SIMAPRO Management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35" grpId="0" animBg="1"/>
      <p:bldP spid="56339" grpId="0" animBg="1"/>
      <p:bldP spid="56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/>
          <p:cNvSpPr>
            <a:spLocks/>
          </p:cNvSpPr>
          <p:nvPr/>
        </p:nvSpPr>
        <p:spPr bwMode="auto">
          <a:xfrm>
            <a:off x="0" y="0"/>
            <a:ext cx="9144000" cy="619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AutoShape 2"/>
          <p:cNvSpPr>
            <a:spLocks/>
          </p:cNvSpPr>
          <p:nvPr/>
        </p:nvSpPr>
        <p:spPr bwMode="auto">
          <a:xfrm>
            <a:off x="3040063" y="4906963"/>
            <a:ext cx="5726112" cy="949325"/>
          </a:xfrm>
          <a:prstGeom prst="roundRect">
            <a:avLst>
              <a:gd name="adj" fmla="val 18069"/>
            </a:avLst>
          </a:prstGeom>
          <a:solidFill>
            <a:srgbClr val="E4BD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>
            <a:off x="2105025" y="95250"/>
            <a:ext cx="366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s-ES" altLang="en-US" sz="2000" b="1">
                <a:latin typeface="Lucida Grande" charset="0"/>
                <a:sym typeface="Lucida Grande" charset="0"/>
              </a:rPr>
              <a:t>SIMAPRO Feedback Process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136525" y="1009650"/>
            <a:ext cx="8789988" cy="1725613"/>
          </a:xfrm>
          <a:prstGeom prst="roundRect">
            <a:avLst>
              <a:gd name="adj" fmla="val 993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</a:endParaRPr>
          </a:p>
        </p:txBody>
      </p:sp>
      <p:sp>
        <p:nvSpPr>
          <p:cNvPr id="10246" name="Rectangle 5"/>
          <p:cNvSpPr>
            <a:spLocks/>
          </p:cNvSpPr>
          <p:nvPr/>
        </p:nvSpPr>
        <p:spPr bwMode="auto">
          <a:xfrm>
            <a:off x="3516313" y="1209675"/>
            <a:ext cx="1338262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47" name="Rectangle 6"/>
          <p:cNvSpPr>
            <a:spLocks/>
          </p:cNvSpPr>
          <p:nvPr/>
        </p:nvSpPr>
        <p:spPr bwMode="auto">
          <a:xfrm>
            <a:off x="3414713" y="1268413"/>
            <a:ext cx="15478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Improvement Proposals</a:t>
            </a: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>
            <a:off x="4868863" y="1603375"/>
            <a:ext cx="766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2206625" y="2289175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606425" y="2530475"/>
            <a:ext cx="7702550" cy="333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rot="10800000">
            <a:off x="250825" y="1603375"/>
            <a:ext cx="12811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1"/>
          <p:cNvSpPr>
            <a:spLocks/>
          </p:cNvSpPr>
          <p:nvPr/>
        </p:nvSpPr>
        <p:spPr bwMode="auto">
          <a:xfrm>
            <a:off x="114300" y="1044575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822325" eaLnBrk="1" hangingPunct="1"/>
            <a:r>
              <a:rPr lang="es-ES" altLang="en-US" sz="1400">
                <a:latin typeface="Lucida Grande" charset="0"/>
                <a:sym typeface="Lucida Grande" charset="0"/>
              </a:rPr>
              <a:t>Effectiveness</a:t>
            </a:r>
          </a:p>
          <a:p>
            <a:pPr marL="39688" defTabSz="822325" eaLnBrk="1" hangingPunct="1"/>
            <a:r>
              <a:rPr lang="es-ES" altLang="en-US" sz="1400">
                <a:latin typeface="Lucida Grande" charset="0"/>
                <a:sym typeface="Lucida Grande" charset="0"/>
              </a:rPr>
              <a:t>Measurements</a:t>
            </a:r>
          </a:p>
        </p:txBody>
      </p:sp>
      <p:sp>
        <p:nvSpPr>
          <p:cNvPr id="10253" name="Rectangle 12"/>
          <p:cNvSpPr>
            <a:spLocks/>
          </p:cNvSpPr>
          <p:nvPr/>
        </p:nvSpPr>
        <p:spPr bwMode="auto">
          <a:xfrm>
            <a:off x="1600200" y="1273175"/>
            <a:ext cx="114300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54" name="Rectangle 13"/>
          <p:cNvSpPr>
            <a:spLocks/>
          </p:cNvSpPr>
          <p:nvPr/>
        </p:nvSpPr>
        <p:spPr bwMode="auto">
          <a:xfrm>
            <a:off x="1577975" y="1420813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Reflection</a:t>
            </a:r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 flipH="1">
            <a:off x="2743200" y="1603375"/>
            <a:ext cx="765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Rectangle 15"/>
          <p:cNvSpPr>
            <a:spLocks/>
          </p:cNvSpPr>
          <p:nvPr/>
        </p:nvSpPr>
        <p:spPr bwMode="auto">
          <a:xfrm>
            <a:off x="5680075" y="1249363"/>
            <a:ext cx="1235075" cy="67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57" name="Rectangle 16"/>
          <p:cNvSpPr>
            <a:spLocks/>
          </p:cNvSpPr>
          <p:nvPr/>
        </p:nvSpPr>
        <p:spPr bwMode="auto">
          <a:xfrm>
            <a:off x="5668963" y="1420813"/>
            <a:ext cx="107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Application</a:t>
            </a:r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2171700" y="1946275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>
            <a:off x="6251575" y="1958975"/>
            <a:ext cx="0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19"/>
          <p:cNvSpPr>
            <a:spLocks noChangeShapeType="1"/>
          </p:cNvSpPr>
          <p:nvPr/>
        </p:nvSpPr>
        <p:spPr bwMode="auto">
          <a:xfrm flipH="1">
            <a:off x="6926263" y="1603375"/>
            <a:ext cx="525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ectangle 20"/>
          <p:cNvSpPr>
            <a:spLocks/>
          </p:cNvSpPr>
          <p:nvPr/>
        </p:nvSpPr>
        <p:spPr bwMode="auto">
          <a:xfrm>
            <a:off x="7537450" y="1174750"/>
            <a:ext cx="1263650" cy="75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62" name="Rectangle 21"/>
          <p:cNvSpPr>
            <a:spLocks/>
          </p:cNvSpPr>
          <p:nvPr/>
        </p:nvSpPr>
        <p:spPr bwMode="auto">
          <a:xfrm>
            <a:off x="7475538" y="1211263"/>
            <a:ext cx="1450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Objectives Achievement</a:t>
            </a:r>
          </a:p>
        </p:txBody>
      </p:sp>
      <p:sp>
        <p:nvSpPr>
          <p:cNvPr id="10263" name="Line 22"/>
          <p:cNvSpPr>
            <a:spLocks noChangeShapeType="1"/>
          </p:cNvSpPr>
          <p:nvPr/>
        </p:nvSpPr>
        <p:spPr bwMode="auto">
          <a:xfrm>
            <a:off x="8321675" y="1958975"/>
            <a:ext cx="11113" cy="62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3"/>
          <p:cNvSpPr>
            <a:spLocks noChangeShapeType="1"/>
          </p:cNvSpPr>
          <p:nvPr/>
        </p:nvSpPr>
        <p:spPr bwMode="auto">
          <a:xfrm>
            <a:off x="593725" y="1798638"/>
            <a:ext cx="11113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24"/>
          <p:cNvSpPr>
            <a:spLocks/>
          </p:cNvSpPr>
          <p:nvPr/>
        </p:nvSpPr>
        <p:spPr bwMode="auto">
          <a:xfrm>
            <a:off x="104775" y="619125"/>
            <a:ext cx="1465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Main Process</a:t>
            </a:r>
          </a:p>
        </p:txBody>
      </p:sp>
      <p:sp>
        <p:nvSpPr>
          <p:cNvPr id="10266" name="Line 25"/>
          <p:cNvSpPr>
            <a:spLocks noChangeShapeType="1"/>
          </p:cNvSpPr>
          <p:nvPr/>
        </p:nvSpPr>
        <p:spPr bwMode="auto">
          <a:xfrm>
            <a:off x="1143000" y="4473575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Rectangle 26"/>
          <p:cNvSpPr>
            <a:spLocks/>
          </p:cNvSpPr>
          <p:nvPr/>
        </p:nvSpPr>
        <p:spPr bwMode="auto">
          <a:xfrm>
            <a:off x="1177925" y="4530725"/>
            <a:ext cx="4905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(2)</a:t>
            </a:r>
          </a:p>
        </p:txBody>
      </p:sp>
      <p:grpSp>
        <p:nvGrpSpPr>
          <p:cNvPr id="10268" name="Group 27"/>
          <p:cNvGrpSpPr>
            <a:grpSpLocks/>
          </p:cNvGrpSpPr>
          <p:nvPr/>
        </p:nvGrpSpPr>
        <p:grpSpPr bwMode="auto">
          <a:xfrm>
            <a:off x="7178675" y="2984500"/>
            <a:ext cx="1554163" cy="1477963"/>
            <a:chOff x="0" y="0"/>
            <a:chExt cx="1088" cy="1035"/>
          </a:xfrm>
        </p:grpSpPr>
        <p:sp>
          <p:nvSpPr>
            <p:cNvPr id="10311" name="AutoShape 28"/>
            <p:cNvSpPr>
              <a:spLocks/>
            </p:cNvSpPr>
            <p:nvPr/>
          </p:nvSpPr>
          <p:spPr bwMode="auto">
            <a:xfrm>
              <a:off x="0" y="235"/>
              <a:ext cx="1070" cy="748"/>
            </a:xfrm>
            <a:prstGeom prst="roundRect">
              <a:avLst>
                <a:gd name="adj" fmla="val 16028"/>
              </a:avLst>
            </a:prstGeom>
            <a:solidFill>
              <a:srgbClr val="BBE8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36576" bIns="0"/>
            <a:lstStyle/>
            <a:p>
              <a:pPr eaLnBrk="1" hangingPunct="1"/>
              <a:endParaRPr lang="es-ES" altLang="en-US">
                <a:latin typeface="Calibri" pitchFamily="34" charset="0"/>
              </a:endParaRPr>
            </a:p>
          </p:txBody>
        </p:sp>
        <p:grpSp>
          <p:nvGrpSpPr>
            <p:cNvPr id="10312" name="Group 29"/>
            <p:cNvGrpSpPr>
              <a:grpSpLocks/>
            </p:cNvGrpSpPr>
            <p:nvPr/>
          </p:nvGrpSpPr>
          <p:grpSpPr bwMode="auto">
            <a:xfrm>
              <a:off x="60" y="339"/>
              <a:ext cx="958" cy="696"/>
              <a:chOff x="0" y="0"/>
              <a:chExt cx="957" cy="696"/>
            </a:xfrm>
          </p:grpSpPr>
          <p:sp>
            <p:nvSpPr>
              <p:cNvPr id="10314" name="Rectangle 30"/>
              <p:cNvSpPr>
                <a:spLocks/>
              </p:cNvSpPr>
              <p:nvPr/>
            </p:nvSpPr>
            <p:spPr bwMode="auto">
              <a:xfrm>
                <a:off x="0" y="0"/>
                <a:ext cx="957" cy="5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36576" bIns="0"/>
              <a:lstStyle/>
              <a:p>
                <a:pPr eaLnBrk="1" hangingPunct="1"/>
                <a:endParaRPr lang="es-ES" altLang="en-US">
                  <a:latin typeface="Calibri" pitchFamily="34" charset="0"/>
                </a:endParaRPr>
              </a:p>
            </p:txBody>
          </p:sp>
          <p:sp>
            <p:nvSpPr>
              <p:cNvPr id="10315" name="Rectangle 31"/>
              <p:cNvSpPr>
                <a:spLocks/>
              </p:cNvSpPr>
              <p:nvPr/>
            </p:nvSpPr>
            <p:spPr bwMode="auto">
              <a:xfrm>
                <a:off x="34" y="26"/>
                <a:ext cx="906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36576" bIns="0"/>
              <a:lstStyle/>
              <a:p>
                <a:pPr marL="39688" algn="ctr" defTabSz="822325" eaLnBrk="1" hangingPunct="1"/>
                <a:r>
                  <a:rPr lang="es-ES" altLang="en-US">
                    <a:latin typeface="Lucida Grande" charset="0"/>
                    <a:sym typeface="Lucida Grande" charset="0"/>
                  </a:rPr>
                  <a:t>Evidence porfolio</a:t>
                </a:r>
              </a:p>
            </p:txBody>
          </p:sp>
        </p:grpSp>
        <p:sp>
          <p:nvSpPr>
            <p:cNvPr id="10313" name="Rectangle 32"/>
            <p:cNvSpPr>
              <a:spLocks/>
            </p:cNvSpPr>
            <p:nvPr/>
          </p:nvSpPr>
          <p:spPr bwMode="auto">
            <a:xfrm>
              <a:off x="557" y="0"/>
              <a:ext cx="5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36576" bIns="0"/>
            <a:lstStyle/>
            <a:p>
              <a:pPr marL="39688" defTabSz="822325" eaLnBrk="1" hangingPunct="1"/>
              <a:r>
                <a:rPr lang="es-ES" altLang="en-US">
                  <a:latin typeface="Lucida Grande" charset="0"/>
                  <a:sym typeface="Lucida Grande" charset="0"/>
                </a:rPr>
                <a:t>(4)</a:t>
              </a:r>
            </a:p>
          </p:txBody>
        </p:sp>
      </p:grpSp>
      <p:grpSp>
        <p:nvGrpSpPr>
          <p:cNvPr id="10269" name="Group 33"/>
          <p:cNvGrpSpPr>
            <a:grpSpLocks/>
          </p:cNvGrpSpPr>
          <p:nvPr/>
        </p:nvGrpSpPr>
        <p:grpSpPr bwMode="auto">
          <a:xfrm>
            <a:off x="7312025" y="6008688"/>
            <a:ext cx="1250950" cy="835025"/>
            <a:chOff x="-2" y="0"/>
            <a:chExt cx="875" cy="585"/>
          </a:xfrm>
        </p:grpSpPr>
        <p:sp>
          <p:nvSpPr>
            <p:cNvPr id="10306" name="AutoShape 34"/>
            <p:cNvSpPr>
              <a:spLocks/>
            </p:cNvSpPr>
            <p:nvPr/>
          </p:nvSpPr>
          <p:spPr bwMode="auto">
            <a:xfrm>
              <a:off x="-2" y="216"/>
              <a:ext cx="32" cy="203"/>
            </a:xfrm>
            <a:prstGeom prst="roundRect">
              <a:avLst>
                <a:gd name="adj" fmla="val 20546"/>
              </a:avLst>
            </a:prstGeom>
            <a:solidFill>
              <a:srgbClr val="D4C8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36576" bIns="0">
              <a:spAutoFit/>
            </a:bodyPr>
            <a:lstStyle/>
            <a:p>
              <a:pPr eaLnBrk="1" hangingPunct="1"/>
              <a:endParaRPr lang="es-ES" altLang="en-US">
                <a:latin typeface="Calibri" pitchFamily="34" charset="0"/>
              </a:endParaRPr>
            </a:p>
          </p:txBody>
        </p:sp>
        <p:grpSp>
          <p:nvGrpSpPr>
            <p:cNvPr id="10307" name="Group 35"/>
            <p:cNvGrpSpPr>
              <a:grpSpLocks/>
            </p:cNvGrpSpPr>
            <p:nvPr/>
          </p:nvGrpSpPr>
          <p:grpSpPr bwMode="auto">
            <a:xfrm>
              <a:off x="61" y="272"/>
              <a:ext cx="812" cy="313"/>
              <a:chOff x="-3" y="0"/>
              <a:chExt cx="812" cy="313"/>
            </a:xfrm>
          </p:grpSpPr>
          <p:sp>
            <p:nvSpPr>
              <p:cNvPr id="10309" name="Rectangle 36"/>
              <p:cNvSpPr>
                <a:spLocks/>
              </p:cNvSpPr>
              <p:nvPr/>
            </p:nvSpPr>
            <p:spPr bwMode="auto">
              <a:xfrm>
                <a:off x="-3" y="0"/>
                <a:ext cx="32" cy="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36576" bIns="0">
                <a:spAutoFit/>
              </a:bodyPr>
              <a:lstStyle/>
              <a:p>
                <a:pPr eaLnBrk="1" hangingPunct="1"/>
                <a:endParaRPr lang="es-ES" altLang="en-US">
                  <a:latin typeface="Calibri" pitchFamily="34" charset="0"/>
                </a:endParaRPr>
              </a:p>
            </p:txBody>
          </p:sp>
          <p:sp>
            <p:nvSpPr>
              <p:cNvPr id="10310" name="Rectangle 37"/>
              <p:cNvSpPr>
                <a:spLocks/>
              </p:cNvSpPr>
              <p:nvPr/>
            </p:nvSpPr>
            <p:spPr bwMode="auto">
              <a:xfrm>
                <a:off x="36" y="120"/>
                <a:ext cx="773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36576" bIns="0">
                <a:spAutoFit/>
              </a:bodyPr>
              <a:lstStyle/>
              <a:p>
                <a:pPr marL="39688" defTabSz="822325" eaLnBrk="1" hangingPunct="1"/>
                <a:r>
                  <a:rPr lang="es-ES" altLang="en-US">
                    <a:latin typeface="Lucida Grande" charset="0"/>
                    <a:sym typeface="Lucida Grande" charset="0"/>
                  </a:rPr>
                  <a:t>Incentives</a:t>
                </a:r>
              </a:p>
            </p:txBody>
          </p:sp>
        </p:grpSp>
        <p:sp>
          <p:nvSpPr>
            <p:cNvPr id="10308" name="Rectangle 38"/>
            <p:cNvSpPr>
              <a:spLocks/>
            </p:cNvSpPr>
            <p:nvPr/>
          </p:nvSpPr>
          <p:spPr bwMode="auto">
            <a:xfrm>
              <a:off x="544" y="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36576" bIns="0">
              <a:spAutoFit/>
            </a:bodyPr>
            <a:lstStyle/>
            <a:p>
              <a:pPr marL="39688" defTabSz="822325" eaLnBrk="1" hangingPunct="1"/>
              <a:r>
                <a:rPr lang="es-ES" altLang="en-US">
                  <a:latin typeface="Lucida Grande" charset="0"/>
                  <a:sym typeface="Lucida Grande" charset="0"/>
                </a:rPr>
                <a:t>(5)</a:t>
              </a:r>
            </a:p>
          </p:txBody>
        </p:sp>
      </p:grpSp>
      <p:sp>
        <p:nvSpPr>
          <p:cNvPr id="10270" name="Line 39"/>
          <p:cNvSpPr>
            <a:spLocks noChangeShapeType="1"/>
          </p:cNvSpPr>
          <p:nvPr/>
        </p:nvSpPr>
        <p:spPr bwMode="auto">
          <a:xfrm>
            <a:off x="3760788" y="4460875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Rectangle 40"/>
          <p:cNvSpPr>
            <a:spLocks/>
          </p:cNvSpPr>
          <p:nvPr/>
        </p:nvSpPr>
        <p:spPr bwMode="auto">
          <a:xfrm>
            <a:off x="3908425" y="4506913"/>
            <a:ext cx="4921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(3)</a:t>
            </a:r>
          </a:p>
        </p:txBody>
      </p:sp>
      <p:sp>
        <p:nvSpPr>
          <p:cNvPr id="10272" name="Rectangle 41"/>
          <p:cNvSpPr>
            <a:spLocks/>
          </p:cNvSpPr>
          <p:nvPr/>
        </p:nvSpPr>
        <p:spPr bwMode="auto">
          <a:xfrm>
            <a:off x="3165475" y="5056188"/>
            <a:ext cx="1098550" cy="67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73" name="Rectangle 42"/>
          <p:cNvSpPr>
            <a:spLocks/>
          </p:cNvSpPr>
          <p:nvPr/>
        </p:nvSpPr>
        <p:spPr bwMode="auto">
          <a:xfrm>
            <a:off x="3143250" y="5203825"/>
            <a:ext cx="12112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Reflection</a:t>
            </a:r>
          </a:p>
        </p:txBody>
      </p:sp>
      <p:sp>
        <p:nvSpPr>
          <p:cNvPr id="10274" name="Rectangle 43"/>
          <p:cNvSpPr>
            <a:spLocks/>
          </p:cNvSpPr>
          <p:nvPr/>
        </p:nvSpPr>
        <p:spPr bwMode="auto">
          <a:xfrm>
            <a:off x="4549775" y="5056188"/>
            <a:ext cx="901700" cy="67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75" name="Rectangle 44"/>
          <p:cNvSpPr>
            <a:spLocks/>
          </p:cNvSpPr>
          <p:nvPr/>
        </p:nvSpPr>
        <p:spPr bwMode="auto">
          <a:xfrm>
            <a:off x="4560888" y="5102225"/>
            <a:ext cx="8683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Root cause </a:t>
            </a:r>
          </a:p>
        </p:txBody>
      </p:sp>
      <p:sp>
        <p:nvSpPr>
          <p:cNvPr id="10276" name="Line 45"/>
          <p:cNvSpPr>
            <a:spLocks noChangeShapeType="1"/>
          </p:cNvSpPr>
          <p:nvPr/>
        </p:nvSpPr>
        <p:spPr bwMode="auto">
          <a:xfrm flipH="1">
            <a:off x="4308475" y="5399088"/>
            <a:ext cx="2063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46"/>
          <p:cNvSpPr>
            <a:spLocks noChangeShapeType="1"/>
          </p:cNvSpPr>
          <p:nvPr/>
        </p:nvSpPr>
        <p:spPr bwMode="auto">
          <a:xfrm>
            <a:off x="3235325" y="2735263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AutoShape 47"/>
          <p:cNvSpPr>
            <a:spLocks/>
          </p:cNvSpPr>
          <p:nvPr/>
        </p:nvSpPr>
        <p:spPr bwMode="auto">
          <a:xfrm>
            <a:off x="160338" y="3317875"/>
            <a:ext cx="5429250" cy="1143000"/>
          </a:xfrm>
          <a:prstGeom prst="roundRect">
            <a:avLst>
              <a:gd name="adj" fmla="val 15000"/>
            </a:avLst>
          </a:prstGeom>
          <a:solidFill>
            <a:srgbClr val="E0DF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79" name="Rectangle 48"/>
          <p:cNvSpPr>
            <a:spLocks/>
          </p:cNvSpPr>
          <p:nvPr/>
        </p:nvSpPr>
        <p:spPr bwMode="auto">
          <a:xfrm>
            <a:off x="171450" y="2917825"/>
            <a:ext cx="163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Sub-Processes</a:t>
            </a:r>
          </a:p>
        </p:txBody>
      </p:sp>
      <p:sp>
        <p:nvSpPr>
          <p:cNvPr id="10280" name="Rectangle 49"/>
          <p:cNvSpPr>
            <a:spLocks/>
          </p:cNvSpPr>
          <p:nvPr/>
        </p:nvSpPr>
        <p:spPr bwMode="auto">
          <a:xfrm>
            <a:off x="492125" y="3559175"/>
            <a:ext cx="137160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81" name="Rectangle 50"/>
          <p:cNvSpPr>
            <a:spLocks/>
          </p:cNvSpPr>
          <p:nvPr/>
        </p:nvSpPr>
        <p:spPr bwMode="auto">
          <a:xfrm>
            <a:off x="457200" y="3592513"/>
            <a:ext cx="14859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Meeting  preparation</a:t>
            </a:r>
          </a:p>
        </p:txBody>
      </p:sp>
      <p:sp>
        <p:nvSpPr>
          <p:cNvPr id="10282" name="Rectangle 51"/>
          <p:cNvSpPr>
            <a:spLocks/>
          </p:cNvSpPr>
          <p:nvPr/>
        </p:nvSpPr>
        <p:spPr bwMode="auto">
          <a:xfrm>
            <a:off x="3600450" y="3535363"/>
            <a:ext cx="1565275" cy="67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83" name="Rectangle 52"/>
          <p:cNvSpPr>
            <a:spLocks/>
          </p:cNvSpPr>
          <p:nvPr/>
        </p:nvSpPr>
        <p:spPr bwMode="auto">
          <a:xfrm>
            <a:off x="3611563" y="3570288"/>
            <a:ext cx="145256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Meeting facilitation</a:t>
            </a:r>
          </a:p>
        </p:txBody>
      </p:sp>
      <p:sp>
        <p:nvSpPr>
          <p:cNvPr id="10284" name="Rectangle 53"/>
          <p:cNvSpPr>
            <a:spLocks/>
          </p:cNvSpPr>
          <p:nvPr/>
        </p:nvSpPr>
        <p:spPr bwMode="auto">
          <a:xfrm>
            <a:off x="3292475" y="2917825"/>
            <a:ext cx="4905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822325" eaLnBrk="1" hangingPunct="1"/>
            <a:r>
              <a:rPr lang="es-ES" altLang="en-US">
                <a:latin typeface="Lucida Grande" charset="0"/>
                <a:sym typeface="Lucida Grande" charset="0"/>
              </a:rPr>
              <a:t>(1)</a:t>
            </a:r>
          </a:p>
        </p:txBody>
      </p:sp>
      <p:sp>
        <p:nvSpPr>
          <p:cNvPr id="10285" name="Line 54"/>
          <p:cNvSpPr>
            <a:spLocks noChangeShapeType="1"/>
          </p:cNvSpPr>
          <p:nvPr/>
        </p:nvSpPr>
        <p:spPr bwMode="auto">
          <a:xfrm rot="10800000">
            <a:off x="2092325" y="3902075"/>
            <a:ext cx="14049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Line 55"/>
          <p:cNvSpPr>
            <a:spLocks noChangeShapeType="1"/>
          </p:cNvSpPr>
          <p:nvPr/>
        </p:nvSpPr>
        <p:spPr bwMode="auto">
          <a:xfrm flipH="1">
            <a:off x="228600" y="3889375"/>
            <a:ext cx="2063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Line 56"/>
          <p:cNvSpPr>
            <a:spLocks noChangeShapeType="1"/>
          </p:cNvSpPr>
          <p:nvPr/>
        </p:nvSpPr>
        <p:spPr bwMode="auto">
          <a:xfrm flipH="1">
            <a:off x="5235575" y="3902075"/>
            <a:ext cx="20478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AutoShape 57"/>
          <p:cNvSpPr>
            <a:spLocks/>
          </p:cNvSpPr>
          <p:nvPr/>
        </p:nvSpPr>
        <p:spPr bwMode="auto">
          <a:xfrm>
            <a:off x="46038" y="4860925"/>
            <a:ext cx="2957512" cy="889000"/>
          </a:xfrm>
          <a:prstGeom prst="roundRect">
            <a:avLst>
              <a:gd name="adj" fmla="val 19269"/>
            </a:avLst>
          </a:prstGeom>
          <a:solidFill>
            <a:srgbClr val="E4BD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89" name="Rectangle 58"/>
          <p:cNvSpPr>
            <a:spLocks/>
          </p:cNvSpPr>
          <p:nvPr/>
        </p:nvSpPr>
        <p:spPr bwMode="auto">
          <a:xfrm>
            <a:off x="1362075" y="5048250"/>
            <a:ext cx="1474788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90" name="Rectangle 59"/>
          <p:cNvSpPr>
            <a:spLocks/>
          </p:cNvSpPr>
          <p:nvPr/>
        </p:nvSpPr>
        <p:spPr bwMode="auto">
          <a:xfrm>
            <a:off x="1316038" y="5095875"/>
            <a:ext cx="16113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Training capsule </a:t>
            </a:r>
          </a:p>
        </p:txBody>
      </p:sp>
      <p:sp>
        <p:nvSpPr>
          <p:cNvPr id="10291" name="Rectangle 60"/>
          <p:cNvSpPr>
            <a:spLocks/>
          </p:cNvSpPr>
          <p:nvPr/>
        </p:nvSpPr>
        <p:spPr bwMode="auto">
          <a:xfrm>
            <a:off x="287338" y="5048250"/>
            <a:ext cx="84613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>
              <a:latin typeface="Calibri" pitchFamily="34" charset="0"/>
            </a:endParaRPr>
          </a:p>
        </p:txBody>
      </p:sp>
      <p:sp>
        <p:nvSpPr>
          <p:cNvPr id="10292" name="Rectangle 61"/>
          <p:cNvSpPr>
            <a:spLocks/>
          </p:cNvSpPr>
          <p:nvPr/>
        </p:nvSpPr>
        <p:spPr bwMode="auto">
          <a:xfrm>
            <a:off x="241300" y="5084763"/>
            <a:ext cx="9366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 defTabSz="822325" eaLnBrk="1" hangingPunct="1"/>
            <a:r>
              <a:rPr lang="es-ES" altLang="en-US" sz="1600">
                <a:latin typeface="Lucida Grande" charset="0"/>
                <a:sym typeface="Lucida Grande" charset="0"/>
              </a:rPr>
              <a:t>Priorities</a:t>
            </a:r>
          </a:p>
        </p:txBody>
      </p:sp>
      <p:sp>
        <p:nvSpPr>
          <p:cNvPr id="10293" name="Line 62"/>
          <p:cNvSpPr>
            <a:spLocks noChangeShapeType="1"/>
          </p:cNvSpPr>
          <p:nvPr/>
        </p:nvSpPr>
        <p:spPr bwMode="auto">
          <a:xfrm rot="10800000">
            <a:off x="1108075" y="5375275"/>
            <a:ext cx="24288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Line 63"/>
          <p:cNvSpPr>
            <a:spLocks noChangeShapeType="1"/>
          </p:cNvSpPr>
          <p:nvPr/>
        </p:nvSpPr>
        <p:spPr bwMode="auto">
          <a:xfrm flipH="1">
            <a:off x="2806700" y="5386388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Line 64"/>
          <p:cNvSpPr>
            <a:spLocks noChangeShapeType="1"/>
          </p:cNvSpPr>
          <p:nvPr/>
        </p:nvSpPr>
        <p:spPr bwMode="auto">
          <a:xfrm rot="10800000">
            <a:off x="46038" y="5322888"/>
            <a:ext cx="2413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96" name="Group 65"/>
          <p:cNvGrpSpPr>
            <a:grpSpLocks/>
          </p:cNvGrpSpPr>
          <p:nvPr/>
        </p:nvGrpSpPr>
        <p:grpSpPr bwMode="auto">
          <a:xfrm>
            <a:off x="5635625" y="5049838"/>
            <a:ext cx="1408113" cy="788987"/>
            <a:chOff x="0" y="0"/>
            <a:chExt cx="986" cy="552"/>
          </a:xfrm>
        </p:grpSpPr>
        <p:sp>
          <p:nvSpPr>
            <p:cNvPr id="10304" name="Rectangle 66"/>
            <p:cNvSpPr>
              <a:spLocks/>
            </p:cNvSpPr>
            <p:nvPr/>
          </p:nvSpPr>
          <p:spPr bwMode="auto">
            <a:xfrm>
              <a:off x="25" y="0"/>
              <a:ext cx="928" cy="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eaLnBrk="1" hangingPunct="1"/>
              <a:endParaRPr lang="es-ES" altLang="en-US">
                <a:latin typeface="Calibri" pitchFamily="34" charset="0"/>
              </a:endParaRPr>
            </a:p>
          </p:txBody>
        </p:sp>
        <p:sp>
          <p:nvSpPr>
            <p:cNvPr id="10305" name="Rectangle 67"/>
            <p:cNvSpPr>
              <a:spLocks/>
            </p:cNvSpPr>
            <p:nvPr/>
          </p:nvSpPr>
          <p:spPr bwMode="auto">
            <a:xfrm>
              <a:off x="0" y="100"/>
              <a:ext cx="98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marL="39688" defTabSz="822325" eaLnBrk="1" hangingPunct="1"/>
              <a:r>
                <a:rPr lang="es-ES" altLang="en-US" sz="1600">
                  <a:latin typeface="Lucida Grande" charset="0"/>
                  <a:sym typeface="Lucida Grande" charset="0"/>
                </a:rPr>
                <a:t>Proposals</a:t>
              </a:r>
            </a:p>
          </p:txBody>
        </p:sp>
      </p:grpSp>
      <p:grpSp>
        <p:nvGrpSpPr>
          <p:cNvPr id="10297" name="Group 68"/>
          <p:cNvGrpSpPr>
            <a:grpSpLocks/>
          </p:cNvGrpSpPr>
          <p:nvPr/>
        </p:nvGrpSpPr>
        <p:grpSpPr bwMode="auto">
          <a:xfrm>
            <a:off x="7075488" y="5056188"/>
            <a:ext cx="1701800" cy="696912"/>
            <a:chOff x="0" y="0"/>
            <a:chExt cx="1191" cy="488"/>
          </a:xfrm>
        </p:grpSpPr>
        <p:sp>
          <p:nvSpPr>
            <p:cNvPr id="10302" name="Rectangle 69"/>
            <p:cNvSpPr>
              <a:spLocks/>
            </p:cNvSpPr>
            <p:nvPr/>
          </p:nvSpPr>
          <p:spPr bwMode="auto">
            <a:xfrm>
              <a:off x="0" y="0"/>
              <a:ext cx="1133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eaLnBrk="1" hangingPunct="1"/>
              <a:endParaRPr lang="es-ES" altLang="en-US">
                <a:latin typeface="Calibri" pitchFamily="34" charset="0"/>
              </a:endParaRPr>
            </a:p>
          </p:txBody>
        </p:sp>
        <p:sp>
          <p:nvSpPr>
            <p:cNvPr id="10303" name="Rectangle 70"/>
            <p:cNvSpPr>
              <a:spLocks/>
            </p:cNvSpPr>
            <p:nvPr/>
          </p:nvSpPr>
          <p:spPr bwMode="auto">
            <a:xfrm>
              <a:off x="0" y="24"/>
              <a:ext cx="1191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marL="39688" algn="ctr" defTabSz="822325" eaLnBrk="1" hangingPunct="1"/>
              <a:r>
                <a:rPr lang="es-ES" altLang="en-US" sz="1400">
                  <a:latin typeface="Lucida Grande" charset="0"/>
                  <a:sym typeface="Lucida Grande" charset="0"/>
                </a:rPr>
                <a:t>People responsible and dates </a:t>
              </a:r>
            </a:p>
          </p:txBody>
        </p:sp>
      </p:grpSp>
      <p:sp>
        <p:nvSpPr>
          <p:cNvPr id="10298" name="Line 71"/>
          <p:cNvSpPr>
            <a:spLocks noChangeShapeType="1"/>
          </p:cNvSpPr>
          <p:nvPr/>
        </p:nvSpPr>
        <p:spPr bwMode="auto">
          <a:xfrm flipH="1">
            <a:off x="5475288" y="539908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Line 72"/>
          <p:cNvSpPr>
            <a:spLocks noChangeShapeType="1"/>
          </p:cNvSpPr>
          <p:nvPr/>
        </p:nvSpPr>
        <p:spPr bwMode="auto">
          <a:xfrm flipH="1">
            <a:off x="6926263" y="5410200"/>
            <a:ext cx="1381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Line 73"/>
          <p:cNvSpPr>
            <a:spLocks noChangeShapeType="1"/>
          </p:cNvSpPr>
          <p:nvPr/>
        </p:nvSpPr>
        <p:spPr bwMode="auto">
          <a:xfrm rot="10800000">
            <a:off x="8640763" y="5410200"/>
            <a:ext cx="1492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Line 74"/>
          <p:cNvSpPr>
            <a:spLocks noChangeShapeType="1"/>
          </p:cNvSpPr>
          <p:nvPr/>
        </p:nvSpPr>
        <p:spPr bwMode="auto">
          <a:xfrm flipH="1">
            <a:off x="3028950" y="5387975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/>
          <p:cNvSpPr>
            <a:spLocks/>
          </p:cNvSpPr>
          <p:nvPr/>
        </p:nvSpPr>
        <p:spPr bwMode="auto">
          <a:xfrm>
            <a:off x="0" y="2060575"/>
            <a:ext cx="9144000" cy="2214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echa derecha 6"/>
          <p:cNvSpPr>
            <a:spLocks noChangeArrowheads="1"/>
          </p:cNvSpPr>
          <p:nvPr/>
        </p:nvSpPr>
        <p:spPr bwMode="auto">
          <a:xfrm>
            <a:off x="1312863" y="2447925"/>
            <a:ext cx="685800" cy="827088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3262313" y="2241550"/>
            <a:ext cx="588168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 eaLnBrk="1" hangingPunct="1">
              <a:buSzPct val="155000"/>
            </a:pPr>
            <a:r>
              <a:rPr lang="es-ES" altLang="en-US" sz="35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SUB-PROCESS 1: </a:t>
            </a:r>
          </a:p>
          <a:p>
            <a:pPr marL="39688" eaLnBrk="1" hangingPunct="1">
              <a:buSzPct val="155000"/>
            </a:pPr>
            <a:r>
              <a:rPr lang="es-ES" altLang="en-US" sz="3500" b="1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PREPARATION OF THE FEEDBACK MEETING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0"/>
          <p:cNvSpPr>
            <a:spLocks/>
          </p:cNvSpPr>
          <p:nvPr/>
        </p:nvSpPr>
        <p:spPr bwMode="auto">
          <a:xfrm>
            <a:off x="0" y="0"/>
            <a:ext cx="914400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AutoShape 15"/>
          <p:cNvSpPr>
            <a:spLocks noChangeArrowheads="1"/>
          </p:cNvSpPr>
          <p:nvPr/>
        </p:nvSpPr>
        <p:spPr bwMode="auto">
          <a:xfrm>
            <a:off x="2227263" y="2070100"/>
            <a:ext cx="6672262" cy="2566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741363" y="306388"/>
            <a:ext cx="70945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altLang="en-US" sz="2700">
                <a:latin typeface="Calibri" pitchFamily="34" charset="0"/>
                <a:sym typeface="Tahoma" pitchFamily="34" charset="0"/>
              </a:rPr>
              <a:t>Sub Process: Preparation of the Feedback Meeting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7800" y="2070100"/>
            <a:ext cx="20542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/>
              <a:t>Effectiveness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/>
              <a:t>measurements</a:t>
            </a:r>
          </a:p>
          <a:p>
            <a:pPr defTabSz="914400" eaLnBrk="1" hangingPunct="1">
              <a:spcBef>
                <a:spcPct val="50000"/>
              </a:spcBef>
            </a:pPr>
            <a:endParaRPr lang="es-ES_tradnl"/>
          </a:p>
          <a:p>
            <a:pPr defTabSz="914400" eaLnBrk="1" hangingPunct="1">
              <a:spcBef>
                <a:spcPct val="50000"/>
              </a:spcBef>
            </a:pPr>
            <a:r>
              <a:rPr lang="es-ES_tradnl"/>
              <a:t>Daily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/>
              <a:t>logbook</a:t>
            </a:r>
          </a:p>
          <a:p>
            <a:pPr defTabSz="914400" eaLnBrk="1" hangingPunct="1">
              <a:spcBef>
                <a:spcPct val="50000"/>
              </a:spcBef>
            </a:pPr>
            <a:endParaRPr lang="es-ES_tradnl"/>
          </a:p>
          <a:p>
            <a:pPr defTabSz="914400" eaLnBrk="1" hangingPunct="1">
              <a:spcBef>
                <a:spcPct val="50000"/>
              </a:spcBef>
            </a:pPr>
            <a:r>
              <a:rPr lang="es-ES_tradnl"/>
              <a:t>Precise observations in 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s-ES_tradnl"/>
              <a:t>the period</a:t>
            </a:r>
            <a:endParaRPr lang="es-UY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100263" y="1801813"/>
            <a:ext cx="0" cy="3798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95575" y="2878138"/>
            <a:ext cx="1550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s-ES_tradnl"/>
              <a:t>Priorities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s-ES_tradnl"/>
              <a:t>Analysis</a:t>
            </a:r>
            <a:endParaRPr lang="es-UY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65675" y="2730500"/>
            <a:ext cx="15509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s-ES_tradnl"/>
              <a:t>Preparation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s-ES_tradnl"/>
              <a:t>Training capsule</a:t>
            </a:r>
            <a:endParaRPr lang="es-UY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23088" y="2643188"/>
            <a:ext cx="2014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/>
              <a:t>Content for reflection at feedback meeting</a:t>
            </a:r>
            <a:endParaRPr lang="es-UY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695575" y="2528888"/>
            <a:ext cx="1550988" cy="14970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65675" y="2516188"/>
            <a:ext cx="1550988" cy="14970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48163" y="3178175"/>
            <a:ext cx="392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6469063" y="3165475"/>
            <a:ext cx="392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2265363" y="3165475"/>
            <a:ext cx="392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766763" y="300038"/>
            <a:ext cx="7762875" cy="6037262"/>
            <a:chOff x="483" y="189"/>
            <a:chExt cx="4890" cy="3803"/>
          </a:xfrm>
        </p:grpSpPr>
        <p:graphicFrame>
          <p:nvGraphicFramePr>
            <p:cNvPr id="16388" name="Object 2"/>
            <p:cNvGraphicFramePr>
              <a:graphicFrameLocks noChangeAspect="1"/>
            </p:cNvGraphicFramePr>
            <p:nvPr/>
          </p:nvGraphicFramePr>
          <p:xfrm>
            <a:off x="483" y="189"/>
            <a:ext cx="4890" cy="3803"/>
          </p:xfrm>
          <a:graphic>
            <a:graphicData uri="http://schemas.openxmlformats.org/presentationml/2006/ole">
              <p:oleObj spid="_x0000_s16388" name="Documento" r:id="rId4" imgW="9701587" imgH="12342857" progId="Word.Document.8">
                <p:embed/>
              </p:oleObj>
            </a:graphicData>
          </a:graphic>
        </p:graphicFrame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2371" y="566"/>
              <a:ext cx="1171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s-ES_tradnl" b="1">
                  <a:solidFill>
                    <a:srgbClr val="800000"/>
                  </a:solidFill>
                </a:rPr>
                <a:t>Absenteeism</a:t>
              </a:r>
              <a:endParaRPr lang="es-UY" b="1">
                <a:solidFill>
                  <a:srgbClr val="800000"/>
                </a:solidFill>
              </a:endParaRPr>
            </a:p>
          </p:txBody>
        </p:sp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4228" y="239"/>
              <a:ext cx="1005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es-ES_tradnl" sz="1200"/>
                <a:t>Average</a:t>
              </a:r>
            </a:p>
            <a:p>
              <a:pPr algn="ctr" defTabSz="914400" eaLnBrk="1" hangingPunct="1">
                <a:spcBef>
                  <a:spcPct val="50000"/>
                </a:spcBef>
              </a:pPr>
              <a:r>
                <a:rPr lang="es-ES_tradnl" sz="1200"/>
                <a:t>Period 2009</a:t>
              </a:r>
              <a:endParaRPr lang="es-UY" sz="1200"/>
            </a:p>
          </p:txBody>
        </p:sp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 rot="-5400000">
              <a:off x="-42" y="2121"/>
              <a:ext cx="135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spcBef>
                  <a:spcPct val="50000"/>
                </a:spcBef>
              </a:pPr>
              <a:r>
                <a:rPr lang="es-ES_tradnl">
                  <a:solidFill>
                    <a:schemeClr val="hlink"/>
                  </a:solidFill>
                </a:rPr>
                <a:t>Effectiveness</a:t>
              </a:r>
              <a:endParaRPr lang="es-UY">
                <a:solidFill>
                  <a:schemeClr val="hlink"/>
                </a:solidFill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2189" y="3600"/>
              <a:ext cx="119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s-ES_tradnl" sz="1600">
                  <a:solidFill>
                    <a:schemeClr val="hlink"/>
                  </a:solidFill>
                </a:rPr>
                <a:t>Number of faults</a:t>
              </a:r>
              <a:endParaRPr lang="es-UY" sz="1600">
                <a:solidFill>
                  <a:schemeClr val="hlink"/>
                </a:solidFill>
              </a:endParaRPr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1795" y="3812"/>
              <a:ext cx="39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s-ES_tradnl" sz="1200"/>
                <a:t>Shift </a:t>
              </a:r>
              <a:endParaRPr lang="es-UY" sz="1200"/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2461" y="3808"/>
              <a:ext cx="39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s-ES_tradnl" sz="1200"/>
                <a:t>Shift </a:t>
              </a:r>
              <a:endParaRPr lang="es-UY" sz="1200"/>
            </a:p>
          </p:txBody>
        </p:sp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3108" y="3808"/>
              <a:ext cx="39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hangingPunct="1">
                <a:spcBef>
                  <a:spcPct val="50000"/>
                </a:spcBef>
              </a:pPr>
              <a:r>
                <a:rPr lang="es-ES_tradnl" sz="1200"/>
                <a:t>Shift </a:t>
              </a:r>
              <a:endParaRPr lang="es-UY" sz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938" y="117475"/>
            <a:ext cx="47990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PRIORITY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graph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347788"/>
            <a:ext cx="823595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271963" y="4349750"/>
            <a:ext cx="595312" cy="654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50188" y="4405313"/>
            <a:ext cx="596900" cy="654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175000" y="4405313"/>
            <a:ext cx="1096963" cy="212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34938" y="117475"/>
            <a:ext cx="47990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PRIORITY ANALYSIS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211138" y="6124575"/>
            <a:ext cx="353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INDICATOR: USE OF 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0"/>
          <p:cNvSpPr>
            <a:spLocks/>
          </p:cNvSpPr>
          <p:nvPr/>
        </p:nvSpPr>
        <p:spPr bwMode="auto">
          <a:xfrm>
            <a:off x="0" y="0"/>
            <a:ext cx="9144000" cy="9223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1DE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36"/>
          <p:cNvSpPr>
            <a:spLocks noChangeArrowheads="1"/>
          </p:cNvSpPr>
          <p:nvPr/>
        </p:nvSpPr>
        <p:spPr bwMode="auto">
          <a:xfrm>
            <a:off x="6330950" y="1381125"/>
            <a:ext cx="2600325" cy="469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4" name="Rectangle 37"/>
          <p:cNvSpPr>
            <a:spLocks noChangeArrowheads="1"/>
          </p:cNvSpPr>
          <p:nvPr/>
        </p:nvSpPr>
        <p:spPr bwMode="auto">
          <a:xfrm>
            <a:off x="6324600" y="2041525"/>
            <a:ext cx="2600325" cy="469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5" name="Rectangle 38"/>
          <p:cNvSpPr>
            <a:spLocks noChangeArrowheads="1"/>
          </p:cNvSpPr>
          <p:nvPr/>
        </p:nvSpPr>
        <p:spPr bwMode="auto">
          <a:xfrm>
            <a:off x="6324600" y="2692400"/>
            <a:ext cx="2600325" cy="771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6" name="Rectangle 39"/>
          <p:cNvSpPr>
            <a:spLocks noChangeArrowheads="1"/>
          </p:cNvSpPr>
          <p:nvPr/>
        </p:nvSpPr>
        <p:spPr bwMode="auto">
          <a:xfrm>
            <a:off x="6324600" y="3608388"/>
            <a:ext cx="2600325" cy="7254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7" name="Rectangle 40"/>
          <p:cNvSpPr>
            <a:spLocks noChangeArrowheads="1"/>
          </p:cNvSpPr>
          <p:nvPr/>
        </p:nvSpPr>
        <p:spPr bwMode="auto">
          <a:xfrm>
            <a:off x="6324600" y="4675188"/>
            <a:ext cx="2600325" cy="876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8" name="Rectangle 41"/>
          <p:cNvSpPr>
            <a:spLocks noChangeArrowheads="1"/>
          </p:cNvSpPr>
          <p:nvPr/>
        </p:nvSpPr>
        <p:spPr bwMode="auto">
          <a:xfrm>
            <a:off x="6330950" y="5868988"/>
            <a:ext cx="2600325" cy="6762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9" name="AutoShape 30"/>
          <p:cNvSpPr>
            <a:spLocks noChangeArrowheads="1"/>
          </p:cNvSpPr>
          <p:nvPr/>
        </p:nvSpPr>
        <p:spPr bwMode="auto">
          <a:xfrm>
            <a:off x="3222625" y="1381125"/>
            <a:ext cx="2840038" cy="4699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0" name="AutoShape 31"/>
          <p:cNvSpPr>
            <a:spLocks noChangeArrowheads="1"/>
          </p:cNvSpPr>
          <p:nvPr/>
        </p:nvSpPr>
        <p:spPr bwMode="auto">
          <a:xfrm>
            <a:off x="3232150" y="2057400"/>
            <a:ext cx="2840038" cy="4699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1" name="AutoShape 32"/>
          <p:cNvSpPr>
            <a:spLocks noChangeArrowheads="1"/>
          </p:cNvSpPr>
          <p:nvPr/>
        </p:nvSpPr>
        <p:spPr bwMode="auto">
          <a:xfrm>
            <a:off x="3232150" y="2740025"/>
            <a:ext cx="2840038" cy="6604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2" name="AutoShape 33"/>
          <p:cNvSpPr>
            <a:spLocks noChangeArrowheads="1"/>
          </p:cNvSpPr>
          <p:nvPr/>
        </p:nvSpPr>
        <p:spPr bwMode="auto">
          <a:xfrm>
            <a:off x="3232150" y="3581400"/>
            <a:ext cx="2840038" cy="72548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3" name="AutoShape 34"/>
          <p:cNvSpPr>
            <a:spLocks noChangeArrowheads="1"/>
          </p:cNvSpPr>
          <p:nvPr/>
        </p:nvSpPr>
        <p:spPr bwMode="auto">
          <a:xfrm>
            <a:off x="3232150" y="4564063"/>
            <a:ext cx="2840038" cy="9874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4" name="AutoShape 35"/>
          <p:cNvSpPr>
            <a:spLocks noChangeArrowheads="1"/>
          </p:cNvSpPr>
          <p:nvPr/>
        </p:nvSpPr>
        <p:spPr bwMode="auto">
          <a:xfrm>
            <a:off x="3232150" y="5851525"/>
            <a:ext cx="2840038" cy="6937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5" name="Rectangle 33"/>
          <p:cNvSpPr>
            <a:spLocks noChangeArrowheads="1"/>
          </p:cNvSpPr>
          <p:nvPr/>
        </p:nvSpPr>
        <p:spPr bwMode="auto">
          <a:xfrm>
            <a:off x="1358900" y="127000"/>
            <a:ext cx="64071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80364" anchor="ctr"/>
          <a:lstStyle/>
          <a:p>
            <a:pPr marL="84138" algn="ctr" eaLnBrk="1" hangingPunct="1">
              <a:lnSpc>
                <a:spcPct val="75000"/>
              </a:lnSpc>
            </a:pPr>
            <a:r>
              <a:rPr lang="es-ES" altLang="en-US" sz="4400">
                <a:latin typeface="Calibri" pitchFamily="34" charset="0"/>
              </a:rPr>
              <a:t>COMPETENCIES MAP</a:t>
            </a:r>
          </a:p>
        </p:txBody>
      </p:sp>
      <p:sp>
        <p:nvSpPr>
          <p:cNvPr id="20496" name="AutoShape 6"/>
          <p:cNvSpPr>
            <a:spLocks noChangeArrowheads="1"/>
          </p:cNvSpPr>
          <p:nvPr/>
        </p:nvSpPr>
        <p:spPr bwMode="auto">
          <a:xfrm>
            <a:off x="241300" y="1381125"/>
            <a:ext cx="2865438" cy="469900"/>
          </a:xfrm>
          <a:prstGeom prst="rightArrowCallout">
            <a:avLst>
              <a:gd name="adj1" fmla="val 25000"/>
              <a:gd name="adj2" fmla="val 25000"/>
              <a:gd name="adj3" fmla="val 101633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7" name="AutoShape 7"/>
          <p:cNvSpPr>
            <a:spLocks noChangeArrowheads="1"/>
          </p:cNvSpPr>
          <p:nvPr/>
        </p:nvSpPr>
        <p:spPr bwMode="auto">
          <a:xfrm>
            <a:off x="241300" y="2041525"/>
            <a:ext cx="2865438" cy="469900"/>
          </a:xfrm>
          <a:prstGeom prst="rightArrowCallout">
            <a:avLst>
              <a:gd name="adj1" fmla="val 25000"/>
              <a:gd name="adj2" fmla="val 25000"/>
              <a:gd name="adj3" fmla="val 101633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8" name="AutoShape 8"/>
          <p:cNvSpPr>
            <a:spLocks noChangeArrowheads="1"/>
          </p:cNvSpPr>
          <p:nvPr/>
        </p:nvSpPr>
        <p:spPr bwMode="auto">
          <a:xfrm>
            <a:off x="241300" y="2733675"/>
            <a:ext cx="2865438" cy="660400"/>
          </a:xfrm>
          <a:prstGeom prst="rightArrowCallout">
            <a:avLst>
              <a:gd name="adj1" fmla="val 25000"/>
              <a:gd name="adj2" fmla="val 25000"/>
              <a:gd name="adj3" fmla="val 72316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99" name="AutoShape 9"/>
          <p:cNvSpPr>
            <a:spLocks noChangeArrowheads="1"/>
          </p:cNvSpPr>
          <p:nvPr/>
        </p:nvSpPr>
        <p:spPr bwMode="auto">
          <a:xfrm>
            <a:off x="241300" y="3592513"/>
            <a:ext cx="2865438" cy="725487"/>
          </a:xfrm>
          <a:prstGeom prst="rightArrowCallout">
            <a:avLst>
              <a:gd name="adj1" fmla="val 25000"/>
              <a:gd name="adj2" fmla="val 25000"/>
              <a:gd name="adj3" fmla="val 65828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500" name="AutoShape 10"/>
          <p:cNvSpPr>
            <a:spLocks noChangeArrowheads="1"/>
          </p:cNvSpPr>
          <p:nvPr/>
        </p:nvSpPr>
        <p:spPr bwMode="auto">
          <a:xfrm>
            <a:off x="241300" y="4564063"/>
            <a:ext cx="2865438" cy="469900"/>
          </a:xfrm>
          <a:prstGeom prst="rightArrowCallout">
            <a:avLst>
              <a:gd name="adj1" fmla="val 25000"/>
              <a:gd name="adj2" fmla="val 25000"/>
              <a:gd name="adj3" fmla="val 101633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501" name="AutoShape 11"/>
          <p:cNvSpPr>
            <a:spLocks noChangeArrowheads="1"/>
          </p:cNvSpPr>
          <p:nvPr/>
        </p:nvSpPr>
        <p:spPr bwMode="auto">
          <a:xfrm>
            <a:off x="241300" y="5932488"/>
            <a:ext cx="2865438" cy="469900"/>
          </a:xfrm>
          <a:prstGeom prst="rightArrowCallout">
            <a:avLst>
              <a:gd name="adj1" fmla="val 25000"/>
              <a:gd name="adj2" fmla="val 25000"/>
              <a:gd name="adj3" fmla="val 101633"/>
              <a:gd name="adj4" fmla="val 66667"/>
            </a:avLst>
          </a:prstGeom>
          <a:solidFill>
            <a:srgbClr val="A7D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502" name="Text Box 12"/>
          <p:cNvSpPr txBox="1">
            <a:spLocks noChangeArrowheads="1"/>
          </p:cNvSpPr>
          <p:nvPr/>
        </p:nvSpPr>
        <p:spPr bwMode="auto">
          <a:xfrm>
            <a:off x="241300" y="1412875"/>
            <a:ext cx="140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VALUES</a:t>
            </a:r>
            <a:endParaRPr lang="es-UY" b="1"/>
          </a:p>
        </p:txBody>
      </p:sp>
      <p:sp>
        <p:nvSpPr>
          <p:cNvPr id="20503" name="Text Box 13"/>
          <p:cNvSpPr txBox="1">
            <a:spLocks noChangeArrowheads="1"/>
          </p:cNvSpPr>
          <p:nvPr/>
        </p:nvSpPr>
        <p:spPr bwMode="auto">
          <a:xfrm>
            <a:off x="241300" y="2073275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BASIC</a:t>
            </a:r>
            <a:endParaRPr lang="es-UY" b="1"/>
          </a:p>
        </p:txBody>
      </p:sp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241300" y="2765425"/>
            <a:ext cx="140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GENERIC</a:t>
            </a:r>
            <a:endParaRPr lang="es-UY" b="1"/>
          </a:p>
        </p:txBody>
      </p:sp>
      <p:sp>
        <p:nvSpPr>
          <p:cNvPr id="20505" name="Text Box 15"/>
          <p:cNvSpPr txBox="1">
            <a:spLocks noChangeArrowheads="1"/>
          </p:cNvSpPr>
          <p:nvPr/>
        </p:nvSpPr>
        <p:spPr bwMode="auto">
          <a:xfrm>
            <a:off x="241300" y="3592513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TRANSVERSAL</a:t>
            </a:r>
            <a:endParaRPr lang="es-UY" b="1"/>
          </a:p>
        </p:txBody>
      </p:sp>
      <p:sp>
        <p:nvSpPr>
          <p:cNvPr id="20506" name="Text Box 16"/>
          <p:cNvSpPr txBox="1">
            <a:spLocks noChangeArrowheads="1"/>
          </p:cNvSpPr>
          <p:nvPr/>
        </p:nvSpPr>
        <p:spPr bwMode="auto">
          <a:xfrm>
            <a:off x="241300" y="45640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TECHNICAL</a:t>
            </a:r>
            <a:endParaRPr lang="es-UY" b="1"/>
          </a:p>
        </p:txBody>
      </p:sp>
      <p:sp>
        <p:nvSpPr>
          <p:cNvPr id="20507" name="Text Box 17"/>
          <p:cNvSpPr txBox="1">
            <a:spLocks noChangeArrowheads="1"/>
          </p:cNvSpPr>
          <p:nvPr/>
        </p:nvSpPr>
        <p:spPr bwMode="auto">
          <a:xfrm>
            <a:off x="241300" y="59483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b="1"/>
              <a:t>RESULTS</a:t>
            </a:r>
            <a:endParaRPr lang="es-UY" b="1"/>
          </a:p>
        </p:txBody>
      </p:sp>
      <p:sp>
        <p:nvSpPr>
          <p:cNvPr id="20508" name="Text Box 18"/>
          <p:cNvSpPr txBox="1">
            <a:spLocks noChangeArrowheads="1"/>
          </p:cNvSpPr>
          <p:nvPr/>
        </p:nvSpPr>
        <p:spPr bwMode="auto">
          <a:xfrm>
            <a:off x="3222625" y="1433513"/>
            <a:ext cx="310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600"/>
              <a:t>organization culture column</a:t>
            </a:r>
            <a:endParaRPr lang="es-UY" sz="1600"/>
          </a:p>
        </p:txBody>
      </p:sp>
      <p:sp>
        <p:nvSpPr>
          <p:cNvPr id="20509" name="Text Box 19"/>
          <p:cNvSpPr txBox="1">
            <a:spLocks noChangeArrowheads="1"/>
          </p:cNvSpPr>
          <p:nvPr/>
        </p:nvSpPr>
        <p:spPr bwMode="auto">
          <a:xfrm>
            <a:off x="3222625" y="2128838"/>
            <a:ext cx="284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UY" sz="1600"/>
              <a:t>fundamental</a:t>
            </a:r>
          </a:p>
        </p:txBody>
      </p:sp>
      <p:sp>
        <p:nvSpPr>
          <p:cNvPr id="20510" name="Text Box 20"/>
          <p:cNvSpPr txBox="1">
            <a:spLocks noChangeArrowheads="1"/>
          </p:cNvSpPr>
          <p:nvPr/>
        </p:nvSpPr>
        <p:spPr bwMode="auto">
          <a:xfrm>
            <a:off x="3222625" y="2733675"/>
            <a:ext cx="310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600"/>
              <a:t>social, emotional, personality</a:t>
            </a:r>
            <a:endParaRPr lang="es-UY" sz="1600"/>
          </a:p>
        </p:txBody>
      </p:sp>
      <p:sp>
        <p:nvSpPr>
          <p:cNvPr id="20511" name="Text Box 21"/>
          <p:cNvSpPr txBox="1">
            <a:spLocks noChangeArrowheads="1"/>
          </p:cNvSpPr>
          <p:nvPr/>
        </p:nvSpPr>
        <p:spPr bwMode="auto">
          <a:xfrm>
            <a:off x="3222625" y="3767138"/>
            <a:ext cx="284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US" sz="1600"/>
              <a:t>p</a:t>
            </a:r>
            <a:r>
              <a:rPr lang="es-ES_tradnl" sz="1600"/>
              <a:t>rocess related</a:t>
            </a:r>
            <a:endParaRPr lang="es-UY" sz="1600"/>
          </a:p>
        </p:txBody>
      </p:sp>
      <p:sp>
        <p:nvSpPr>
          <p:cNvPr id="20512" name="Text Box 22"/>
          <p:cNvSpPr txBox="1">
            <a:spLocks noChangeArrowheads="1"/>
          </p:cNvSpPr>
          <p:nvPr/>
        </p:nvSpPr>
        <p:spPr bwMode="auto">
          <a:xfrm>
            <a:off x="3232150" y="4743450"/>
            <a:ext cx="2170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600"/>
              <a:t>regardless of a particular job</a:t>
            </a:r>
            <a:endParaRPr lang="es-UY" sz="1600"/>
          </a:p>
        </p:txBody>
      </p:sp>
      <p:sp>
        <p:nvSpPr>
          <p:cNvPr id="20513" name="Text Box 23"/>
          <p:cNvSpPr txBox="1">
            <a:spLocks noChangeArrowheads="1"/>
          </p:cNvSpPr>
          <p:nvPr/>
        </p:nvSpPr>
        <p:spPr bwMode="auto">
          <a:xfrm>
            <a:off x="3222625" y="5875338"/>
            <a:ext cx="259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600"/>
              <a:t>of impact, and coordinated with the enterprise vision</a:t>
            </a:r>
            <a:endParaRPr lang="es-UY" sz="1600"/>
          </a:p>
        </p:txBody>
      </p:sp>
      <p:sp>
        <p:nvSpPr>
          <p:cNvPr id="20514" name="Text Box 24"/>
          <p:cNvSpPr txBox="1">
            <a:spLocks noChangeArrowheads="1"/>
          </p:cNvSpPr>
          <p:nvPr/>
        </p:nvSpPr>
        <p:spPr bwMode="auto">
          <a:xfrm>
            <a:off x="6751638" y="968375"/>
            <a:ext cx="188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altLang="en-US" sz="1400" i="1"/>
              <a:t>For example…</a:t>
            </a:r>
            <a:endParaRPr lang="es-UY" altLang="en-US" sz="1400" i="1"/>
          </a:p>
        </p:txBody>
      </p:sp>
      <p:sp>
        <p:nvSpPr>
          <p:cNvPr id="20515" name="Text Box 25"/>
          <p:cNvSpPr txBox="1">
            <a:spLocks noChangeArrowheads="1"/>
          </p:cNvSpPr>
          <p:nvPr/>
        </p:nvSpPr>
        <p:spPr bwMode="auto">
          <a:xfrm>
            <a:off x="6330950" y="1412875"/>
            <a:ext cx="260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integrity, tolerance of failure</a:t>
            </a:r>
            <a:endParaRPr lang="es-UY" sz="1400"/>
          </a:p>
        </p:txBody>
      </p:sp>
      <p:sp>
        <p:nvSpPr>
          <p:cNvPr id="20516" name="Text Box 26"/>
          <p:cNvSpPr txBox="1">
            <a:spLocks noChangeArrowheads="1"/>
          </p:cNvSpPr>
          <p:nvPr/>
        </p:nvSpPr>
        <p:spPr bwMode="auto">
          <a:xfrm>
            <a:off x="6330950" y="2009775"/>
            <a:ext cx="2309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writing, numeracy, calculation, analysis</a:t>
            </a:r>
            <a:endParaRPr lang="es-UY" sz="1400"/>
          </a:p>
        </p:txBody>
      </p:sp>
      <p:sp>
        <p:nvSpPr>
          <p:cNvPr id="20517" name="Text Box 27"/>
          <p:cNvSpPr txBox="1">
            <a:spLocks noChangeArrowheads="1"/>
          </p:cNvSpPr>
          <p:nvPr/>
        </p:nvSpPr>
        <p:spPr bwMode="auto">
          <a:xfrm>
            <a:off x="6330950" y="2670175"/>
            <a:ext cx="2309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communication, leadership, teamwork and analytic skills</a:t>
            </a:r>
            <a:endParaRPr lang="es-UY" sz="1400"/>
          </a:p>
        </p:txBody>
      </p:sp>
      <p:sp>
        <p:nvSpPr>
          <p:cNvPr id="20518" name="Text Box 28"/>
          <p:cNvSpPr txBox="1">
            <a:spLocks noChangeArrowheads="1"/>
          </p:cNvSpPr>
          <p:nvPr/>
        </p:nvSpPr>
        <p:spPr bwMode="auto">
          <a:xfrm>
            <a:off x="6330950" y="3576638"/>
            <a:ext cx="2593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general description and implementation of a quality system</a:t>
            </a:r>
            <a:endParaRPr lang="es-UY" sz="1400"/>
          </a:p>
        </p:txBody>
      </p:sp>
      <p:sp>
        <p:nvSpPr>
          <p:cNvPr id="20519" name="Text Box 29"/>
          <p:cNvSpPr txBox="1">
            <a:spLocks noChangeArrowheads="1"/>
          </p:cNvSpPr>
          <p:nvPr/>
        </p:nvSpPr>
        <p:spPr bwMode="auto">
          <a:xfrm>
            <a:off x="6330950" y="4608513"/>
            <a:ext cx="2600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generate resistance calculations and parameters, welding techniques, sales techniques</a:t>
            </a:r>
            <a:endParaRPr lang="es-UY" sz="1400"/>
          </a:p>
        </p:txBody>
      </p:sp>
      <p:sp>
        <p:nvSpPr>
          <p:cNvPr id="20520" name="Text Box 42"/>
          <p:cNvSpPr txBox="1">
            <a:spLocks noChangeArrowheads="1"/>
          </p:cNvSpPr>
          <p:nvPr/>
        </p:nvSpPr>
        <p:spPr bwMode="auto">
          <a:xfrm>
            <a:off x="6330950" y="5948363"/>
            <a:ext cx="2309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s-ES_tradnl" sz="1400"/>
              <a:t>indicators of efficiency, quality, innovation, cost</a:t>
            </a:r>
            <a:endParaRPr lang="es-UY" sz="1400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2971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TRAINING CAPSULE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654</Words>
  <Application>Microsoft Office PowerPoint</Application>
  <PresentationFormat>On-screen Show (4:3)</PresentationFormat>
  <Paragraphs>253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MS PGothic</vt:lpstr>
      <vt:lpstr>Calibri</vt:lpstr>
      <vt:lpstr>Gill Sans</vt:lpstr>
      <vt:lpstr>ヒラギノ角ゴ ProN W3</vt:lpstr>
      <vt:lpstr>Lucida Grande</vt:lpstr>
      <vt:lpstr>Tahoma</vt:lpstr>
      <vt:lpstr>Wingdings</vt:lpstr>
      <vt:lpstr>Comic Sans MS</vt:lpstr>
      <vt:lpstr>ヒラギノ明朝 ProN W3</vt:lpstr>
      <vt:lpstr>Tema de Office</vt:lpstr>
      <vt:lpstr>MSPhotoEd.3</vt:lpstr>
      <vt:lpstr>Documento de Microsoft Word 97 - 2004</vt:lpstr>
      <vt:lpstr>Slide 1</vt:lpstr>
      <vt:lpstr>Phases</vt:lpstr>
      <vt:lpstr>SIMAPRO Management</vt:lpstr>
      <vt:lpstr>Slide 4</vt:lpstr>
      <vt:lpstr>Slide 5</vt:lpstr>
      <vt:lpstr>Slide 6</vt:lpstr>
      <vt:lpstr>Slide 7</vt:lpstr>
      <vt:lpstr>Slide 8</vt:lpstr>
      <vt:lpstr>Slide 9</vt:lpstr>
      <vt:lpstr>Slide 10</vt:lpstr>
      <vt:lpstr>Other tools for training capsules</vt:lpstr>
      <vt:lpstr>Photo</vt:lpstr>
      <vt:lpstr>Technical Drawing</vt:lpstr>
      <vt:lpstr>Diagram</vt:lpstr>
      <vt:lpstr>Slide 15</vt:lpstr>
      <vt:lpstr>Programme of Meetings</vt:lpstr>
      <vt:lpstr>Slide 17</vt:lpstr>
      <vt:lpstr>Slide 18</vt:lpstr>
      <vt:lpstr>Slide 19</vt:lpstr>
      <vt:lpstr>Slide 20</vt:lpstr>
      <vt:lpstr>Slide 21</vt:lpstr>
      <vt:lpstr>Slide 22</vt:lpstr>
      <vt:lpstr>Results SIMAPRO: Cycle … </vt:lpstr>
      <vt:lpstr>Slide 24</vt:lpstr>
      <vt:lpstr>Thank you</vt:lpstr>
    </vt:vector>
  </TitlesOfParts>
  <Company>Advies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 MERTENS</dc:creator>
  <cp:lastModifiedBy>Kabinet VP</cp:lastModifiedBy>
  <cp:revision>101</cp:revision>
  <dcterms:created xsi:type="dcterms:W3CDTF">2009-08-30T22:53:14Z</dcterms:created>
  <dcterms:modified xsi:type="dcterms:W3CDTF">2016-05-26T16:20:32Z</dcterms:modified>
</cp:coreProperties>
</file>