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8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REACH-logo_final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086600" y="6223156"/>
            <a:ext cx="1600200" cy="634844"/>
          </a:xfrm>
          <a:prstGeom prst="rect">
            <a:avLst/>
          </a:prstGeom>
        </p:spPr>
      </p:pic>
      <p:pic>
        <p:nvPicPr>
          <p:cNvPr id="8" name="Picture 7" descr="Slide2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715000" y="6172200"/>
            <a:ext cx="914400" cy="685800"/>
          </a:xfrm>
          <a:prstGeom prst="rect">
            <a:avLst/>
          </a:prstGeom>
        </p:spPr>
      </p:pic>
      <p:pic>
        <p:nvPicPr>
          <p:cNvPr id="9" name="Picture 8" descr="2010_02_art3_logo (1).gif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676400" y="6169190"/>
            <a:ext cx="962025" cy="688810"/>
          </a:xfrm>
          <a:prstGeom prst="rect">
            <a:avLst/>
          </a:prstGeom>
        </p:spPr>
      </p:pic>
      <p:pic>
        <p:nvPicPr>
          <p:cNvPr id="10" name="Picture 9" descr="logo hi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381000" y="6219265"/>
            <a:ext cx="762000" cy="638735"/>
          </a:xfrm>
          <a:prstGeom prst="rect">
            <a:avLst/>
          </a:prstGeom>
        </p:spPr>
      </p:pic>
      <p:pic>
        <p:nvPicPr>
          <p:cNvPr id="11" name="Picture 10" descr="republiek-sur.gif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2895600" y="5715001"/>
            <a:ext cx="2495550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Commercialization of IP in Suriname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229600" cy="1752600"/>
          </a:xfrm>
        </p:spPr>
        <p:txBody>
          <a:bodyPr/>
          <a:lstStyle/>
          <a:p>
            <a:r>
              <a:rPr lang="en-US" dirty="0" smtClean="0"/>
              <a:t>The current situation from a business perspective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in Suriname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cases of two Suriname’s, namely :</a:t>
            </a:r>
          </a:p>
          <a:p>
            <a:pPr lvl="1"/>
            <a:r>
              <a:rPr lang="en-US" dirty="0" smtClean="0"/>
              <a:t>Commercialization of IP has taken fully root in Suriname, but some limiting circumstances remain</a:t>
            </a:r>
          </a:p>
          <a:p>
            <a:pPr lvl="1"/>
            <a:r>
              <a:rPr lang="en-US" dirty="0" smtClean="0"/>
              <a:t>Business activities are being undertaken on the basis of commercialization of IP by foreign companies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Situation in Suriname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Commercialization of IP has </a:t>
            </a:r>
            <a:r>
              <a:rPr lang="en-US" dirty="0" smtClean="0"/>
              <a:t>taken fully root </a:t>
            </a:r>
            <a:r>
              <a:rPr lang="en-US" dirty="0"/>
              <a:t>in </a:t>
            </a:r>
            <a:r>
              <a:rPr lang="en-US" dirty="0" smtClean="0"/>
              <a:t>Suriname, but some limiting circumstances remain, </a:t>
            </a:r>
            <a:r>
              <a:rPr lang="en-US" dirty="0"/>
              <a:t>such </a:t>
            </a:r>
            <a:r>
              <a:rPr lang="en-US" dirty="0" smtClean="0"/>
              <a:t>as 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Absence </a:t>
            </a:r>
            <a:r>
              <a:rPr lang="en-US" dirty="0">
                <a:solidFill>
                  <a:prstClr val="black"/>
                </a:solidFill>
              </a:rPr>
              <a:t>of a comprehensive legal framework and enforcement mechanism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Lack of knowledge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How to secure IPR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No awareness of IPR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7890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Situation in Suriname (Cont’d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Commercialization of IP has </a:t>
            </a:r>
            <a:r>
              <a:rPr lang="en-US" dirty="0" smtClean="0"/>
              <a:t>taken fully root </a:t>
            </a:r>
            <a:r>
              <a:rPr lang="en-US" dirty="0"/>
              <a:t>in </a:t>
            </a:r>
            <a:r>
              <a:rPr lang="en-US" dirty="0" smtClean="0"/>
              <a:t>Suriname, because 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There are many local producers of goods and services, so commercialization has taken place, but IPR issues remain</a:t>
            </a:r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There are also some well established local brands</a:t>
            </a:r>
            <a:endParaRPr lang="en-US" dirty="0">
              <a:solidFill>
                <a:prstClr val="black"/>
              </a:solidFill>
            </a:endParaRPr>
          </a:p>
          <a:p>
            <a:pPr lvl="2"/>
            <a:r>
              <a:rPr lang="en-US" dirty="0" err="1" smtClean="0">
                <a:solidFill>
                  <a:prstClr val="black"/>
                </a:solidFill>
              </a:rPr>
              <a:t>Naskip</a:t>
            </a:r>
            <a:endParaRPr lang="en-US" dirty="0">
              <a:solidFill>
                <a:prstClr val="black"/>
              </a:solidFill>
            </a:endParaRPr>
          </a:p>
          <a:p>
            <a:pPr lvl="2"/>
            <a:r>
              <a:rPr lang="en-US" dirty="0" smtClean="0">
                <a:solidFill>
                  <a:prstClr val="black"/>
                </a:solidFill>
              </a:rPr>
              <a:t>Fernandes </a:t>
            </a:r>
            <a:r>
              <a:rPr lang="en-US" dirty="0" err="1" smtClean="0">
                <a:solidFill>
                  <a:prstClr val="black"/>
                </a:solidFill>
              </a:rPr>
              <a:t>softdrinks</a:t>
            </a:r>
            <a:r>
              <a:rPr lang="en-US" dirty="0" smtClean="0">
                <a:solidFill>
                  <a:prstClr val="black"/>
                </a:solidFill>
              </a:rPr>
              <a:t> (also overseas)</a:t>
            </a:r>
          </a:p>
          <a:p>
            <a:pPr lvl="2"/>
            <a:r>
              <a:rPr lang="en-US" dirty="0" err="1" smtClean="0">
                <a:solidFill>
                  <a:prstClr val="black"/>
                </a:solidFill>
              </a:rPr>
              <a:t>Rossignol</a:t>
            </a:r>
            <a:r>
              <a:rPr lang="en-US" dirty="0" smtClean="0">
                <a:solidFill>
                  <a:prstClr val="black"/>
                </a:solidFill>
              </a:rPr>
              <a:t> Franchise (also overseas)</a:t>
            </a:r>
            <a:endParaRPr lang="en-US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0649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in Suriname (Cont’d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Business activities are being undertaken on the basis of commercialization of IP by foreign </a:t>
            </a:r>
            <a:r>
              <a:rPr lang="en-US" dirty="0" smtClean="0"/>
              <a:t>companies and the most prominent forms are, where Surinamese companies are purchasers:</a:t>
            </a:r>
          </a:p>
          <a:p>
            <a:pPr lvl="1"/>
            <a:r>
              <a:rPr lang="en-US" dirty="0" smtClean="0"/>
              <a:t>Franchise 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Production of goods (Coca Cola)</a:t>
            </a:r>
          </a:p>
          <a:p>
            <a:pPr lvl="2"/>
            <a:r>
              <a:rPr lang="en-US" dirty="0"/>
              <a:t>Fast Food (McDonald’s , KFC, Burger </a:t>
            </a:r>
            <a:r>
              <a:rPr lang="en-US" dirty="0" smtClean="0"/>
              <a:t>King, Rituals[T&amp;T])</a:t>
            </a:r>
            <a:endParaRPr lang="en-US" dirty="0"/>
          </a:p>
          <a:p>
            <a:pPr lvl="2"/>
            <a:r>
              <a:rPr lang="en-US" dirty="0"/>
              <a:t>Professional services (accounting, advisory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Exclusive distributorship :</a:t>
            </a:r>
          </a:p>
          <a:p>
            <a:pPr lvl="2"/>
            <a:r>
              <a:rPr lang="en-US" dirty="0" smtClean="0"/>
              <a:t>Alcohol, Cars</a:t>
            </a:r>
          </a:p>
        </p:txBody>
      </p:sp>
    </p:spTree>
    <p:extLst>
      <p:ext uri="{BB962C8B-B14F-4D97-AF65-F5344CB8AC3E}">
        <p14:creationId xmlns:p14="http://schemas.microsoft.com/office/powerpoint/2010/main" xmlns="" val="177298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in Suriname (Cont’d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Business activities are being undertaken on the basis of commercialization of IP by foreign </a:t>
            </a:r>
            <a:r>
              <a:rPr lang="en-US" dirty="0" smtClean="0"/>
              <a:t>companies in Suriname are:</a:t>
            </a:r>
          </a:p>
          <a:p>
            <a:pPr lvl="1"/>
            <a:r>
              <a:rPr lang="en-US" dirty="0" smtClean="0"/>
              <a:t>Production of goods and services, for example :</a:t>
            </a:r>
            <a:endParaRPr lang="en-US" dirty="0"/>
          </a:p>
          <a:p>
            <a:pPr lvl="2"/>
            <a:r>
              <a:rPr lang="en-US" dirty="0" err="1" smtClean="0"/>
              <a:t>Parbo</a:t>
            </a:r>
            <a:r>
              <a:rPr lang="en-US" dirty="0" smtClean="0"/>
              <a:t> Bier</a:t>
            </a:r>
            <a:endParaRPr lang="en-US" dirty="0"/>
          </a:p>
          <a:p>
            <a:pPr lvl="1"/>
            <a:r>
              <a:rPr lang="en-US" dirty="0" smtClean="0"/>
              <a:t>Subsidiaries of MNCs :</a:t>
            </a:r>
          </a:p>
          <a:p>
            <a:pPr lvl="2"/>
            <a:r>
              <a:rPr lang="en-US" dirty="0" smtClean="0"/>
              <a:t>Mining</a:t>
            </a:r>
          </a:p>
          <a:p>
            <a:pPr lvl="2"/>
            <a:r>
              <a:rPr lang="en-US" dirty="0" smtClean="0"/>
              <a:t>Banking</a:t>
            </a:r>
          </a:p>
          <a:p>
            <a:pPr lvl="2"/>
            <a:r>
              <a:rPr lang="en-US" dirty="0" smtClean="0"/>
              <a:t>Professional services</a:t>
            </a:r>
          </a:p>
        </p:txBody>
      </p:sp>
    </p:spTree>
    <p:extLst>
      <p:ext uri="{BB962C8B-B14F-4D97-AF65-F5344CB8AC3E}">
        <p14:creationId xmlns:p14="http://schemas.microsoft.com/office/powerpoint/2010/main" xmlns="" val="30347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challenges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Counterfeit (</a:t>
            </a:r>
            <a:r>
              <a:rPr lang="en-US" dirty="0" err="1" smtClean="0"/>
              <a:t>Sishado</a:t>
            </a:r>
            <a:r>
              <a:rPr lang="en-US" dirty="0" smtClean="0"/>
              <a:t> condiments)</a:t>
            </a:r>
          </a:p>
          <a:p>
            <a:r>
              <a:rPr lang="en-US" dirty="0" smtClean="0"/>
              <a:t>Copyrights infringements</a:t>
            </a:r>
          </a:p>
          <a:p>
            <a:r>
              <a:rPr lang="en-US" dirty="0" smtClean="0"/>
              <a:t>Contraband (alcohol, cigarettes)</a:t>
            </a:r>
          </a:p>
          <a:p>
            <a:r>
              <a:rPr lang="en-US" dirty="0" smtClean="0"/>
              <a:t>Imports of refurbished goods (cars)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4558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296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Commercialization of IP in Suriname</vt:lpstr>
      <vt:lpstr>Situation in Suriname</vt:lpstr>
      <vt:lpstr>Situation in Suriname (Cont’d)</vt:lpstr>
      <vt:lpstr>Situation in Suriname (Cont’d 1)</vt:lpstr>
      <vt:lpstr>Situation in Suriname (Cont’d 2)</vt:lpstr>
      <vt:lpstr>Situation in Suriname (Cont’d 3)</vt:lpstr>
      <vt:lpstr>Main challenges for Businesses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Kabinet VP</dc:creator>
  <cp:lastModifiedBy>Kabinet VP</cp:lastModifiedBy>
  <cp:revision>19</cp:revision>
  <dcterms:created xsi:type="dcterms:W3CDTF">2016-04-05T16:40:04Z</dcterms:created>
  <dcterms:modified xsi:type="dcterms:W3CDTF">2016-04-28T11:18:44Z</dcterms:modified>
</cp:coreProperties>
</file>