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1" r:id="rId1"/>
  </p:sldMasterIdLst>
  <p:notesMasterIdLst>
    <p:notesMasterId r:id="rId18"/>
  </p:notesMasterIdLst>
  <p:handoutMasterIdLst>
    <p:handoutMasterId r:id="rId19"/>
  </p:handoutMasterIdLst>
  <p:sldIdLst>
    <p:sldId id="274" r:id="rId2"/>
    <p:sldId id="288" r:id="rId3"/>
    <p:sldId id="266" r:id="rId4"/>
    <p:sldId id="271" r:id="rId5"/>
    <p:sldId id="257" r:id="rId6"/>
    <p:sldId id="292" r:id="rId7"/>
    <p:sldId id="291" r:id="rId8"/>
    <p:sldId id="280" r:id="rId9"/>
    <p:sldId id="293" r:id="rId10"/>
    <p:sldId id="294" r:id="rId11"/>
    <p:sldId id="295" r:id="rId12"/>
    <p:sldId id="296" r:id="rId13"/>
    <p:sldId id="297" r:id="rId14"/>
    <p:sldId id="270" r:id="rId15"/>
    <p:sldId id="290" r:id="rId16"/>
    <p:sldId id="289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1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936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fld id="{FD67894C-2394-476B-9CC9-24B7EB0E6078}" type="datetimeFigureOut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fld id="{7D280D7D-F5A0-4855-A165-4DC323892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811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fld id="{C9BB23D4-4BD8-4859-8BAD-9AC3BC5ECF36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ndara" pitchFamily="-100" charset="0"/>
              </a:defRPr>
            </a:lvl1pPr>
          </a:lstStyle>
          <a:p>
            <a:pPr>
              <a:defRPr/>
            </a:pPr>
            <a:fld id="{A9E97D47-BA50-4F3A-84DA-418A5917A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551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0" charset="-128"/>
        <a:cs typeface="ＭＳ Ｐゴシック" pitchFamily="-100" charset="-128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0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0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0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fld id="{83888962-FE75-413E-B382-9B14715F97D4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fld id="{58EDAD18-FB35-489C-9501-7C9DF2F2D529}" type="slidenum">
              <a:rPr lang="en-US" altLang="en-US" smtClean="0">
                <a:latin typeface="Calibri" pitchFamily="34" charset="0"/>
              </a:rPr>
              <a:pPr/>
              <a:t>8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Number Breakdown: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Persons trained: 100 (at least 10 workshops and online platform. A 5 yr program like CC had 130 persons trained on one indicator)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Incubator: 24 films in mentorship program (8 a year)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GI: 5 firms/clusters in mentorship program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Technology: 30 firms/entrepreneurs in mentorship program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Commercialization of IP: 10 (1 from GI, 3 from creative, 6 from techn)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fld id="{E2B0FD44-33F3-45A9-8CD9-22DDB3394FB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7125" y="1828800"/>
            <a:ext cx="990600" cy="228600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13EFC5D-DA33-4B19-9BE5-94F20AB3C257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494" y="3264694"/>
            <a:ext cx="3859212" cy="2286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-100" charset="0"/>
              </a:defRPr>
            </a:lvl1pPr>
          </a:lstStyle>
          <a:p>
            <a:pPr>
              <a:defRPr/>
            </a:pPr>
            <a:fld id="{52EAC768-196D-4D1C-A65D-AFF72E248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907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422275" y="401616"/>
              <a:ext cx="8326438" cy="31414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204164">
              <a:off x="427038" y="4563813"/>
              <a:ext cx="2378075" cy="317483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4"/>
            <p:cNvSpPr>
              <a:spLocks/>
            </p:cNvSpPr>
            <p:nvPr/>
          </p:nvSpPr>
          <p:spPr bwMode="gray">
            <a:xfrm rot="10800000">
              <a:off x="485775" y="2670029"/>
              <a:ext cx="8181975" cy="21303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7 h 9621"/>
                <a:gd name="T4" fmla="*/ 0 w 10000"/>
                <a:gd name="T5" fmla="*/ 2147483647 h 9621"/>
                <a:gd name="T6" fmla="*/ 0 w 10000"/>
                <a:gd name="T7" fmla="*/ 2147483647 h 9621"/>
                <a:gd name="T8" fmla="*/ 2147483647 w 10000"/>
                <a:gd name="T9" fmla="*/ 2147483647 h 9621"/>
                <a:gd name="T10" fmla="*/ 2147483647 w 10000"/>
                <a:gd name="T11" fmla="*/ 2147483647 h 9621"/>
                <a:gd name="T12" fmla="*/ 2147483647 w 10000"/>
                <a:gd name="T13" fmla="*/ 2147483647 h 9621"/>
                <a:gd name="T14" fmla="*/ 2147483647 w 10000"/>
                <a:gd name="T15" fmla="*/ 0 h 9621"/>
                <a:gd name="T16" fmla="*/ 2147483647 w 10000"/>
                <a:gd name="T17" fmla="*/ 0 h 9621"/>
                <a:gd name="T18" fmla="*/ 2147483647 w 10000"/>
                <a:gd name="T19" fmla="*/ 2147483647 h 9621"/>
                <a:gd name="T20" fmla="*/ 2147483647 w 10000"/>
                <a:gd name="T21" fmla="*/ 2147483647 h 9621"/>
                <a:gd name="T22" fmla="*/ 2147483647 w 10000"/>
                <a:gd name="T23" fmla="*/ 2147483647 h 9621"/>
                <a:gd name="T24" fmla="*/ 2147483647 w 10000"/>
                <a:gd name="T25" fmla="*/ 2147483647 h 9621"/>
                <a:gd name="T26" fmla="*/ 2147483647 w 10000"/>
                <a:gd name="T27" fmla="*/ 2147483647 h 9621"/>
                <a:gd name="T28" fmla="*/ 2147483647 w 10000"/>
                <a:gd name="T29" fmla="*/ 2147483647 h 9621"/>
                <a:gd name="T30" fmla="*/ 2147483647 w 10000"/>
                <a:gd name="T31" fmla="*/ 2147483647 h 9621"/>
                <a:gd name="T32" fmla="*/ 2147483647 w 10000"/>
                <a:gd name="T33" fmla="*/ 2147483647 h 9621"/>
                <a:gd name="T34" fmla="*/ 2147483647 w 10000"/>
                <a:gd name="T35" fmla="*/ 2147483647 h 9621"/>
                <a:gd name="T36" fmla="*/ 2147483647 w 10000"/>
                <a:gd name="T37" fmla="*/ 2147483647 h 9621"/>
                <a:gd name="T38" fmla="*/ 2147483647 w 10000"/>
                <a:gd name="T39" fmla="*/ 2147483647 h 9621"/>
                <a:gd name="T40" fmla="*/ 2147483647 w 10000"/>
                <a:gd name="T41" fmla="*/ 2147483647 h 9621"/>
                <a:gd name="T42" fmla="*/ 2147483647 w 10000"/>
                <a:gd name="T43" fmla="*/ 2147483647 h 9621"/>
                <a:gd name="T44" fmla="*/ 2147483647 w 10000"/>
                <a:gd name="T45" fmla="*/ 2147483647 h 9621"/>
                <a:gd name="T46" fmla="*/ 2147483647 w 10000"/>
                <a:gd name="T47" fmla="*/ 2147483647 h 9621"/>
                <a:gd name="T48" fmla="*/ 2147483647 w 10000"/>
                <a:gd name="T49" fmla="*/ 2147483647 h 9621"/>
                <a:gd name="T50" fmla="*/ 2147483647 w 10000"/>
                <a:gd name="T51" fmla="*/ 2147483647 h 9621"/>
                <a:gd name="T52" fmla="*/ 2147483647 w 10000"/>
                <a:gd name="T53" fmla="*/ 2147483647 h 9621"/>
                <a:gd name="T54" fmla="*/ 2147483647 w 10000"/>
                <a:gd name="T55" fmla="*/ 2147483647 h 9621"/>
                <a:gd name="T56" fmla="*/ 2147483647 w 10000"/>
                <a:gd name="T57" fmla="*/ 2147483647 h 9621"/>
                <a:gd name="T58" fmla="*/ 2147483647 w 10000"/>
                <a:gd name="T59" fmla="*/ 2147483647 h 9621"/>
                <a:gd name="T60" fmla="*/ 2147483647 w 10000"/>
                <a:gd name="T61" fmla="*/ 2147483647 h 9621"/>
                <a:gd name="T62" fmla="*/ 2147483647 w 10000"/>
                <a:gd name="T63" fmla="*/ 2147483647 h 9621"/>
                <a:gd name="T64" fmla="*/ 2147483647 w 10000"/>
                <a:gd name="T65" fmla="*/ 2147483647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2E096-33A9-4AF3-83C1-D5F88F83FCF4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0845A-DB78-4BA5-AC4B-45CFD176F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3842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6359525" y="2781148"/>
              <a:ext cx="2378075" cy="317483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85775" y="4343162"/>
              <a:ext cx="8181975" cy="21128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34"/>
            <p:cNvSpPr>
              <a:spLocks/>
            </p:cNvSpPr>
            <p:nvPr/>
          </p:nvSpPr>
          <p:spPr bwMode="gray">
            <a:xfrm>
              <a:off x="485775" y="2854169"/>
              <a:ext cx="8181975" cy="21303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7 h 9621"/>
                <a:gd name="T4" fmla="*/ 0 w 10000"/>
                <a:gd name="T5" fmla="*/ 2147483647 h 9621"/>
                <a:gd name="T6" fmla="*/ 0 w 10000"/>
                <a:gd name="T7" fmla="*/ 2147483647 h 9621"/>
                <a:gd name="T8" fmla="*/ 2147483647 w 10000"/>
                <a:gd name="T9" fmla="*/ 2147483647 h 9621"/>
                <a:gd name="T10" fmla="*/ 2147483647 w 10000"/>
                <a:gd name="T11" fmla="*/ 2147483647 h 9621"/>
                <a:gd name="T12" fmla="*/ 2147483647 w 10000"/>
                <a:gd name="T13" fmla="*/ 2147483647 h 9621"/>
                <a:gd name="T14" fmla="*/ 2147483647 w 10000"/>
                <a:gd name="T15" fmla="*/ 0 h 9621"/>
                <a:gd name="T16" fmla="*/ 2147483647 w 10000"/>
                <a:gd name="T17" fmla="*/ 0 h 9621"/>
                <a:gd name="T18" fmla="*/ 2147483647 w 10000"/>
                <a:gd name="T19" fmla="*/ 2147483647 h 9621"/>
                <a:gd name="T20" fmla="*/ 2147483647 w 10000"/>
                <a:gd name="T21" fmla="*/ 2147483647 h 9621"/>
                <a:gd name="T22" fmla="*/ 2147483647 w 10000"/>
                <a:gd name="T23" fmla="*/ 2147483647 h 9621"/>
                <a:gd name="T24" fmla="*/ 2147483647 w 10000"/>
                <a:gd name="T25" fmla="*/ 2147483647 h 9621"/>
                <a:gd name="T26" fmla="*/ 2147483647 w 10000"/>
                <a:gd name="T27" fmla="*/ 2147483647 h 9621"/>
                <a:gd name="T28" fmla="*/ 2147483647 w 10000"/>
                <a:gd name="T29" fmla="*/ 2147483647 h 9621"/>
                <a:gd name="T30" fmla="*/ 2147483647 w 10000"/>
                <a:gd name="T31" fmla="*/ 2147483647 h 9621"/>
                <a:gd name="T32" fmla="*/ 2147483647 w 10000"/>
                <a:gd name="T33" fmla="*/ 2147483647 h 9621"/>
                <a:gd name="T34" fmla="*/ 2147483647 w 10000"/>
                <a:gd name="T35" fmla="*/ 2147483647 h 9621"/>
                <a:gd name="T36" fmla="*/ 2147483647 w 10000"/>
                <a:gd name="T37" fmla="*/ 2147483647 h 9621"/>
                <a:gd name="T38" fmla="*/ 2147483647 w 10000"/>
                <a:gd name="T39" fmla="*/ 2147483647 h 9621"/>
                <a:gd name="T40" fmla="*/ 2147483647 w 10000"/>
                <a:gd name="T41" fmla="*/ 2147483647 h 9621"/>
                <a:gd name="T42" fmla="*/ 2147483647 w 10000"/>
                <a:gd name="T43" fmla="*/ 2147483647 h 9621"/>
                <a:gd name="T44" fmla="*/ 2147483647 w 10000"/>
                <a:gd name="T45" fmla="*/ 2147483647 h 9621"/>
                <a:gd name="T46" fmla="*/ 2147483647 w 10000"/>
                <a:gd name="T47" fmla="*/ 2147483647 h 9621"/>
                <a:gd name="T48" fmla="*/ 2147483647 w 10000"/>
                <a:gd name="T49" fmla="*/ 2147483647 h 9621"/>
                <a:gd name="T50" fmla="*/ 2147483647 w 10000"/>
                <a:gd name="T51" fmla="*/ 2147483647 h 9621"/>
                <a:gd name="T52" fmla="*/ 2147483647 w 10000"/>
                <a:gd name="T53" fmla="*/ 2147483647 h 9621"/>
                <a:gd name="T54" fmla="*/ 2147483647 w 10000"/>
                <a:gd name="T55" fmla="*/ 2147483647 h 9621"/>
                <a:gd name="T56" fmla="*/ 2147483647 w 10000"/>
                <a:gd name="T57" fmla="*/ 2147483647 h 9621"/>
                <a:gd name="T58" fmla="*/ 2147483647 w 10000"/>
                <a:gd name="T59" fmla="*/ 2147483647 h 9621"/>
                <a:gd name="T60" fmla="*/ 2147483647 w 10000"/>
                <a:gd name="T61" fmla="*/ 2147483647 h 9621"/>
                <a:gd name="T62" fmla="*/ 2147483647 w 10000"/>
                <a:gd name="T63" fmla="*/ 2147483647 h 9621"/>
                <a:gd name="T64" fmla="*/ 2147483647 w 10000"/>
                <a:gd name="T65" fmla="*/ 2147483647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BCA09-6BF6-45E7-85C4-2D3A996E523C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4D439-68F2-4BF9-BAB7-0CEE4A3CB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248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6359525" y="4309827"/>
              <a:ext cx="2378075" cy="317483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3"/>
            <p:cNvSpPr>
              <a:spLocks/>
            </p:cNvSpPr>
            <p:nvPr/>
          </p:nvSpPr>
          <p:spPr bwMode="gray">
            <a:xfrm>
              <a:off x="485775" y="4381260"/>
              <a:ext cx="8181975" cy="21303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7 h 9621"/>
                <a:gd name="T4" fmla="*/ 0 w 10000"/>
                <a:gd name="T5" fmla="*/ 2147483647 h 9621"/>
                <a:gd name="T6" fmla="*/ 0 w 10000"/>
                <a:gd name="T7" fmla="*/ 2147483647 h 9621"/>
                <a:gd name="T8" fmla="*/ 2147483647 w 10000"/>
                <a:gd name="T9" fmla="*/ 2147483647 h 9621"/>
                <a:gd name="T10" fmla="*/ 2147483647 w 10000"/>
                <a:gd name="T11" fmla="*/ 2147483647 h 9621"/>
                <a:gd name="T12" fmla="*/ 2147483647 w 10000"/>
                <a:gd name="T13" fmla="*/ 2147483647 h 9621"/>
                <a:gd name="T14" fmla="*/ 2147483647 w 10000"/>
                <a:gd name="T15" fmla="*/ 0 h 9621"/>
                <a:gd name="T16" fmla="*/ 2147483647 w 10000"/>
                <a:gd name="T17" fmla="*/ 0 h 9621"/>
                <a:gd name="T18" fmla="*/ 2147483647 w 10000"/>
                <a:gd name="T19" fmla="*/ 2147483647 h 9621"/>
                <a:gd name="T20" fmla="*/ 2147483647 w 10000"/>
                <a:gd name="T21" fmla="*/ 2147483647 h 9621"/>
                <a:gd name="T22" fmla="*/ 2147483647 w 10000"/>
                <a:gd name="T23" fmla="*/ 2147483647 h 9621"/>
                <a:gd name="T24" fmla="*/ 2147483647 w 10000"/>
                <a:gd name="T25" fmla="*/ 2147483647 h 9621"/>
                <a:gd name="T26" fmla="*/ 2147483647 w 10000"/>
                <a:gd name="T27" fmla="*/ 2147483647 h 9621"/>
                <a:gd name="T28" fmla="*/ 2147483647 w 10000"/>
                <a:gd name="T29" fmla="*/ 2147483647 h 9621"/>
                <a:gd name="T30" fmla="*/ 2147483647 w 10000"/>
                <a:gd name="T31" fmla="*/ 2147483647 h 9621"/>
                <a:gd name="T32" fmla="*/ 2147483647 w 10000"/>
                <a:gd name="T33" fmla="*/ 2147483647 h 9621"/>
                <a:gd name="T34" fmla="*/ 2147483647 w 10000"/>
                <a:gd name="T35" fmla="*/ 2147483647 h 9621"/>
                <a:gd name="T36" fmla="*/ 2147483647 w 10000"/>
                <a:gd name="T37" fmla="*/ 2147483647 h 9621"/>
                <a:gd name="T38" fmla="*/ 2147483647 w 10000"/>
                <a:gd name="T39" fmla="*/ 2147483647 h 9621"/>
                <a:gd name="T40" fmla="*/ 2147483647 w 10000"/>
                <a:gd name="T41" fmla="*/ 2147483647 h 9621"/>
                <a:gd name="T42" fmla="*/ 2147483647 w 10000"/>
                <a:gd name="T43" fmla="*/ 2147483647 h 9621"/>
                <a:gd name="T44" fmla="*/ 2147483647 w 10000"/>
                <a:gd name="T45" fmla="*/ 2147483647 h 9621"/>
                <a:gd name="T46" fmla="*/ 2147483647 w 10000"/>
                <a:gd name="T47" fmla="*/ 2147483647 h 9621"/>
                <a:gd name="T48" fmla="*/ 2147483647 w 10000"/>
                <a:gd name="T49" fmla="*/ 2147483647 h 9621"/>
                <a:gd name="T50" fmla="*/ 2147483647 w 10000"/>
                <a:gd name="T51" fmla="*/ 2147483647 h 9621"/>
                <a:gd name="T52" fmla="*/ 2147483647 w 10000"/>
                <a:gd name="T53" fmla="*/ 2147483647 h 9621"/>
                <a:gd name="T54" fmla="*/ 2147483647 w 10000"/>
                <a:gd name="T55" fmla="*/ 2147483647 h 9621"/>
                <a:gd name="T56" fmla="*/ 2147483647 w 10000"/>
                <a:gd name="T57" fmla="*/ 2147483647 h 9621"/>
                <a:gd name="T58" fmla="*/ 2147483647 w 10000"/>
                <a:gd name="T59" fmla="*/ 2147483647 h 9621"/>
                <a:gd name="T60" fmla="*/ 2147483647 w 10000"/>
                <a:gd name="T61" fmla="*/ 2147483647 h 9621"/>
                <a:gd name="T62" fmla="*/ 2147483647 w 10000"/>
                <a:gd name="T63" fmla="*/ 2147483647 h 9621"/>
                <a:gd name="T64" fmla="*/ 2147483647 w 10000"/>
                <a:gd name="T65" fmla="*/ 2147483647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TextBox 14"/>
          <p:cNvSpPr txBox="1">
            <a:spLocks noChangeArrowheads="1"/>
          </p:cNvSpPr>
          <p:nvPr/>
        </p:nvSpPr>
        <p:spPr bwMode="gray">
          <a:xfrm>
            <a:off x="7034213" y="2898775"/>
            <a:ext cx="660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0" smtClean="0">
                <a:solidFill>
                  <a:schemeClr val="accent1"/>
                </a:solidFill>
                <a:latin typeface="Arial" charset="0"/>
              </a:rPr>
              <a:t>”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gray">
          <a:xfrm>
            <a:off x="652463" y="590550"/>
            <a:ext cx="600075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8000" smtClean="0">
                <a:solidFill>
                  <a:schemeClr val="accent1"/>
                </a:solidFill>
                <a:latin typeface="Arial" charset="0"/>
              </a:rPr>
              <a:t>“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F90FC-A8E3-4F51-9019-B3BF16AC8739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1C68-577C-4283-9D1A-EA5248C2F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6016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6359525" y="4311414"/>
              <a:ext cx="2378075" cy="317483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gray">
            <a:xfrm>
              <a:off x="485775" y="4381260"/>
              <a:ext cx="8181975" cy="21303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147483647 h 9621"/>
                <a:gd name="T4" fmla="*/ 0 w 10000"/>
                <a:gd name="T5" fmla="*/ 2147483647 h 9621"/>
                <a:gd name="T6" fmla="*/ 0 w 10000"/>
                <a:gd name="T7" fmla="*/ 2147483647 h 9621"/>
                <a:gd name="T8" fmla="*/ 2147483647 w 10000"/>
                <a:gd name="T9" fmla="*/ 2147483647 h 9621"/>
                <a:gd name="T10" fmla="*/ 2147483647 w 10000"/>
                <a:gd name="T11" fmla="*/ 2147483647 h 9621"/>
                <a:gd name="T12" fmla="*/ 2147483647 w 10000"/>
                <a:gd name="T13" fmla="*/ 2147483647 h 9621"/>
                <a:gd name="T14" fmla="*/ 2147483647 w 10000"/>
                <a:gd name="T15" fmla="*/ 0 h 9621"/>
                <a:gd name="T16" fmla="*/ 2147483647 w 10000"/>
                <a:gd name="T17" fmla="*/ 0 h 9621"/>
                <a:gd name="T18" fmla="*/ 2147483647 w 10000"/>
                <a:gd name="T19" fmla="*/ 2147483647 h 9621"/>
                <a:gd name="T20" fmla="*/ 2147483647 w 10000"/>
                <a:gd name="T21" fmla="*/ 2147483647 h 9621"/>
                <a:gd name="T22" fmla="*/ 2147483647 w 10000"/>
                <a:gd name="T23" fmla="*/ 2147483647 h 9621"/>
                <a:gd name="T24" fmla="*/ 2147483647 w 10000"/>
                <a:gd name="T25" fmla="*/ 2147483647 h 9621"/>
                <a:gd name="T26" fmla="*/ 2147483647 w 10000"/>
                <a:gd name="T27" fmla="*/ 2147483647 h 9621"/>
                <a:gd name="T28" fmla="*/ 2147483647 w 10000"/>
                <a:gd name="T29" fmla="*/ 2147483647 h 9621"/>
                <a:gd name="T30" fmla="*/ 2147483647 w 10000"/>
                <a:gd name="T31" fmla="*/ 2147483647 h 9621"/>
                <a:gd name="T32" fmla="*/ 2147483647 w 10000"/>
                <a:gd name="T33" fmla="*/ 2147483647 h 9621"/>
                <a:gd name="T34" fmla="*/ 2147483647 w 10000"/>
                <a:gd name="T35" fmla="*/ 2147483647 h 9621"/>
                <a:gd name="T36" fmla="*/ 2147483647 w 10000"/>
                <a:gd name="T37" fmla="*/ 2147483647 h 9621"/>
                <a:gd name="T38" fmla="*/ 2147483647 w 10000"/>
                <a:gd name="T39" fmla="*/ 2147483647 h 9621"/>
                <a:gd name="T40" fmla="*/ 2147483647 w 10000"/>
                <a:gd name="T41" fmla="*/ 2147483647 h 9621"/>
                <a:gd name="T42" fmla="*/ 2147483647 w 10000"/>
                <a:gd name="T43" fmla="*/ 2147483647 h 9621"/>
                <a:gd name="T44" fmla="*/ 2147483647 w 10000"/>
                <a:gd name="T45" fmla="*/ 2147483647 h 9621"/>
                <a:gd name="T46" fmla="*/ 2147483647 w 10000"/>
                <a:gd name="T47" fmla="*/ 2147483647 h 9621"/>
                <a:gd name="T48" fmla="*/ 2147483647 w 10000"/>
                <a:gd name="T49" fmla="*/ 2147483647 h 9621"/>
                <a:gd name="T50" fmla="*/ 2147483647 w 10000"/>
                <a:gd name="T51" fmla="*/ 2147483647 h 9621"/>
                <a:gd name="T52" fmla="*/ 2147483647 w 10000"/>
                <a:gd name="T53" fmla="*/ 2147483647 h 9621"/>
                <a:gd name="T54" fmla="*/ 2147483647 w 10000"/>
                <a:gd name="T55" fmla="*/ 2147483647 h 9621"/>
                <a:gd name="T56" fmla="*/ 2147483647 w 10000"/>
                <a:gd name="T57" fmla="*/ 2147483647 h 9621"/>
                <a:gd name="T58" fmla="*/ 2147483647 w 10000"/>
                <a:gd name="T59" fmla="*/ 2147483647 h 9621"/>
                <a:gd name="T60" fmla="*/ 2147483647 w 10000"/>
                <a:gd name="T61" fmla="*/ 2147483647 h 9621"/>
                <a:gd name="T62" fmla="*/ 2147483647 w 10000"/>
                <a:gd name="T63" fmla="*/ 2147483647 h 9621"/>
                <a:gd name="T64" fmla="*/ 2147483647 w 10000"/>
                <a:gd name="T65" fmla="*/ 2147483647 h 9621"/>
                <a:gd name="T66" fmla="*/ 0 w 10000"/>
                <a:gd name="T67" fmla="*/ 0 h 9621"/>
                <a:gd name="T68" fmla="*/ 0 w 10000"/>
                <a:gd name="T69" fmla="*/ 0 h 962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1E7E1-E43A-42AD-BD4B-864E24041129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71B33-52EC-4EFC-BE24-CBFC80E74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2965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294063" y="2489200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49938" y="2489200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A5616-790F-4FBE-9F4B-C849598E4D72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EC032-EA80-4B6B-AD34-E531F5851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206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3289300" y="2489200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49938" y="2489200"/>
            <a:ext cx="0" cy="3546475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9D334-040E-4DCC-8E7A-3DD8DB3155D2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4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92DA8-9CD6-48F4-B52F-8D3123061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9698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3D290-AD8D-45B3-B0B5-609B0F892497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28C92-EE01-44BB-99DE-1FF5B5D14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86294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4966650">
              <a:off x="4672871" y="5107493"/>
              <a:ext cx="2377945" cy="319088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gray">
            <a:xfrm rot="5400000">
              <a:off x="1299533" y="1765906"/>
              <a:ext cx="5995659" cy="3327400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7 h 2752"/>
                <a:gd name="T4" fmla="*/ 0 w 4960"/>
                <a:gd name="T5" fmla="*/ 2147483647 h 2752"/>
                <a:gd name="T6" fmla="*/ 0 w 4960"/>
                <a:gd name="T7" fmla="*/ 2147483647 h 2752"/>
                <a:gd name="T8" fmla="*/ 2147483647 w 4960"/>
                <a:gd name="T9" fmla="*/ 2147483647 h 2752"/>
                <a:gd name="T10" fmla="*/ 2147483647 w 4960"/>
                <a:gd name="T11" fmla="*/ 2147483647 h 2752"/>
                <a:gd name="T12" fmla="*/ 2147483647 w 4960"/>
                <a:gd name="T13" fmla="*/ 2147483647 h 2752"/>
                <a:gd name="T14" fmla="*/ 2147483647 w 4960"/>
                <a:gd name="T15" fmla="*/ 0 h 2752"/>
                <a:gd name="T16" fmla="*/ 2147483647 w 4960"/>
                <a:gd name="T17" fmla="*/ 0 h 2752"/>
                <a:gd name="T18" fmla="*/ 2147483647 w 4960"/>
                <a:gd name="T19" fmla="*/ 2147483647 h 2752"/>
                <a:gd name="T20" fmla="*/ 2147483647 w 4960"/>
                <a:gd name="T21" fmla="*/ 2147483647 h 2752"/>
                <a:gd name="T22" fmla="*/ 2147483647 w 4960"/>
                <a:gd name="T23" fmla="*/ 2147483647 h 2752"/>
                <a:gd name="T24" fmla="*/ 2147483647 w 4960"/>
                <a:gd name="T25" fmla="*/ 2147483647 h 2752"/>
                <a:gd name="T26" fmla="*/ 2147483647 w 4960"/>
                <a:gd name="T27" fmla="*/ 2147483647 h 2752"/>
                <a:gd name="T28" fmla="*/ 2147483647 w 4960"/>
                <a:gd name="T29" fmla="*/ 2147483647 h 2752"/>
                <a:gd name="T30" fmla="*/ 2147483647 w 4960"/>
                <a:gd name="T31" fmla="*/ 2147483647 h 2752"/>
                <a:gd name="T32" fmla="*/ 2147483647 w 4960"/>
                <a:gd name="T33" fmla="*/ 2147483647 h 2752"/>
                <a:gd name="T34" fmla="*/ 2147483647 w 4960"/>
                <a:gd name="T35" fmla="*/ 2147483647 h 2752"/>
                <a:gd name="T36" fmla="*/ 2147483647 w 4960"/>
                <a:gd name="T37" fmla="*/ 2147483647 h 2752"/>
                <a:gd name="T38" fmla="*/ 2147483647 w 4960"/>
                <a:gd name="T39" fmla="*/ 2147483647 h 2752"/>
                <a:gd name="T40" fmla="*/ 2147483647 w 4960"/>
                <a:gd name="T41" fmla="*/ 2147483647 h 2752"/>
                <a:gd name="T42" fmla="*/ 2147483647 w 4960"/>
                <a:gd name="T43" fmla="*/ 2147483647 h 2752"/>
                <a:gd name="T44" fmla="*/ 2147483647 w 4960"/>
                <a:gd name="T45" fmla="*/ 2147483647 h 2752"/>
                <a:gd name="T46" fmla="*/ 2147483647 w 4960"/>
                <a:gd name="T47" fmla="*/ 2147483647 h 2752"/>
                <a:gd name="T48" fmla="*/ 2147483647 w 4960"/>
                <a:gd name="T49" fmla="*/ 2147483647 h 2752"/>
                <a:gd name="T50" fmla="*/ 2147483647 w 4960"/>
                <a:gd name="T51" fmla="*/ 2147483647 h 2752"/>
                <a:gd name="T52" fmla="*/ 2147483647 w 4960"/>
                <a:gd name="T53" fmla="*/ 2147483647 h 2752"/>
                <a:gd name="T54" fmla="*/ 2147483647 w 4960"/>
                <a:gd name="T55" fmla="*/ 2147483647 h 2752"/>
                <a:gd name="T56" fmla="*/ 2147483647 w 4960"/>
                <a:gd name="T57" fmla="*/ 2147483647 h 2752"/>
                <a:gd name="T58" fmla="*/ 2147483647 w 4960"/>
                <a:gd name="T59" fmla="*/ 2147483647 h 2752"/>
                <a:gd name="T60" fmla="*/ 2147483647 w 4960"/>
                <a:gd name="T61" fmla="*/ 2147483647 h 2752"/>
                <a:gd name="T62" fmla="*/ 2147483647 w 4960"/>
                <a:gd name="T63" fmla="*/ 2147483647 h 2752"/>
                <a:gd name="T64" fmla="*/ 2147483647 w 4960"/>
                <a:gd name="T65" fmla="*/ 2147483647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 bwMode="gray">
            <a:xfrm>
              <a:off x="414338" y="401616"/>
              <a:ext cx="4611687" cy="60543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9435-071D-4913-A7E9-0CABC5C04B95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F30B3-A052-4289-AC2B-33BA27839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94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3CBC-6DF5-4E46-9343-98733A46F1C2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-100" charset="0"/>
              </a:defRPr>
            </a:lvl1pPr>
          </a:lstStyle>
          <a:p>
            <a:pPr>
              <a:defRPr/>
            </a:pPr>
            <a:fld id="{FAB2EA4E-3B3B-4C04-A32F-67AEE88C6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828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912394">
              <a:off x="3319527" y="1458824"/>
              <a:ext cx="2377945" cy="317500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gray">
            <a:xfrm rot="-5400000">
              <a:off x="3105314" y="1766700"/>
              <a:ext cx="5995659" cy="3325812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7 h 2752"/>
                <a:gd name="T4" fmla="*/ 0 w 4960"/>
                <a:gd name="T5" fmla="*/ 2147483647 h 2752"/>
                <a:gd name="T6" fmla="*/ 0 w 4960"/>
                <a:gd name="T7" fmla="*/ 2147483647 h 2752"/>
                <a:gd name="T8" fmla="*/ 2147483647 w 4960"/>
                <a:gd name="T9" fmla="*/ 2147483647 h 2752"/>
                <a:gd name="T10" fmla="*/ 2147483647 w 4960"/>
                <a:gd name="T11" fmla="*/ 2147483647 h 2752"/>
                <a:gd name="T12" fmla="*/ 2147483647 w 4960"/>
                <a:gd name="T13" fmla="*/ 2147483647 h 2752"/>
                <a:gd name="T14" fmla="*/ 2147483647 w 4960"/>
                <a:gd name="T15" fmla="*/ 0 h 2752"/>
                <a:gd name="T16" fmla="*/ 2147483647 w 4960"/>
                <a:gd name="T17" fmla="*/ 0 h 2752"/>
                <a:gd name="T18" fmla="*/ 2147483647 w 4960"/>
                <a:gd name="T19" fmla="*/ 2147483647 h 2752"/>
                <a:gd name="T20" fmla="*/ 2147483647 w 4960"/>
                <a:gd name="T21" fmla="*/ 2147483647 h 2752"/>
                <a:gd name="T22" fmla="*/ 2147483647 w 4960"/>
                <a:gd name="T23" fmla="*/ 2147483647 h 2752"/>
                <a:gd name="T24" fmla="*/ 2147483647 w 4960"/>
                <a:gd name="T25" fmla="*/ 2147483647 h 2752"/>
                <a:gd name="T26" fmla="*/ 2147483647 w 4960"/>
                <a:gd name="T27" fmla="*/ 2147483647 h 2752"/>
                <a:gd name="T28" fmla="*/ 2147483647 w 4960"/>
                <a:gd name="T29" fmla="*/ 2147483647 h 2752"/>
                <a:gd name="T30" fmla="*/ 2147483647 w 4960"/>
                <a:gd name="T31" fmla="*/ 2147483647 h 2752"/>
                <a:gd name="T32" fmla="*/ 2147483647 w 4960"/>
                <a:gd name="T33" fmla="*/ 2147483647 h 2752"/>
                <a:gd name="T34" fmla="*/ 2147483647 w 4960"/>
                <a:gd name="T35" fmla="*/ 2147483647 h 2752"/>
                <a:gd name="T36" fmla="*/ 2147483647 w 4960"/>
                <a:gd name="T37" fmla="*/ 2147483647 h 2752"/>
                <a:gd name="T38" fmla="*/ 2147483647 w 4960"/>
                <a:gd name="T39" fmla="*/ 2147483647 h 2752"/>
                <a:gd name="T40" fmla="*/ 2147483647 w 4960"/>
                <a:gd name="T41" fmla="*/ 2147483647 h 2752"/>
                <a:gd name="T42" fmla="*/ 2147483647 w 4960"/>
                <a:gd name="T43" fmla="*/ 2147483647 h 2752"/>
                <a:gd name="T44" fmla="*/ 2147483647 w 4960"/>
                <a:gd name="T45" fmla="*/ 2147483647 h 2752"/>
                <a:gd name="T46" fmla="*/ 2147483647 w 4960"/>
                <a:gd name="T47" fmla="*/ 2147483647 h 2752"/>
                <a:gd name="T48" fmla="*/ 2147483647 w 4960"/>
                <a:gd name="T49" fmla="*/ 2147483647 h 2752"/>
                <a:gd name="T50" fmla="*/ 2147483647 w 4960"/>
                <a:gd name="T51" fmla="*/ 2147483647 h 2752"/>
                <a:gd name="T52" fmla="*/ 2147483647 w 4960"/>
                <a:gd name="T53" fmla="*/ 2147483647 h 2752"/>
                <a:gd name="T54" fmla="*/ 2147483647 w 4960"/>
                <a:gd name="T55" fmla="*/ 2147483647 h 2752"/>
                <a:gd name="T56" fmla="*/ 2147483647 w 4960"/>
                <a:gd name="T57" fmla="*/ 2147483647 h 2752"/>
                <a:gd name="T58" fmla="*/ 2147483647 w 4960"/>
                <a:gd name="T59" fmla="*/ 2147483647 h 2752"/>
                <a:gd name="T60" fmla="*/ 2147483647 w 4960"/>
                <a:gd name="T61" fmla="*/ 2147483647 h 2752"/>
                <a:gd name="T62" fmla="*/ 2147483647 w 4960"/>
                <a:gd name="T63" fmla="*/ 2147483647 h 2752"/>
                <a:gd name="T64" fmla="*/ 2147483647 w 4960"/>
                <a:gd name="T65" fmla="*/ 2147483647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 bwMode="gray">
            <a:xfrm>
              <a:off x="5283200" y="401616"/>
              <a:ext cx="3465513" cy="60543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737475" y="7938"/>
            <a:ext cx="685800" cy="1098550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843DA-AD3A-4127-9B6B-A5B7746EE5A3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-100" charset="0"/>
              </a:defRPr>
            </a:lvl1pPr>
          </a:lstStyle>
          <a:p>
            <a:pPr>
              <a:defRPr/>
            </a:pPr>
            <a:fld id="{7E63A8FB-A84F-4C6A-A025-3B4D14420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60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2129E-2378-4269-B49C-7AFA7A12D629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-100" charset="0"/>
              </a:defRPr>
            </a:lvl1pPr>
          </a:lstStyle>
          <a:p>
            <a:pPr>
              <a:defRPr/>
            </a:pPr>
            <a:fld id="{90D74FA3-9639-4F62-8FDE-EB8341BE0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251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0DAD9-CAB4-4829-BE5B-B7A83234558D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-100" charset="0"/>
              </a:defRPr>
            </a:lvl1pPr>
          </a:lstStyle>
          <a:p>
            <a:pPr>
              <a:defRPr/>
            </a:pPr>
            <a:fld id="{C044EF5F-8241-4DAC-8EE4-76543887E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703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819DC-6556-4F51-8F5C-17F76969565C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entury Gothic" pitchFamily="-100" charset="0"/>
              </a:defRPr>
            </a:lvl1pPr>
          </a:lstStyle>
          <a:p>
            <a:pPr>
              <a:defRPr/>
            </a:pPr>
            <a:fld id="{710E262A-86A4-408D-A050-9439A9B17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40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07095-469D-4458-9F02-9E048FCC2C9E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9E8E7-39CE-4D2D-8E80-61F241E32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1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912394">
              <a:off x="2770252" y="1458824"/>
              <a:ext cx="2377945" cy="317500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83200" y="401616"/>
              <a:ext cx="3465513" cy="60543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34"/>
            <p:cNvSpPr>
              <a:spLocks/>
            </p:cNvSpPr>
            <p:nvPr/>
          </p:nvSpPr>
          <p:spPr bwMode="gray">
            <a:xfrm rot="-5400000">
              <a:off x="2548895" y="1765906"/>
              <a:ext cx="5995659" cy="3327400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7 h 2752"/>
                <a:gd name="T4" fmla="*/ 0 w 4960"/>
                <a:gd name="T5" fmla="*/ 2147483647 h 2752"/>
                <a:gd name="T6" fmla="*/ 0 w 4960"/>
                <a:gd name="T7" fmla="*/ 2147483647 h 2752"/>
                <a:gd name="T8" fmla="*/ 2147483647 w 4960"/>
                <a:gd name="T9" fmla="*/ 2147483647 h 2752"/>
                <a:gd name="T10" fmla="*/ 2147483647 w 4960"/>
                <a:gd name="T11" fmla="*/ 2147483647 h 2752"/>
                <a:gd name="T12" fmla="*/ 2147483647 w 4960"/>
                <a:gd name="T13" fmla="*/ 2147483647 h 2752"/>
                <a:gd name="T14" fmla="*/ 2147483647 w 4960"/>
                <a:gd name="T15" fmla="*/ 0 h 2752"/>
                <a:gd name="T16" fmla="*/ 2147483647 w 4960"/>
                <a:gd name="T17" fmla="*/ 0 h 2752"/>
                <a:gd name="T18" fmla="*/ 2147483647 w 4960"/>
                <a:gd name="T19" fmla="*/ 2147483647 h 2752"/>
                <a:gd name="T20" fmla="*/ 2147483647 w 4960"/>
                <a:gd name="T21" fmla="*/ 2147483647 h 2752"/>
                <a:gd name="T22" fmla="*/ 2147483647 w 4960"/>
                <a:gd name="T23" fmla="*/ 2147483647 h 2752"/>
                <a:gd name="T24" fmla="*/ 2147483647 w 4960"/>
                <a:gd name="T25" fmla="*/ 2147483647 h 2752"/>
                <a:gd name="T26" fmla="*/ 2147483647 w 4960"/>
                <a:gd name="T27" fmla="*/ 2147483647 h 2752"/>
                <a:gd name="T28" fmla="*/ 2147483647 w 4960"/>
                <a:gd name="T29" fmla="*/ 2147483647 h 2752"/>
                <a:gd name="T30" fmla="*/ 2147483647 w 4960"/>
                <a:gd name="T31" fmla="*/ 2147483647 h 2752"/>
                <a:gd name="T32" fmla="*/ 2147483647 w 4960"/>
                <a:gd name="T33" fmla="*/ 2147483647 h 2752"/>
                <a:gd name="T34" fmla="*/ 2147483647 w 4960"/>
                <a:gd name="T35" fmla="*/ 2147483647 h 2752"/>
                <a:gd name="T36" fmla="*/ 2147483647 w 4960"/>
                <a:gd name="T37" fmla="*/ 2147483647 h 2752"/>
                <a:gd name="T38" fmla="*/ 2147483647 w 4960"/>
                <a:gd name="T39" fmla="*/ 2147483647 h 2752"/>
                <a:gd name="T40" fmla="*/ 2147483647 w 4960"/>
                <a:gd name="T41" fmla="*/ 2147483647 h 2752"/>
                <a:gd name="T42" fmla="*/ 2147483647 w 4960"/>
                <a:gd name="T43" fmla="*/ 2147483647 h 2752"/>
                <a:gd name="T44" fmla="*/ 2147483647 w 4960"/>
                <a:gd name="T45" fmla="*/ 2147483647 h 2752"/>
                <a:gd name="T46" fmla="*/ 2147483647 w 4960"/>
                <a:gd name="T47" fmla="*/ 2147483647 h 2752"/>
                <a:gd name="T48" fmla="*/ 2147483647 w 4960"/>
                <a:gd name="T49" fmla="*/ 2147483647 h 2752"/>
                <a:gd name="T50" fmla="*/ 2147483647 w 4960"/>
                <a:gd name="T51" fmla="*/ 2147483647 h 2752"/>
                <a:gd name="T52" fmla="*/ 2147483647 w 4960"/>
                <a:gd name="T53" fmla="*/ 2147483647 h 2752"/>
                <a:gd name="T54" fmla="*/ 2147483647 w 4960"/>
                <a:gd name="T55" fmla="*/ 2147483647 h 2752"/>
                <a:gd name="T56" fmla="*/ 2147483647 w 4960"/>
                <a:gd name="T57" fmla="*/ 2147483647 h 2752"/>
                <a:gd name="T58" fmla="*/ 2147483647 w 4960"/>
                <a:gd name="T59" fmla="*/ 2147483647 h 2752"/>
                <a:gd name="T60" fmla="*/ 2147483647 w 4960"/>
                <a:gd name="T61" fmla="*/ 2147483647 h 2752"/>
                <a:gd name="T62" fmla="*/ 2147483647 w 4960"/>
                <a:gd name="T63" fmla="*/ 2147483647 h 2752"/>
                <a:gd name="T64" fmla="*/ 2147483647 w 4960"/>
                <a:gd name="T65" fmla="*/ 2147483647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3ED4D-DE39-48B4-8670-7862D7A5AEFE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8D501-E753-4266-9778-425BD3F6A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728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912394">
              <a:off x="3075052" y="1458824"/>
              <a:ext cx="2377945" cy="317500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83200" y="401616"/>
              <a:ext cx="3465513" cy="60543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34"/>
            <p:cNvSpPr>
              <a:spLocks/>
            </p:cNvSpPr>
            <p:nvPr/>
          </p:nvSpPr>
          <p:spPr bwMode="gray">
            <a:xfrm rot="-5400000">
              <a:off x="2852902" y="1766699"/>
              <a:ext cx="5995659" cy="3325813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7 h 2752"/>
                <a:gd name="T4" fmla="*/ 0 w 4960"/>
                <a:gd name="T5" fmla="*/ 2147483647 h 2752"/>
                <a:gd name="T6" fmla="*/ 0 w 4960"/>
                <a:gd name="T7" fmla="*/ 2147483647 h 2752"/>
                <a:gd name="T8" fmla="*/ 2147483647 w 4960"/>
                <a:gd name="T9" fmla="*/ 2147483647 h 2752"/>
                <a:gd name="T10" fmla="*/ 2147483647 w 4960"/>
                <a:gd name="T11" fmla="*/ 2147483647 h 2752"/>
                <a:gd name="T12" fmla="*/ 2147483647 w 4960"/>
                <a:gd name="T13" fmla="*/ 2147483647 h 2752"/>
                <a:gd name="T14" fmla="*/ 2147483647 w 4960"/>
                <a:gd name="T15" fmla="*/ 0 h 2752"/>
                <a:gd name="T16" fmla="*/ 2147483647 w 4960"/>
                <a:gd name="T17" fmla="*/ 0 h 2752"/>
                <a:gd name="T18" fmla="*/ 2147483647 w 4960"/>
                <a:gd name="T19" fmla="*/ 2147483647 h 2752"/>
                <a:gd name="T20" fmla="*/ 2147483647 w 4960"/>
                <a:gd name="T21" fmla="*/ 2147483647 h 2752"/>
                <a:gd name="T22" fmla="*/ 2147483647 w 4960"/>
                <a:gd name="T23" fmla="*/ 2147483647 h 2752"/>
                <a:gd name="T24" fmla="*/ 2147483647 w 4960"/>
                <a:gd name="T25" fmla="*/ 2147483647 h 2752"/>
                <a:gd name="T26" fmla="*/ 2147483647 w 4960"/>
                <a:gd name="T27" fmla="*/ 2147483647 h 2752"/>
                <a:gd name="T28" fmla="*/ 2147483647 w 4960"/>
                <a:gd name="T29" fmla="*/ 2147483647 h 2752"/>
                <a:gd name="T30" fmla="*/ 2147483647 w 4960"/>
                <a:gd name="T31" fmla="*/ 2147483647 h 2752"/>
                <a:gd name="T32" fmla="*/ 2147483647 w 4960"/>
                <a:gd name="T33" fmla="*/ 2147483647 h 2752"/>
                <a:gd name="T34" fmla="*/ 2147483647 w 4960"/>
                <a:gd name="T35" fmla="*/ 2147483647 h 2752"/>
                <a:gd name="T36" fmla="*/ 2147483647 w 4960"/>
                <a:gd name="T37" fmla="*/ 2147483647 h 2752"/>
                <a:gd name="T38" fmla="*/ 2147483647 w 4960"/>
                <a:gd name="T39" fmla="*/ 2147483647 h 2752"/>
                <a:gd name="T40" fmla="*/ 2147483647 w 4960"/>
                <a:gd name="T41" fmla="*/ 2147483647 h 2752"/>
                <a:gd name="T42" fmla="*/ 2147483647 w 4960"/>
                <a:gd name="T43" fmla="*/ 2147483647 h 2752"/>
                <a:gd name="T44" fmla="*/ 2147483647 w 4960"/>
                <a:gd name="T45" fmla="*/ 2147483647 h 2752"/>
                <a:gd name="T46" fmla="*/ 2147483647 w 4960"/>
                <a:gd name="T47" fmla="*/ 2147483647 h 2752"/>
                <a:gd name="T48" fmla="*/ 2147483647 w 4960"/>
                <a:gd name="T49" fmla="*/ 2147483647 h 2752"/>
                <a:gd name="T50" fmla="*/ 2147483647 w 4960"/>
                <a:gd name="T51" fmla="*/ 2147483647 h 2752"/>
                <a:gd name="T52" fmla="*/ 2147483647 w 4960"/>
                <a:gd name="T53" fmla="*/ 2147483647 h 2752"/>
                <a:gd name="T54" fmla="*/ 2147483647 w 4960"/>
                <a:gd name="T55" fmla="*/ 2147483647 h 2752"/>
                <a:gd name="T56" fmla="*/ 2147483647 w 4960"/>
                <a:gd name="T57" fmla="*/ 2147483647 h 2752"/>
                <a:gd name="T58" fmla="*/ 2147483647 w 4960"/>
                <a:gd name="T59" fmla="*/ 2147483647 h 2752"/>
                <a:gd name="T60" fmla="*/ 2147483647 w 4960"/>
                <a:gd name="T61" fmla="*/ 2147483647 h 2752"/>
                <a:gd name="T62" fmla="*/ 2147483647 w 4960"/>
                <a:gd name="T63" fmla="*/ 2147483647 h 2752"/>
                <a:gd name="T64" fmla="*/ 2147483647 w 4960"/>
                <a:gd name="T65" fmla="*/ 2147483647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23BAA-DF28-4E70-AB24-4DBA9A1F8630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050" y="295275"/>
            <a:ext cx="628650" cy="768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EA109-E6EA-48EB-A096-EF53C0C5F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32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"/>
          <p:cNvGrpSpPr>
            <a:grpSpLocks/>
          </p:cNvGrpSpPr>
          <p:nvPr/>
        </p:nvGrpSpPr>
        <p:grpSpPr bwMode="auto">
          <a:xfrm>
            <a:off x="0" y="0"/>
            <a:ext cx="9144000" cy="6861175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6359525" y="1790602"/>
              <a:ext cx="2378075" cy="317483"/>
            </a:xfrm>
            <a:custGeom>
              <a:avLst/>
              <a:gdLst>
                <a:gd name="T0" fmla="*/ 2147483647 w 10000"/>
                <a:gd name="T1" fmla="*/ 2147483647 h 5291"/>
                <a:gd name="T2" fmla="*/ 2147483647 w 10000"/>
                <a:gd name="T3" fmla="*/ 2147483647 h 5291"/>
                <a:gd name="T4" fmla="*/ 2147483647 w 10000"/>
                <a:gd name="T5" fmla="*/ 0 h 5291"/>
                <a:gd name="T6" fmla="*/ 2147483647 w 10000"/>
                <a:gd name="T7" fmla="*/ 0 h 5291"/>
                <a:gd name="T8" fmla="*/ 2147483647 w 10000"/>
                <a:gd name="T9" fmla="*/ 2147483647 h 5291"/>
                <a:gd name="T10" fmla="*/ 2147483647 w 10000"/>
                <a:gd name="T11" fmla="*/ 2147483647 h 5291"/>
                <a:gd name="T12" fmla="*/ 2147483647 w 10000"/>
                <a:gd name="T13" fmla="*/ 2147483647 h 5291"/>
                <a:gd name="T14" fmla="*/ 2147483647 w 10000"/>
                <a:gd name="T15" fmla="*/ 2147483647 h 5291"/>
                <a:gd name="T16" fmla="*/ 2147483647 w 10000"/>
                <a:gd name="T17" fmla="*/ 2147483647 h 5291"/>
                <a:gd name="T18" fmla="*/ 2147483647 w 10000"/>
                <a:gd name="T19" fmla="*/ 2147483647 h 5291"/>
                <a:gd name="T20" fmla="*/ 2147483647 w 10000"/>
                <a:gd name="T21" fmla="*/ 2147483647 h 5291"/>
                <a:gd name="T22" fmla="*/ 2147483647 w 10000"/>
                <a:gd name="T23" fmla="*/ 2147483647 h 5291"/>
                <a:gd name="T24" fmla="*/ 2147483647 w 10000"/>
                <a:gd name="T25" fmla="*/ 2147483647 h 5291"/>
                <a:gd name="T26" fmla="*/ 2147483647 w 10000"/>
                <a:gd name="T27" fmla="*/ 2147483647 h 5291"/>
                <a:gd name="T28" fmla="*/ 2147483647 w 10000"/>
                <a:gd name="T29" fmla="*/ 2147483647 h 5291"/>
                <a:gd name="T30" fmla="*/ 2147483647 w 10000"/>
                <a:gd name="T31" fmla="*/ 2147483647 h 5291"/>
                <a:gd name="T32" fmla="*/ 2147483647 w 10000"/>
                <a:gd name="T33" fmla="*/ 2147483647 h 5291"/>
                <a:gd name="T34" fmla="*/ 2147483647 w 10000"/>
                <a:gd name="T35" fmla="*/ 2147483647 h 5291"/>
                <a:gd name="T36" fmla="*/ 2147483647 w 10000"/>
                <a:gd name="T37" fmla="*/ 2147483647 h 5291"/>
                <a:gd name="T38" fmla="*/ 2147483647 w 10000"/>
                <a:gd name="T39" fmla="*/ 2147483647 h 5291"/>
                <a:gd name="T40" fmla="*/ 2147483647 w 10000"/>
                <a:gd name="T41" fmla="*/ 2147483647 h 5291"/>
                <a:gd name="T42" fmla="*/ 2147483647 w 10000"/>
                <a:gd name="T43" fmla="*/ 2147483647 h 5291"/>
                <a:gd name="T44" fmla="*/ 2147483647 w 10000"/>
                <a:gd name="T45" fmla="*/ 2147483647 h 5291"/>
                <a:gd name="T46" fmla="*/ 2147483647 w 10000"/>
                <a:gd name="T47" fmla="*/ 2147483647 h 5291"/>
                <a:gd name="T48" fmla="*/ 2147483647 w 10000"/>
                <a:gd name="T49" fmla="*/ 2147483647 h 5291"/>
                <a:gd name="T50" fmla="*/ 2147483647 w 10000"/>
                <a:gd name="T51" fmla="*/ 2147483647 h 5291"/>
                <a:gd name="T52" fmla="*/ 2147483647 w 10000"/>
                <a:gd name="T53" fmla="*/ 2147483647 h 5291"/>
                <a:gd name="T54" fmla="*/ 2147483647 w 10000"/>
                <a:gd name="T55" fmla="*/ 2147483647 h 5291"/>
                <a:gd name="T56" fmla="*/ 2147483647 w 10000"/>
                <a:gd name="T57" fmla="*/ 2147483647 h 5291"/>
                <a:gd name="T58" fmla="*/ 2147483647 w 10000"/>
                <a:gd name="T59" fmla="*/ 2147483647 h 5291"/>
                <a:gd name="T60" fmla="*/ 2147483647 w 10000"/>
                <a:gd name="T61" fmla="*/ 2147483647 h 5291"/>
                <a:gd name="T62" fmla="*/ 2147483647 w 10000"/>
                <a:gd name="T63" fmla="*/ 2147483647 h 5291"/>
                <a:gd name="T64" fmla="*/ 2147483647 w 10000"/>
                <a:gd name="T65" fmla="*/ 2147483647 h 5291"/>
                <a:gd name="T66" fmla="*/ 2147483647 w 10000"/>
                <a:gd name="T67" fmla="*/ 2147483647 h 5291"/>
                <a:gd name="T68" fmla="*/ 0 w 10000"/>
                <a:gd name="T69" fmla="*/ 2147483647 h 5291"/>
                <a:gd name="T70" fmla="*/ 2147483647 w 10000"/>
                <a:gd name="T71" fmla="*/ 2147483647 h 529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8"/>
            <p:cNvSpPr>
              <a:spLocks/>
            </p:cNvSpPr>
            <p:nvPr/>
          </p:nvSpPr>
          <p:spPr bwMode="gray">
            <a:xfrm>
              <a:off x="485775" y="1855686"/>
              <a:ext cx="8172450" cy="4535238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2147483647 h 2752"/>
                <a:gd name="T4" fmla="*/ 0 w 4960"/>
                <a:gd name="T5" fmla="*/ 2147483647 h 2752"/>
                <a:gd name="T6" fmla="*/ 0 w 4960"/>
                <a:gd name="T7" fmla="*/ 2147483647 h 2752"/>
                <a:gd name="T8" fmla="*/ 2147483647 w 4960"/>
                <a:gd name="T9" fmla="*/ 2147483647 h 2752"/>
                <a:gd name="T10" fmla="*/ 2147483647 w 4960"/>
                <a:gd name="T11" fmla="*/ 2147483647 h 2752"/>
                <a:gd name="T12" fmla="*/ 2147483647 w 4960"/>
                <a:gd name="T13" fmla="*/ 2147483647 h 2752"/>
                <a:gd name="T14" fmla="*/ 2147483647 w 4960"/>
                <a:gd name="T15" fmla="*/ 0 h 2752"/>
                <a:gd name="T16" fmla="*/ 2147483647 w 4960"/>
                <a:gd name="T17" fmla="*/ 0 h 2752"/>
                <a:gd name="T18" fmla="*/ 2147483647 w 4960"/>
                <a:gd name="T19" fmla="*/ 2147483647 h 2752"/>
                <a:gd name="T20" fmla="*/ 2147483647 w 4960"/>
                <a:gd name="T21" fmla="*/ 2147483647 h 2752"/>
                <a:gd name="T22" fmla="*/ 2147483647 w 4960"/>
                <a:gd name="T23" fmla="*/ 2147483647 h 2752"/>
                <a:gd name="T24" fmla="*/ 2147483647 w 4960"/>
                <a:gd name="T25" fmla="*/ 2147483647 h 2752"/>
                <a:gd name="T26" fmla="*/ 2147483647 w 4960"/>
                <a:gd name="T27" fmla="*/ 2147483647 h 2752"/>
                <a:gd name="T28" fmla="*/ 2147483647 w 4960"/>
                <a:gd name="T29" fmla="*/ 2147483647 h 2752"/>
                <a:gd name="T30" fmla="*/ 2147483647 w 4960"/>
                <a:gd name="T31" fmla="*/ 2147483647 h 2752"/>
                <a:gd name="T32" fmla="*/ 2147483647 w 4960"/>
                <a:gd name="T33" fmla="*/ 2147483647 h 2752"/>
                <a:gd name="T34" fmla="*/ 2147483647 w 4960"/>
                <a:gd name="T35" fmla="*/ 2147483647 h 2752"/>
                <a:gd name="T36" fmla="*/ 2147483647 w 4960"/>
                <a:gd name="T37" fmla="*/ 2147483647 h 2752"/>
                <a:gd name="T38" fmla="*/ 2147483647 w 4960"/>
                <a:gd name="T39" fmla="*/ 2147483647 h 2752"/>
                <a:gd name="T40" fmla="*/ 2147483647 w 4960"/>
                <a:gd name="T41" fmla="*/ 2147483647 h 2752"/>
                <a:gd name="T42" fmla="*/ 2147483647 w 4960"/>
                <a:gd name="T43" fmla="*/ 2147483647 h 2752"/>
                <a:gd name="T44" fmla="*/ 2147483647 w 4960"/>
                <a:gd name="T45" fmla="*/ 2147483647 h 2752"/>
                <a:gd name="T46" fmla="*/ 2147483647 w 4960"/>
                <a:gd name="T47" fmla="*/ 2147483647 h 2752"/>
                <a:gd name="T48" fmla="*/ 2147483647 w 4960"/>
                <a:gd name="T49" fmla="*/ 2147483647 h 2752"/>
                <a:gd name="T50" fmla="*/ 2147483647 w 4960"/>
                <a:gd name="T51" fmla="*/ 2147483647 h 2752"/>
                <a:gd name="T52" fmla="*/ 2147483647 w 4960"/>
                <a:gd name="T53" fmla="*/ 2147483647 h 2752"/>
                <a:gd name="T54" fmla="*/ 2147483647 w 4960"/>
                <a:gd name="T55" fmla="*/ 2147483647 h 2752"/>
                <a:gd name="T56" fmla="*/ 2147483647 w 4960"/>
                <a:gd name="T57" fmla="*/ 2147483647 h 2752"/>
                <a:gd name="T58" fmla="*/ 2147483647 w 4960"/>
                <a:gd name="T59" fmla="*/ 2147483647 h 2752"/>
                <a:gd name="T60" fmla="*/ 2147483647 w 4960"/>
                <a:gd name="T61" fmla="*/ 2147483647 h 2752"/>
                <a:gd name="T62" fmla="*/ 2147483647 w 4960"/>
                <a:gd name="T63" fmla="*/ 2147483647 h 2752"/>
                <a:gd name="T64" fmla="*/ 2147483647 w 4960"/>
                <a:gd name="T65" fmla="*/ 2147483647 h 2752"/>
                <a:gd name="T66" fmla="*/ 0 w 4960"/>
                <a:gd name="T67" fmla="*/ 0 h 2752"/>
                <a:gd name="T68" fmla="*/ 0 w 4960"/>
                <a:gd name="T69" fmla="*/ 0 h 2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7624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2147483647 h 4320"/>
                <a:gd name="T4" fmla="*/ 2147483647 w 5760"/>
                <a:gd name="T5" fmla="*/ 2147483647 h 4320"/>
                <a:gd name="T6" fmla="*/ 2147483647 w 5760"/>
                <a:gd name="T7" fmla="*/ 0 h 4320"/>
                <a:gd name="T8" fmla="*/ 0 w 5760"/>
                <a:gd name="T9" fmla="*/ 0 h 4320"/>
                <a:gd name="T10" fmla="*/ 2147483647 w 5760"/>
                <a:gd name="T11" fmla="*/ 2147483647 h 4320"/>
                <a:gd name="T12" fmla="*/ 2147483647 w 5760"/>
                <a:gd name="T13" fmla="*/ 2147483647 h 4320"/>
                <a:gd name="T14" fmla="*/ 2147483647 w 5760"/>
                <a:gd name="T15" fmla="*/ 2147483647 h 4320"/>
                <a:gd name="T16" fmla="*/ 2147483647 w 5760"/>
                <a:gd name="T17" fmla="*/ 2147483647 h 4320"/>
                <a:gd name="T18" fmla="*/ 2147483647 w 5760"/>
                <a:gd name="T19" fmla="*/ 2147483647 h 43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866775" y="927100"/>
            <a:ext cx="634365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6775" y="2489200"/>
            <a:ext cx="6343650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038" y="6365875"/>
            <a:ext cx="990600" cy="228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00" b="1">
                <a:solidFill>
                  <a:schemeClr val="accent1"/>
                </a:solidFill>
                <a:latin typeface="Century Gothic" pitchFamily="-100" charset="0"/>
              </a:defRPr>
            </a:lvl1pPr>
          </a:lstStyle>
          <a:p>
            <a:pPr>
              <a:defRPr/>
            </a:pPr>
            <a:fld id="{98A36B02-3666-49A6-A04C-EAC7FAECE82C}" type="datetime1">
              <a:rPr lang="en-US"/>
              <a:pPr>
                <a:defRPr/>
              </a:pPr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550" y="6365875"/>
            <a:ext cx="3860800" cy="228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b="1">
                <a:solidFill>
                  <a:schemeClr val="accent1"/>
                </a:solidFill>
                <a:latin typeface="Candara" pitchFamily="-10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 w="9525" cap="rnd">
            <a:noFill/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>
              <a:latin typeface="Candara" pitchFamily="-100" charset="0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738" y="295275"/>
            <a:ext cx="790575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chemeClr val="bg1"/>
                </a:solidFill>
                <a:latin typeface="Candara" pitchFamily="-100" charset="0"/>
              </a:defRPr>
            </a:lvl1pPr>
          </a:lstStyle>
          <a:p>
            <a:pPr>
              <a:defRPr/>
            </a:pPr>
            <a:fld id="{C02335A8-0974-4EC7-9FB6-08A62A729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22" r:id="rId1"/>
    <p:sldLayoutId id="2147484923" r:id="rId2"/>
    <p:sldLayoutId id="2147484924" r:id="rId3"/>
    <p:sldLayoutId id="2147484925" r:id="rId4"/>
    <p:sldLayoutId id="2147484926" r:id="rId5"/>
    <p:sldLayoutId id="2147484927" r:id="rId6"/>
    <p:sldLayoutId id="2147484928" r:id="rId7"/>
    <p:sldLayoutId id="2147484929" r:id="rId8"/>
    <p:sldLayoutId id="2147484930" r:id="rId9"/>
    <p:sldLayoutId id="2147484931" r:id="rId10"/>
    <p:sldLayoutId id="2147484932" r:id="rId11"/>
    <p:sldLayoutId id="2147484933" r:id="rId12"/>
    <p:sldLayoutId id="2147484934" r:id="rId13"/>
    <p:sldLayoutId id="2147484935" r:id="rId14"/>
    <p:sldLayoutId id="2147484936" r:id="rId15"/>
    <p:sldLayoutId id="2147484937" r:id="rId16"/>
    <p:sldLayoutId id="2147484938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2"/>
          </a:solidFill>
          <a:latin typeface="+mj-lt"/>
          <a:ea typeface="ＭＳ Ｐゴシック" pitchFamily="-100" charset="-128"/>
          <a:cs typeface="ＭＳ Ｐゴシック" pitchFamily="-100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Century Gothic" pitchFamily="34" charset="0"/>
          <a:ea typeface="ＭＳ Ｐゴシック" pitchFamily="-100" charset="-128"/>
          <a:cs typeface="ＭＳ Ｐゴシック" pitchFamily="-100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Century Gothic" pitchFamily="34" charset="0"/>
          <a:ea typeface="ＭＳ Ｐゴシック" pitchFamily="-100" charset="-128"/>
          <a:cs typeface="ＭＳ Ｐゴシック" pitchFamily="-100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Century Gothic" pitchFamily="34" charset="0"/>
          <a:ea typeface="ＭＳ Ｐゴシック" pitchFamily="-100" charset="-128"/>
          <a:cs typeface="ＭＳ Ｐゴシック" pitchFamily="-100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Century Gothic" pitchFamily="34" charset="0"/>
          <a:ea typeface="ＭＳ Ｐゴシック" pitchFamily="-100" charset="-128"/>
          <a:cs typeface="ＭＳ Ｐゴシック" pitchFamily="-100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3200" kern="1200">
          <a:solidFill>
            <a:srgbClr val="404040"/>
          </a:solidFill>
          <a:latin typeface="+mn-lt"/>
          <a:ea typeface="ＭＳ Ｐゴシック" pitchFamily="-100" charset="-128"/>
          <a:cs typeface="ＭＳ Ｐゴシック" pitchFamily="-100" charset="-128"/>
        </a:defRPr>
      </a:lvl1pPr>
      <a:lvl2pPr marL="685800" indent="-282575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ＭＳ Ｐゴシック" pitchFamily="-100" charset="-128"/>
          <a:cs typeface="+mn-cs"/>
        </a:defRPr>
      </a:lvl2pPr>
      <a:lvl3pPr marL="95885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ＭＳ Ｐゴシック" pitchFamily="-100" charset="-128"/>
          <a:cs typeface="+mn-cs"/>
        </a:defRPr>
      </a:lvl3pPr>
      <a:lvl4pPr marL="1233488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ＭＳ Ｐゴシック" pitchFamily="-100" charset="-128"/>
          <a:cs typeface="+mn-cs"/>
        </a:defRPr>
      </a:lvl4pPr>
      <a:lvl5pPr marL="1508125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ＭＳ Ｐゴシック" pitchFamily="-100" charset="-128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reachproject2015?fref=t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866775" y="3175000"/>
            <a:ext cx="5916613" cy="1603375"/>
          </a:xfrm>
        </p:spPr>
        <p:txBody>
          <a:bodyPr/>
          <a:lstStyle/>
          <a:p>
            <a:pPr eaLnBrk="1" hangingPunct="1"/>
            <a:r>
              <a:rPr lang="en-US" altLang="en-US" sz="7500" b="1" dirty="0" smtClean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US" altLang="en-US" sz="7500" b="1" dirty="0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altLang="en-US" sz="600" b="1" dirty="0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  <a:r>
              <a:rPr lang="en-US" altLang="en-US" sz="7500" b="1" dirty="0" smtClean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US" altLang="en-US" sz="7500" b="1" dirty="0" smtClean="0">
                <a:solidFill>
                  <a:srgbClr val="0000FF"/>
                </a:solidFill>
                <a:ea typeface="ＭＳ Ｐゴシック" pitchFamily="34" charset="-128"/>
              </a:rPr>
            </a:br>
            <a:r>
              <a:rPr lang="en-US" altLang="en-US" sz="2500" b="1" dirty="0" smtClean="0">
                <a:solidFill>
                  <a:srgbClr val="FFFFFF"/>
                </a:solidFill>
                <a:ea typeface="ＭＳ Ｐゴシック" pitchFamily="34" charset="-128"/>
              </a:rPr>
              <a:t>Caribbean Regional Entrepreneurial Asset </a:t>
            </a:r>
            <a:r>
              <a:rPr lang="en-US" altLang="en-US" sz="2500" b="1" dirty="0" err="1" smtClean="0">
                <a:solidFill>
                  <a:srgbClr val="FFFFFF"/>
                </a:solidFill>
                <a:ea typeface="ＭＳ Ｐゴシック" pitchFamily="34" charset="-128"/>
              </a:rPr>
              <a:t>Commercialisation</a:t>
            </a:r>
            <a:r>
              <a:rPr lang="en-US" altLang="en-US" sz="2500" b="1" dirty="0" smtClean="0">
                <a:solidFill>
                  <a:srgbClr val="FFFFFF"/>
                </a:solidFill>
                <a:ea typeface="ＭＳ Ｐゴシック" pitchFamily="34" charset="-128"/>
              </a:rPr>
              <a:t> Hub</a:t>
            </a:r>
            <a:r>
              <a:rPr lang="en-US" altLang="en-US" sz="2500" b="1" dirty="0" smtClean="0">
                <a:solidFill>
                  <a:srgbClr val="0000FF"/>
                </a:solidFill>
                <a:ea typeface="ＭＳ Ｐゴシック" pitchFamily="34" charset="-128"/>
              </a:rPr>
              <a:t/>
            </a:r>
            <a:br>
              <a:rPr lang="en-US" altLang="en-US" sz="2500" b="1" dirty="0" smtClean="0">
                <a:solidFill>
                  <a:srgbClr val="0000FF"/>
                </a:solidFill>
                <a:ea typeface="ＭＳ Ｐゴシック" pitchFamily="34" charset="-128"/>
              </a:rPr>
            </a:br>
            <a:endParaRPr lang="en-US" altLang="en-US" sz="2500" b="1" dirty="0" smtClean="0">
              <a:solidFill>
                <a:srgbClr val="0000FF"/>
              </a:solidFill>
              <a:ea typeface="ＭＳ Ｐゴシック" pitchFamily="34" charset="-128"/>
            </a:endParaRPr>
          </a:p>
        </p:txBody>
      </p:sp>
      <p:sp>
        <p:nvSpPr>
          <p:cNvPr id="19459" name="Subtitle 2"/>
          <p:cNvSpPr>
            <a:spLocks noGrp="1"/>
          </p:cNvSpPr>
          <p:nvPr>
            <p:ph type="subTitle" idx="1"/>
          </p:nvPr>
        </p:nvSpPr>
        <p:spPr>
          <a:xfrm>
            <a:off x="866775" y="4776788"/>
            <a:ext cx="5916613" cy="862012"/>
          </a:xfrm>
        </p:spPr>
        <p:txBody>
          <a:bodyPr/>
          <a:lstStyle/>
          <a:p>
            <a:pPr eaLnBrk="1" hangingPunct="1"/>
            <a:endParaRPr lang="en-US" altLang="en-US" sz="2400" b="1" cap="none" dirty="0" smtClean="0">
              <a:ea typeface="ＭＳ Ｐゴシック" pitchFamily="34" charset="-128"/>
            </a:endParaRP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804863" y="1735138"/>
            <a:ext cx="5545137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r>
              <a:rPr lang="en-US" altLang="en-US" sz="12000" b="1">
                <a:solidFill>
                  <a:schemeClr val="bg1"/>
                </a:solidFill>
              </a:rPr>
              <a:t>REACH</a:t>
            </a:r>
            <a:endParaRPr lang="en-US" altLang="en-US" sz="1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Activities - 2015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17229964"/>
              </p:ext>
            </p:extLst>
          </p:nvPr>
        </p:nvGraphicFramePr>
        <p:xfrm>
          <a:off x="1447800" y="2438400"/>
          <a:ext cx="7162800" cy="4206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7600"/>
                <a:gridCol w="2944108"/>
                <a:gridCol w="1831092"/>
              </a:tblGrid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 dirty="0">
                          <a:effectLst/>
                        </a:rPr>
                        <a:t>September 10</a:t>
                      </a:r>
                      <a:r>
                        <a:rPr lang="en-TT" sz="1600" kern="0" baseline="30000" dirty="0">
                          <a:effectLst/>
                        </a:rPr>
                        <a:t>th</a:t>
                      </a:r>
                      <a:r>
                        <a:rPr lang="en-TT" sz="1600" kern="0" dirty="0">
                          <a:effectLst/>
                        </a:rPr>
                        <a:t>, 2015</a:t>
                      </a:r>
                      <a:endParaRPr lang="en-US" sz="16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Launch of REACH CIC, Barbados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 dirty="0">
                          <a:effectLst/>
                        </a:rPr>
                        <a:t>21 </a:t>
                      </a:r>
                      <a:endParaRPr lang="en-US" sz="16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October 19</a:t>
                      </a:r>
                      <a:r>
                        <a:rPr lang="en-TT" sz="1600" kern="0" baseline="30000">
                          <a:effectLst/>
                        </a:rPr>
                        <a:t>th</a:t>
                      </a:r>
                      <a:r>
                        <a:rPr lang="en-TT" sz="1600" kern="0">
                          <a:effectLst/>
                        </a:rPr>
                        <a:t> – 23</a:t>
                      </a:r>
                      <a:r>
                        <a:rPr lang="en-TT" sz="1600" kern="0" baseline="30000">
                          <a:effectLst/>
                        </a:rPr>
                        <a:t>rd</a:t>
                      </a:r>
                      <a:r>
                        <a:rPr lang="en-TT" sz="1600" kern="0">
                          <a:effectLst/>
                        </a:rPr>
                        <a:t>, 2015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Business Labs, Barbados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14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November 9</a:t>
                      </a:r>
                      <a:r>
                        <a:rPr lang="en-TT" sz="1600" kern="0" baseline="30000">
                          <a:effectLst/>
                        </a:rPr>
                        <a:t>th</a:t>
                      </a:r>
                      <a:r>
                        <a:rPr lang="en-TT" sz="1600" kern="0">
                          <a:effectLst/>
                        </a:rPr>
                        <a:t> – 13</a:t>
                      </a:r>
                      <a:r>
                        <a:rPr lang="en-TT" sz="1600" kern="0" baseline="30000">
                          <a:effectLst/>
                        </a:rPr>
                        <a:t>th</a:t>
                      </a:r>
                      <a:r>
                        <a:rPr lang="en-TT" sz="1600" kern="0">
                          <a:effectLst/>
                        </a:rPr>
                        <a:t>, 2015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Business Labs, Belize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23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November 16</a:t>
                      </a:r>
                      <a:r>
                        <a:rPr lang="en-TT" sz="1600" kern="0" baseline="30000">
                          <a:effectLst/>
                        </a:rPr>
                        <a:t>th</a:t>
                      </a:r>
                      <a:r>
                        <a:rPr lang="en-TT" sz="1600" kern="0">
                          <a:effectLst/>
                        </a:rPr>
                        <a:t> – 20</a:t>
                      </a:r>
                      <a:r>
                        <a:rPr lang="en-TT" sz="1600" kern="0" baseline="30000">
                          <a:effectLst/>
                        </a:rPr>
                        <a:t>th</a:t>
                      </a:r>
                      <a:r>
                        <a:rPr lang="en-TT" sz="1600" kern="0">
                          <a:effectLst/>
                        </a:rPr>
                        <a:t>, 2015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Business Labs, Trinidad and Tobago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14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November 30</a:t>
                      </a:r>
                      <a:r>
                        <a:rPr lang="en-TT" sz="1600" kern="0" baseline="30000">
                          <a:effectLst/>
                        </a:rPr>
                        <a:t>th</a:t>
                      </a:r>
                      <a:r>
                        <a:rPr lang="en-TT" sz="1600" kern="0">
                          <a:effectLst/>
                        </a:rPr>
                        <a:t> – December 2</a:t>
                      </a:r>
                      <a:r>
                        <a:rPr lang="en-TT" sz="1600" kern="0" baseline="30000">
                          <a:effectLst/>
                        </a:rPr>
                        <a:t>nd</a:t>
                      </a:r>
                      <a:r>
                        <a:rPr lang="en-TT" sz="1600" kern="0">
                          <a:effectLst/>
                        </a:rPr>
                        <a:t>, 2015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>
                          <a:effectLst/>
                        </a:rPr>
                        <a:t>Joint WIPO/TTCIC/IDB Sub-regional Workshop on the Effective Management of IP Assets for small and medium sized enterprises, Westmoorings, Trinidad and Tobago</a:t>
                      </a:r>
                      <a:endParaRPr lang="en-US" sz="16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600" kern="0" dirty="0">
                          <a:effectLst/>
                        </a:rPr>
                        <a:t>31</a:t>
                      </a:r>
                      <a:endParaRPr lang="en-US" sz="16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92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Activities – 2015 - 2016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591425" cy="3835400"/>
          </a:xfrm>
        </p:spPr>
        <p:txBody>
          <a:bodyPr/>
          <a:lstStyle/>
          <a:p>
            <a:r>
              <a:rPr lang="en-US" sz="2800" dirty="0" smtClean="0"/>
              <a:t>734 people viewed the webinars under the REACH Caribbean Innovation Competition</a:t>
            </a:r>
          </a:p>
          <a:p>
            <a:r>
              <a:rPr lang="en-US" sz="2800" dirty="0" smtClean="0"/>
              <a:t>151 teams registered for the REACH Caribbean Innovation Competition</a:t>
            </a:r>
          </a:p>
          <a:p>
            <a:r>
              <a:rPr lang="en-US" sz="2800" dirty="0" smtClean="0"/>
              <a:t>April 2016 – Finalists in the REACH CIC announced.</a:t>
            </a:r>
          </a:p>
          <a:p>
            <a:r>
              <a:rPr lang="en-US" sz="2800" dirty="0" smtClean="0"/>
              <a:t>June 2016 – winner of the REACH CIC will be announced and awards ceremony.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8470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activities - 2016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774" y="2489200"/>
            <a:ext cx="7286625" cy="3530600"/>
          </a:xfrm>
        </p:spPr>
        <p:txBody>
          <a:bodyPr/>
          <a:lstStyle/>
          <a:p>
            <a:r>
              <a:rPr lang="en-US" dirty="0"/>
              <a:t>Project launches – Suriname – April 2016 and in </a:t>
            </a:r>
            <a:r>
              <a:rPr lang="en-US" dirty="0" smtClean="0"/>
              <a:t>Jamaica and Barbados </a:t>
            </a:r>
            <a:r>
              <a:rPr lang="en-US" dirty="0"/>
              <a:t>during the </a:t>
            </a:r>
            <a:r>
              <a:rPr lang="en-US" dirty="0" smtClean="0"/>
              <a:t>fourth </a:t>
            </a:r>
            <a:r>
              <a:rPr lang="en-US" dirty="0"/>
              <a:t>quarter of 2016</a:t>
            </a:r>
          </a:p>
          <a:p>
            <a:r>
              <a:rPr lang="en-US" dirty="0" smtClean="0"/>
              <a:t>Technology transfer workshops</a:t>
            </a:r>
          </a:p>
          <a:p>
            <a:r>
              <a:rPr lang="en-US" dirty="0" smtClean="0"/>
              <a:t>Geographical Indications Workshops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0146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Activities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774" y="2489200"/>
            <a:ext cx="7743825" cy="3530600"/>
          </a:xfrm>
        </p:spPr>
        <p:txBody>
          <a:bodyPr/>
          <a:lstStyle/>
          <a:p>
            <a:r>
              <a:rPr lang="en-US" dirty="0" smtClean="0"/>
              <a:t>Development of Online Platform – in progress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Consultancies for creative industries, case studies and technology scouting mechanism to be published for receipt of proposals.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1490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ea typeface="ＭＳ Ｐゴシック" pitchFamily="34" charset="-128"/>
              </a:rPr>
              <a:t>Main Expected Outcomes 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165100" y="3344863"/>
            <a:ext cx="4581525" cy="1755775"/>
          </a:xfrm>
        </p:spPr>
        <p:txBody>
          <a:bodyPr/>
          <a:lstStyle/>
          <a:p>
            <a:pPr eaLnBrk="1" hangingPunct="1">
              <a:buClr>
                <a:srgbClr val="000090"/>
              </a:buClr>
            </a:pPr>
            <a:r>
              <a:rPr lang="en-US" altLang="en-US" sz="2200" smtClean="0">
                <a:latin typeface="Calibri" pitchFamily="34" charset="0"/>
                <a:ea typeface="ＭＳ Ｐゴシック" pitchFamily="34" charset="-128"/>
              </a:rPr>
              <a:t>Increasing market opportunities for Caribbean entrepreneurs</a:t>
            </a:r>
            <a:r>
              <a:rPr lang="en-US" altLang="en-US" sz="2200" i="1" smtClean="0">
                <a:latin typeface="Calibri" pitchFamily="34" charset="0"/>
                <a:ea typeface="ＭＳ Ｐゴシック" pitchFamily="34" charset="-128"/>
              </a:rPr>
              <a:t>. </a:t>
            </a:r>
          </a:p>
          <a:p>
            <a:pPr eaLnBrk="1" hangingPunct="1">
              <a:buClr>
                <a:srgbClr val="000090"/>
              </a:buClr>
            </a:pPr>
            <a:r>
              <a:rPr lang="en-US" altLang="en-US" sz="2200" smtClean="0">
                <a:latin typeface="Calibri" pitchFamily="34" charset="0"/>
                <a:ea typeface="ＭＳ Ｐゴシック" pitchFamily="34" charset="-128"/>
              </a:rPr>
              <a:t>Securing deal flow for selected firms with growth potential.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2865947" y="5130807"/>
            <a:ext cx="1752600" cy="990600"/>
          </a:xfrm>
          <a:prstGeom prst="wedgeRectCallout">
            <a:avLst>
              <a:gd name="adj1" fmla="val -23789"/>
              <a:gd name="adj2" fmla="val 68866"/>
            </a:avLst>
          </a:prstGeom>
          <a:solidFill>
            <a:schemeClr val="tx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  <a:cs typeface="Arial" charset="0"/>
              </a:rPr>
              <a:t>Professionals Trained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6813550" y="4983163"/>
            <a:ext cx="1981200" cy="1143000"/>
          </a:xfrm>
          <a:prstGeom prst="wedgeRectCallout">
            <a:avLst>
              <a:gd name="adj1" fmla="val 35325"/>
              <a:gd name="adj2" fmla="val 6727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FFFF"/>
                </a:solidFill>
                <a:cs typeface="Arial" charset="0"/>
              </a:rPr>
              <a:t>Innovation Competitions</a:t>
            </a:r>
          </a:p>
        </p:txBody>
      </p:sp>
      <p:sp>
        <p:nvSpPr>
          <p:cNvPr id="14" name="Rectangular Callout 13"/>
          <p:cNvSpPr/>
          <p:nvPr/>
        </p:nvSpPr>
        <p:spPr>
          <a:xfrm>
            <a:off x="4912251" y="5117508"/>
            <a:ext cx="1600200" cy="990600"/>
          </a:xfrm>
          <a:prstGeom prst="wedgeRectCallout">
            <a:avLst>
              <a:gd name="adj1" fmla="val -23789"/>
              <a:gd name="adj2" fmla="val 68866"/>
            </a:avLst>
          </a:prstGeom>
          <a:solidFill>
            <a:schemeClr val="tx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b="1">
                <a:solidFill>
                  <a:srgbClr val="FFFFFF"/>
                </a:solidFill>
                <a:cs typeface="Arial" charset="0"/>
              </a:rPr>
              <a:t>Online Platform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8828" y="2074108"/>
            <a:ext cx="701785" cy="122084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90"/>
                </a:solidFill>
                <a:latin typeface="+mn-lt"/>
              </a:rPr>
              <a:t>3</a:t>
            </a:r>
          </a:p>
        </p:txBody>
      </p:sp>
      <p:sp>
        <p:nvSpPr>
          <p:cNvPr id="27660" name="TextBox 12"/>
          <p:cNvSpPr txBox="1">
            <a:spLocks noChangeArrowheads="1"/>
          </p:cNvSpPr>
          <p:nvPr/>
        </p:nvSpPr>
        <p:spPr bwMode="auto">
          <a:xfrm>
            <a:off x="1016000" y="2286000"/>
            <a:ext cx="36623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r>
              <a:rPr lang="en-US" altLang="en-US" sz="3400" b="1">
                <a:solidFill>
                  <a:srgbClr val="000090"/>
                </a:solidFill>
                <a:latin typeface="Century Gothic" pitchFamily="34" charset="0"/>
              </a:rPr>
              <a:t>Year project</a:t>
            </a:r>
          </a:p>
        </p:txBody>
      </p:sp>
      <p:sp>
        <p:nvSpPr>
          <p:cNvPr id="19" name="Rectangular Callout 18"/>
          <p:cNvSpPr/>
          <p:nvPr/>
        </p:nvSpPr>
        <p:spPr>
          <a:xfrm>
            <a:off x="563021" y="5113867"/>
            <a:ext cx="1752600" cy="990600"/>
          </a:xfrm>
          <a:prstGeom prst="wedgeRectCallout">
            <a:avLst>
              <a:gd name="adj1" fmla="val -23789"/>
              <a:gd name="adj2" fmla="val 68866"/>
            </a:avLst>
          </a:prstGeom>
          <a:solidFill>
            <a:schemeClr val="tx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>
                <a:solidFill>
                  <a:srgbClr val="FFFFFF"/>
                </a:solidFill>
                <a:cs typeface="Arial" charset="0"/>
              </a:rPr>
              <a:t>Deal Flow</a:t>
            </a:r>
          </a:p>
        </p:txBody>
      </p:sp>
      <p:sp>
        <p:nvSpPr>
          <p:cNvPr id="27664" name="Rectangular Callout 21"/>
          <p:cNvSpPr>
            <a:spLocks noChangeArrowheads="1"/>
          </p:cNvSpPr>
          <p:nvPr/>
        </p:nvSpPr>
        <p:spPr bwMode="auto">
          <a:xfrm>
            <a:off x="4932363" y="2963863"/>
            <a:ext cx="3894137" cy="1501775"/>
          </a:xfrm>
          <a:prstGeom prst="wedgeRectCallout">
            <a:avLst>
              <a:gd name="adj1" fmla="val -20833"/>
              <a:gd name="adj2" fmla="val 62500"/>
            </a:avLst>
          </a:prstGeom>
          <a:solidFill>
            <a:schemeClr val="tx1"/>
          </a:solidFill>
          <a:ln>
            <a:noFill/>
          </a:ln>
          <a:effectLst>
            <a:outerShdw dist="25400" dir="5400000" rotWithShape="0">
              <a:srgbClr val="808080">
                <a:alpha val="45000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  <a:latin typeface="Century Gothic" pitchFamily="34" charset="0"/>
            </a:endParaRPr>
          </a:p>
        </p:txBody>
      </p:sp>
      <p:sp>
        <p:nvSpPr>
          <p:cNvPr id="27665" name="TextBox 22"/>
          <p:cNvSpPr txBox="1">
            <a:spLocks noChangeArrowheads="1"/>
          </p:cNvSpPr>
          <p:nvPr/>
        </p:nvSpPr>
        <p:spPr bwMode="auto">
          <a:xfrm>
            <a:off x="5100638" y="3048000"/>
            <a:ext cx="43402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Mentorship Programmes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Technology: firms/entrepreneurs 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GI: firms/clusters</a:t>
            </a:r>
          </a:p>
          <a:p>
            <a:r>
              <a:rPr lang="en-US" altLang="en-US" b="1">
                <a:solidFill>
                  <a:schemeClr val="bg1"/>
                </a:solidFill>
              </a:rPr>
              <a:t>Creative: firms/entrepreneurs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T" altLang="en-US" b="1" smtClean="0">
                <a:ea typeface="ＭＳ Ｐゴシック" pitchFamily="34" charset="-128"/>
              </a:rPr>
              <a:t>REACH Steering Committee Contacts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228600" y="2590800"/>
            <a:ext cx="8467725" cy="4029075"/>
          </a:xfrm>
        </p:spPr>
        <p:txBody>
          <a:bodyPr/>
          <a:lstStyle/>
          <a:p>
            <a:pPr>
              <a:spcAft>
                <a:spcPts val="800"/>
              </a:spcAft>
              <a:buClr>
                <a:srgbClr val="000090"/>
              </a:buClr>
            </a:pP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Barbados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– Louis </a:t>
            </a:r>
            <a:r>
              <a:rPr lang="en-TT" altLang="en-US" sz="2000" dirty="0" err="1" smtClean="0">
                <a:solidFill>
                  <a:schemeClr val="tx1"/>
                </a:solidFill>
                <a:ea typeface="ＭＳ Ｐゴシック" pitchFamily="34" charset="-128"/>
              </a:rPr>
              <a:t>Woodroffe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– </a:t>
            </a: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louis.woodroffe@barbados.gov.bb</a:t>
            </a:r>
          </a:p>
          <a:p>
            <a:pPr>
              <a:spcAft>
                <a:spcPts val="800"/>
              </a:spcAft>
              <a:buClr>
                <a:srgbClr val="000090"/>
              </a:buClr>
            </a:pP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Belize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–</a:t>
            </a:r>
            <a:r>
              <a:rPr lang="en-TT" altLang="en-US" sz="2000" dirty="0" err="1" smtClean="0">
                <a:solidFill>
                  <a:schemeClr val="tx1"/>
                </a:solidFill>
                <a:ea typeface="ＭＳ Ｐゴシック" pitchFamily="34" charset="-128"/>
              </a:rPr>
              <a:t>Koreen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Flowers, Senior Assistant Registrar, Belize Intellectual Property Office   </a:t>
            </a: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info@belipo.bz</a:t>
            </a:r>
          </a:p>
          <a:p>
            <a:pPr>
              <a:spcAft>
                <a:spcPts val="800"/>
              </a:spcAft>
              <a:buClr>
                <a:srgbClr val="000090"/>
              </a:buClr>
            </a:pP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Jamaica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– </a:t>
            </a:r>
            <a:r>
              <a:rPr lang="en-TT" altLang="en-US" sz="2000" dirty="0" err="1" smtClean="0">
                <a:solidFill>
                  <a:schemeClr val="tx1"/>
                </a:solidFill>
                <a:ea typeface="ＭＳ Ｐゴシック" pitchFamily="34" charset="-128"/>
              </a:rPr>
              <a:t>Lilyclaire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Bellamy,  Registrar, Jamaica Intellectual Property Office</a:t>
            </a: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 lilyclaire.bellamy@jipo.gov.jm</a:t>
            </a:r>
          </a:p>
          <a:p>
            <a:pPr>
              <a:spcAft>
                <a:spcPts val="800"/>
              </a:spcAft>
              <a:buClr>
                <a:srgbClr val="000090"/>
              </a:buClr>
            </a:pP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Suriname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– Kenneth Foe-A-Man – </a:t>
            </a: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kenneth.fam@suriprint.com</a:t>
            </a:r>
          </a:p>
          <a:p>
            <a:pPr>
              <a:spcAft>
                <a:spcPts val="800"/>
              </a:spcAft>
              <a:buClr>
                <a:srgbClr val="000090"/>
              </a:buClr>
            </a:pP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Trinidad and Tobago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– </a:t>
            </a:r>
            <a:r>
              <a:rPr lang="en-TT" altLang="en-US" sz="2000" dirty="0">
                <a:solidFill>
                  <a:schemeClr val="tx1"/>
                </a:solidFill>
                <a:ea typeface="ＭＳ Ｐゴシック" pitchFamily="34" charset="-128"/>
              </a:rPr>
              <a:t>Kieron 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Swift - </a:t>
            </a: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kieron.swift@planning.gov.tt</a:t>
            </a:r>
          </a:p>
          <a:p>
            <a:pPr marL="0" indent="0">
              <a:spcAft>
                <a:spcPts val="800"/>
              </a:spcAft>
              <a:buClr>
                <a:srgbClr val="000090"/>
              </a:buClr>
              <a:buNone/>
            </a:pP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     Lauren </a:t>
            </a:r>
            <a:r>
              <a:rPr lang="en-TT" altLang="en-US" sz="2000" dirty="0" err="1">
                <a:solidFill>
                  <a:schemeClr val="tx1"/>
                </a:solidFill>
                <a:ea typeface="ＭＳ Ｐゴシック" pitchFamily="34" charset="-128"/>
              </a:rPr>
              <a:t>Boodhoo</a:t>
            </a:r>
            <a:r>
              <a:rPr lang="en-TT" altLang="en-US" sz="2000" dirty="0">
                <a:solidFill>
                  <a:schemeClr val="tx1"/>
                </a:solidFill>
                <a:ea typeface="ＭＳ Ｐゴシック" pitchFamily="34" charset="-128"/>
              </a:rPr>
              <a:t> –</a:t>
            </a:r>
            <a:r>
              <a:rPr lang="en-TT" altLang="en-US" sz="2000" b="1" dirty="0">
                <a:solidFill>
                  <a:schemeClr val="tx1"/>
                </a:solidFill>
                <a:ea typeface="ＭＳ Ｐゴシック" pitchFamily="34" charset="-128"/>
              </a:rPr>
              <a:t> lauren.boodhoo@sta.uwi.edu,  </a:t>
            </a:r>
          </a:p>
          <a:p>
            <a:pPr marL="0" indent="0">
              <a:spcAft>
                <a:spcPts val="800"/>
              </a:spcAft>
              <a:buClr>
                <a:srgbClr val="000090"/>
              </a:buClr>
              <a:buNone/>
            </a:pPr>
            <a:r>
              <a:rPr lang="en-TT" altLang="en-US" sz="2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    </a:t>
            </a:r>
            <a:r>
              <a:rPr lang="en-TT" altLang="en-US" sz="2000" dirty="0" err="1" smtClean="0">
                <a:solidFill>
                  <a:schemeClr val="tx1"/>
                </a:solidFill>
                <a:ea typeface="ＭＳ Ｐゴシック" pitchFamily="34" charset="-128"/>
              </a:rPr>
              <a:t>Tene</a:t>
            </a:r>
            <a:r>
              <a:rPr lang="en-TT" alt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Reece, REACH Project Manager </a:t>
            </a:r>
            <a:r>
              <a:rPr lang="en-TT" altLang="en-US" sz="2000" b="1" dirty="0" smtClean="0">
                <a:solidFill>
                  <a:schemeClr val="tx1"/>
                </a:solidFill>
                <a:ea typeface="ＭＳ Ｐゴシック" pitchFamily="34" charset="-128"/>
              </a:rPr>
              <a:t>tene.reece@gmail.com  </a:t>
            </a:r>
            <a:endParaRPr lang="en-TT" altLang="en-US" sz="18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ctrTitle"/>
          </p:nvPr>
        </p:nvSpPr>
        <p:spPr>
          <a:xfrm>
            <a:off x="533400" y="-304800"/>
            <a:ext cx="8229600" cy="6629400"/>
          </a:xfrm>
        </p:spPr>
        <p:txBody>
          <a:bodyPr/>
          <a:lstStyle/>
          <a:p>
            <a:pPr algn="ctr" eaLnBrk="1" hangingPunct="1"/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>THANK YOU!</a:t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  <a:t>CHECK OUR FACEBOOK PAGE AT</a:t>
            </a:r>
            <a:br>
              <a:rPr lang="en-US" altLang="en-US" sz="5400" b="1" smtClean="0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en-US" altLang="en-US" sz="5400" smtClean="0">
                <a:ea typeface="ＭＳ Ｐゴシック" pitchFamily="34" charset="-128"/>
                <a:hlinkClick r:id="rId2"/>
              </a:rPr>
              <a:t>https://www.facebook.com/reachproject2015?fref=ts</a:t>
            </a:r>
            <a:endParaRPr lang="en-US" altLang="en-US" sz="5400" b="1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smtClean="0">
                <a:ea typeface="ＭＳ Ｐゴシック" pitchFamily="34" charset="-128"/>
              </a:rPr>
              <a:t>REACH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866775" y="2552700"/>
            <a:ext cx="7667625" cy="4071938"/>
          </a:xfrm>
        </p:spPr>
        <p:txBody>
          <a:bodyPr/>
          <a:lstStyle/>
          <a:p>
            <a:pPr>
              <a:spcAft>
                <a:spcPts val="700"/>
              </a:spcAft>
              <a:buClr>
                <a:srgbClr val="000090"/>
              </a:buClr>
            </a:pPr>
            <a:r>
              <a:rPr lang="en-US" altLang="en-US" sz="2400" smtClean="0">
                <a:ea typeface="ＭＳ Ｐゴシック" pitchFamily="34" charset="-128"/>
              </a:rPr>
              <a:t>Regional Entrepreneurial Asset Commercialisation Hub</a:t>
            </a:r>
          </a:p>
          <a:p>
            <a:pPr>
              <a:spcAft>
                <a:spcPts val="700"/>
              </a:spcAft>
              <a:buClr>
                <a:srgbClr val="000090"/>
              </a:buClr>
            </a:pPr>
            <a:r>
              <a:rPr lang="en-US" altLang="en-US" sz="2400" smtClean="0">
                <a:ea typeface="ＭＳ Ｐゴシック" pitchFamily="34" charset="-128"/>
              </a:rPr>
              <a:t>Three Year Project funded by the Inter-American Development Bank – US$900,000.00</a:t>
            </a:r>
          </a:p>
          <a:p>
            <a:pPr>
              <a:spcAft>
                <a:spcPts val="700"/>
              </a:spcAft>
              <a:buClr>
                <a:srgbClr val="000090"/>
              </a:buClr>
            </a:pPr>
            <a:r>
              <a:rPr lang="en-US" altLang="en-US" sz="2400" smtClean="0">
                <a:ea typeface="ＭＳ Ｐゴシック" pitchFamily="34" charset="-128"/>
              </a:rPr>
              <a:t>Executing Agency – The University of the West Indies</a:t>
            </a:r>
          </a:p>
          <a:p>
            <a:pPr>
              <a:spcAft>
                <a:spcPts val="700"/>
              </a:spcAft>
              <a:buClr>
                <a:srgbClr val="000090"/>
              </a:buClr>
            </a:pPr>
            <a:r>
              <a:rPr lang="en-US" altLang="en-US" sz="2400" smtClean="0">
                <a:ea typeface="ＭＳ Ｐゴシック" pitchFamily="34" charset="-128"/>
              </a:rPr>
              <a:t>Steering Committee countries – Barbados, Belize, Jamaica, Suriname, Trinidad and Tobago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866775" y="660400"/>
            <a:ext cx="6753225" cy="1103313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ea typeface="ＭＳ Ｐゴシック" pitchFamily="34" charset="-128"/>
              </a:rPr>
              <a:t>Rationale for a Focus on Intangible Entrepreneurial Assets</a:t>
            </a:r>
          </a:p>
        </p:txBody>
      </p:sp>
      <p:sp>
        <p:nvSpPr>
          <p:cNvPr id="21507" name="Content Placeholder 1"/>
          <p:cNvSpPr>
            <a:spLocks noGrp="1"/>
          </p:cNvSpPr>
          <p:nvPr>
            <p:ph idx="1"/>
          </p:nvPr>
        </p:nvSpPr>
        <p:spPr>
          <a:xfrm>
            <a:off x="152400" y="2438400"/>
            <a:ext cx="8991600" cy="40386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GB" altLang="en-US" sz="22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Aft>
                <a:spcPts val="600"/>
              </a:spcAft>
              <a:buClr>
                <a:srgbClr val="000090"/>
              </a:buClr>
            </a:pPr>
            <a:r>
              <a:rPr lang="en-GB" altLang="en-US" sz="2200" smtClean="0">
                <a:ea typeface="ＭＳ Ｐゴシック" pitchFamily="34" charset="-128"/>
                <a:cs typeface="Times New Roman" pitchFamily="18" charset="0"/>
              </a:rPr>
              <a:t>Strong legislative framework for the protection of intellectual property rights (IPRs);</a:t>
            </a:r>
          </a:p>
          <a:p>
            <a:pPr eaLnBrk="1" hangingPunct="1">
              <a:spcAft>
                <a:spcPts val="600"/>
              </a:spcAft>
              <a:buClr>
                <a:srgbClr val="000090"/>
              </a:buClr>
            </a:pPr>
            <a:r>
              <a:rPr lang="en-GB" altLang="en-US" sz="2200" smtClean="0">
                <a:ea typeface="ＭＳ Ｐゴシック" pitchFamily="34" charset="-128"/>
                <a:cs typeface="Times New Roman" pitchFamily="18" charset="0"/>
              </a:rPr>
              <a:t>However, after protection, how do companies commercialise their IPRs;</a:t>
            </a:r>
          </a:p>
          <a:p>
            <a:pPr eaLnBrk="1" hangingPunct="1">
              <a:spcAft>
                <a:spcPts val="600"/>
              </a:spcAft>
              <a:buClr>
                <a:srgbClr val="000090"/>
              </a:buClr>
            </a:pPr>
            <a:r>
              <a:rPr lang="en-GB" altLang="en-US" sz="2200" smtClean="0">
                <a:ea typeface="ＭＳ Ｐゴシック" pitchFamily="34" charset="-128"/>
                <a:cs typeface="Times New Roman" pitchFamily="18" charset="0"/>
              </a:rPr>
              <a:t>Effective strategies for monetizing intellectual assets are required to increase the competitiveness of Caribbean firms;</a:t>
            </a:r>
            <a:endParaRPr lang="en-US" altLang="en-US" sz="2200" smtClean="0">
              <a:ea typeface="ＭＳ Ｐゴシック" pitchFamily="34" charset="-128"/>
              <a:cs typeface="Times New Roman" pitchFamily="18" charset="0"/>
            </a:endParaRPr>
          </a:p>
          <a:p>
            <a:pPr>
              <a:spcAft>
                <a:spcPts val="600"/>
              </a:spcAft>
              <a:buClr>
                <a:srgbClr val="000090"/>
              </a:buClr>
            </a:pPr>
            <a:r>
              <a:rPr lang="en-US" altLang="en-US" sz="2200" smtClean="0">
                <a:ea typeface="ＭＳ Ｐゴシック" pitchFamily="34" charset="-128"/>
                <a:cs typeface="Times New Roman" pitchFamily="18" charset="0"/>
              </a:rPr>
              <a:t>Scarce technical expertise and financial resources dedicated to the commercialisation of IPRs.</a:t>
            </a:r>
          </a:p>
          <a:p>
            <a:pPr eaLnBrk="1" hangingPunct="1"/>
            <a:endParaRPr lang="en-GB" altLang="en-US" sz="22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/>
            <a:endParaRPr lang="en-US" altLang="en-US" sz="2200" smtClean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ea typeface="ＭＳ Ｐゴシック" pitchFamily="34" charset="-128"/>
              </a:rPr>
              <a:t>Project Objectives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44463" y="2878138"/>
            <a:ext cx="8915400" cy="3751262"/>
          </a:xfrm>
        </p:spPr>
        <p:txBody>
          <a:bodyPr/>
          <a:lstStyle/>
          <a:p>
            <a:pPr marL="0" indent="0" eaLnBrk="1" hangingPunct="1">
              <a:spcAft>
                <a:spcPts val="1500"/>
              </a:spcAft>
              <a:buFont typeface="Wingdings 3" pitchFamily="18" charset="2"/>
              <a:buNone/>
            </a:pPr>
            <a:r>
              <a:rPr lang="en-US" altLang="en-US" sz="2000" b="1" dirty="0" smtClean="0">
                <a:ea typeface="ＭＳ Ｐゴシック" pitchFamily="34" charset="-128"/>
                <a:cs typeface="Times New Roman" pitchFamily="18" charset="0"/>
              </a:rPr>
              <a:t>Objective: </a:t>
            </a:r>
            <a:r>
              <a:rPr lang="en-US" altLang="en-US" sz="2000" dirty="0" smtClean="0">
                <a:ea typeface="ＭＳ Ｐゴシック" pitchFamily="34" charset="-128"/>
                <a:cs typeface="Times New Roman" pitchFamily="18" charset="0"/>
              </a:rPr>
              <a:t>To foster innovation and competitiveness in Caribbean companies through the creation of a Regional Entrepreneurial Asset </a:t>
            </a:r>
            <a:r>
              <a:rPr lang="en-US" altLang="en-US" sz="2000" dirty="0" err="1" smtClean="0">
                <a:ea typeface="ＭＳ Ｐゴシック" pitchFamily="34" charset="-128"/>
                <a:cs typeface="Times New Roman" pitchFamily="18" charset="0"/>
              </a:rPr>
              <a:t>Commercialisation</a:t>
            </a:r>
            <a:r>
              <a:rPr lang="en-US" altLang="en-US" sz="2000" dirty="0" smtClean="0">
                <a:ea typeface="ＭＳ Ｐゴシック" pitchFamily="34" charset="-128"/>
                <a:cs typeface="Times New Roman" pitchFamily="18" charset="0"/>
              </a:rPr>
              <a:t> Hub (REACH) that will assist companies in </a:t>
            </a:r>
            <a:r>
              <a:rPr lang="en-US" altLang="en-US" sz="2000" dirty="0" err="1" smtClean="0">
                <a:ea typeface="ＭＳ Ｐゴシック" pitchFamily="34" charset="-128"/>
                <a:cs typeface="Times New Roman" pitchFamily="18" charset="0"/>
              </a:rPr>
              <a:t>commercialsing</a:t>
            </a:r>
            <a:r>
              <a:rPr lang="en-US" altLang="en-US" sz="2000" dirty="0" smtClean="0">
                <a:ea typeface="ＭＳ Ｐゴシック" pitchFamily="34" charset="-128"/>
                <a:cs typeface="Times New Roman" pitchFamily="18" charset="0"/>
              </a:rPr>
              <a:t> their intellectual assets. </a:t>
            </a:r>
            <a:r>
              <a:rPr lang="en-US" altLang="en-US" sz="2000" b="1" dirty="0" smtClean="0">
                <a:ea typeface="ＭＳ Ｐゴシック" pitchFamily="34" charset="-128"/>
                <a:cs typeface="Times New Roman" pitchFamily="18" charset="0"/>
              </a:rPr>
              <a:t> </a:t>
            </a:r>
          </a:p>
          <a:p>
            <a:pPr marL="0" indent="0" eaLnBrk="1" hangingPunct="1">
              <a:spcAft>
                <a:spcPts val="1500"/>
              </a:spcAft>
              <a:buClr>
                <a:srgbClr val="000090"/>
              </a:buClr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The project will provide support services for improved management of IP assets in the following areas (</a:t>
            </a:r>
            <a:r>
              <a:rPr lang="en-US" altLang="en-US" sz="2000" dirty="0" err="1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i</a:t>
            </a:r>
            <a:r>
              <a:rPr lang="en-US" altLang="en-US" sz="2000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)</a:t>
            </a:r>
            <a:r>
              <a:rPr lang="en-US" altLang="en-US" sz="2000" b="1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Technology </a:t>
            </a:r>
            <a:r>
              <a:rPr lang="en-US" altLang="en-US" sz="2000" b="1" dirty="0" err="1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Commercialisation</a:t>
            </a:r>
            <a:r>
              <a:rPr lang="en-US" altLang="en-US" sz="2000" b="1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altLang="en-US" sz="2000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(i.e. patents, industrial designs and utility models) (ii) </a:t>
            </a:r>
            <a:r>
              <a:rPr lang="en-US" altLang="en-US" sz="2000" b="1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Creative Industries </a:t>
            </a:r>
            <a:r>
              <a:rPr lang="en-US" altLang="en-US" sz="2000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(i.e. copyright) and (iii) </a:t>
            </a:r>
            <a:r>
              <a:rPr lang="en-US" altLang="en-US" sz="2000" b="1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Product Branding </a:t>
            </a:r>
            <a:r>
              <a:rPr lang="en-US" altLang="en-US" sz="2000" dirty="0" smtClean="0">
                <a:solidFill>
                  <a:schemeClr val="tx1"/>
                </a:solidFill>
                <a:ea typeface="ＭＳ Ｐゴシック" pitchFamily="34" charset="-128"/>
                <a:cs typeface="Times New Roman" pitchFamily="18" charset="0"/>
              </a:rPr>
              <a:t>(i.e. trade marks and geographical indications).  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en-US" altLang="en-US" sz="20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ea typeface="ＭＳ Ｐゴシック" pitchFamily="34" charset="-128"/>
              </a:rPr>
              <a:t>Project Objectives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82600" y="2509838"/>
            <a:ext cx="8343900" cy="4191000"/>
          </a:xfrm>
        </p:spPr>
        <p:txBody>
          <a:bodyPr/>
          <a:lstStyle/>
          <a:p>
            <a:pPr eaLnBrk="1" hangingPunct="1">
              <a:spcAft>
                <a:spcPts val="1600"/>
              </a:spcAft>
              <a:buClr>
                <a:srgbClr val="000090"/>
              </a:buClr>
            </a:pPr>
            <a:r>
              <a:rPr lang="en-US" altLang="en-US" sz="2000" smtClean="0">
                <a:ea typeface="ＭＳ Ｐゴシック" pitchFamily="34" charset="-128"/>
                <a:cs typeface="Times New Roman" pitchFamily="18" charset="0"/>
              </a:rPr>
              <a:t>To build IP Asset Management capabilities amongst SMEs; </a:t>
            </a:r>
          </a:p>
          <a:p>
            <a:pPr eaLnBrk="1" hangingPunct="1">
              <a:spcAft>
                <a:spcPts val="1600"/>
              </a:spcAft>
              <a:buClr>
                <a:srgbClr val="000090"/>
              </a:buClr>
            </a:pPr>
            <a:r>
              <a:rPr lang="en-US" altLang="en-US" sz="2000" smtClean="0">
                <a:ea typeface="ＭＳ Ｐゴシック" pitchFamily="34" charset="-128"/>
                <a:cs typeface="Times New Roman" pitchFamily="18" charset="0"/>
              </a:rPr>
              <a:t>To foster a culture of licensing;</a:t>
            </a:r>
          </a:p>
          <a:p>
            <a:pPr eaLnBrk="1" hangingPunct="1">
              <a:spcAft>
                <a:spcPts val="1600"/>
              </a:spcAft>
              <a:buClr>
                <a:srgbClr val="000090"/>
              </a:buClr>
            </a:pPr>
            <a:r>
              <a:rPr lang="en-US" altLang="en-US" sz="2000" smtClean="0">
                <a:ea typeface="ＭＳ Ｐゴシック" pitchFamily="34" charset="-128"/>
                <a:cs typeface="Times New Roman" pitchFamily="18" charset="0"/>
              </a:rPr>
              <a:t>Promote protection and monetization of IP assets;</a:t>
            </a:r>
          </a:p>
          <a:p>
            <a:pPr eaLnBrk="1" hangingPunct="1">
              <a:spcAft>
                <a:spcPts val="1600"/>
              </a:spcAft>
              <a:buClr>
                <a:srgbClr val="000090"/>
              </a:buClr>
            </a:pPr>
            <a:r>
              <a:rPr lang="en-US" altLang="en-US" sz="2000" smtClean="0">
                <a:ea typeface="ＭＳ Ｐゴシック" pitchFamily="34" charset="-128"/>
                <a:cs typeface="Times New Roman" pitchFamily="18" charset="0"/>
              </a:rPr>
              <a:t>Promote use of patents as sources of research;</a:t>
            </a:r>
          </a:p>
          <a:p>
            <a:pPr eaLnBrk="1" hangingPunct="1">
              <a:spcAft>
                <a:spcPts val="1600"/>
              </a:spcAft>
              <a:buClr>
                <a:srgbClr val="000090"/>
              </a:buClr>
            </a:pPr>
            <a:r>
              <a:rPr lang="en-US" altLang="en-US" sz="2000" smtClean="0">
                <a:ea typeface="ＭＳ Ｐゴシック" pitchFamily="34" charset="-128"/>
                <a:cs typeface="Times New Roman" pitchFamily="18" charset="0"/>
              </a:rPr>
              <a:t>Build capacity to provide support to inventors and innovators;</a:t>
            </a:r>
          </a:p>
          <a:p>
            <a:pPr eaLnBrk="1" hangingPunct="1">
              <a:spcAft>
                <a:spcPts val="1600"/>
              </a:spcAft>
              <a:buClr>
                <a:srgbClr val="000090"/>
              </a:buClr>
            </a:pPr>
            <a:r>
              <a:rPr lang="en-US" altLang="en-US" sz="2000" smtClean="0">
                <a:ea typeface="ＭＳ Ｐゴシック" pitchFamily="34" charset="-128"/>
                <a:cs typeface="Times New Roman" pitchFamily="18" charset="0"/>
              </a:rPr>
              <a:t>Collaborate with private sector, public sector, regional and international agencies.</a:t>
            </a:r>
          </a:p>
          <a:p>
            <a:pPr eaLnBrk="1" hangingPunct="1">
              <a:buFont typeface="Wingdings 3" pitchFamily="18" charset="2"/>
              <a:buNone/>
            </a:pPr>
            <a:endParaRPr lang="en-US" altLang="en-US" sz="20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altLang="en-US" sz="20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en-US" altLang="en-US" sz="180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34" charset="-128"/>
              </a:rPr>
              <a:t>Project Components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66775" y="2209800"/>
            <a:ext cx="8124825" cy="3810000"/>
          </a:xfrm>
        </p:spPr>
        <p:txBody>
          <a:bodyPr/>
          <a:lstStyle/>
          <a:p>
            <a:r>
              <a:rPr lang="en-US" altLang="en-US" sz="2800" smtClean="0">
                <a:ea typeface="ＭＳ Ｐゴシック" pitchFamily="34" charset="-128"/>
              </a:rPr>
              <a:t>Component 1: Landscape Analysis and Survey</a:t>
            </a:r>
          </a:p>
          <a:p>
            <a:r>
              <a:rPr lang="en-US" altLang="en-US" sz="2800" smtClean="0">
                <a:ea typeface="ＭＳ Ｐゴシック" pitchFamily="34" charset="-128"/>
              </a:rPr>
              <a:t>Component 2: Stakeholder Sensitization </a:t>
            </a:r>
          </a:p>
          <a:p>
            <a:r>
              <a:rPr lang="en-US" altLang="en-US" sz="2800" smtClean="0">
                <a:ea typeface="ＭＳ Ｐゴシック" pitchFamily="34" charset="-128"/>
              </a:rPr>
              <a:t>Component 3: Building Commercialization Capabilities for Public and Private Stakeholders</a:t>
            </a:r>
          </a:p>
          <a:p>
            <a:r>
              <a:rPr lang="en-US" altLang="en-US" sz="2800" smtClean="0">
                <a:ea typeface="ＭＳ Ｐゴシック" pitchFamily="34" charset="-128"/>
              </a:rPr>
              <a:t>Component 4: Sustaining Implementation of REACH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34" charset="-128"/>
              </a:rPr>
              <a:t>PARTNERS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382000" cy="3810000"/>
          </a:xfrm>
        </p:spPr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WORLD INTELLECTUAL PROPERTY ORGANISATION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YOUNG AMERICAS BUSINESS TRUST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COMPETE CARIBBEAN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CARIBBEAN EXPORT DEVELOPMENT AGENCY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itle 1"/>
          <p:cNvSpPr txBox="1">
            <a:spLocks/>
          </p:cNvSpPr>
          <p:nvPr/>
        </p:nvSpPr>
        <p:spPr bwMode="auto">
          <a:xfrm>
            <a:off x="457200" y="76200"/>
            <a:ext cx="8229600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ndar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400">
                <a:latin typeface="Calibri" pitchFamily="34" charset="0"/>
              </a:rPr>
              <a:t>REACH Activities…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3593044"/>
              </p:ext>
            </p:extLst>
          </p:nvPr>
        </p:nvGraphicFramePr>
        <p:xfrm>
          <a:off x="-1066800" y="76200"/>
          <a:ext cx="12039600" cy="10453420"/>
        </p:xfrm>
        <a:graphic>
          <a:graphicData uri="http://schemas.openxmlformats.org/drawingml/2006/table">
            <a:tbl>
              <a:tblPr/>
              <a:tblGrid>
                <a:gridCol w="7329488"/>
                <a:gridCol w="4710112"/>
              </a:tblGrid>
              <a:tr h="76196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REACH ACTIVITIES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0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DATE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AA0F5"/>
                    </a:solidFill>
                  </a:tcPr>
                </a:tc>
              </a:tr>
              <a:tr h="106674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Startup Weekend –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Trinidad and Tobago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June 12 – 14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th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2015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31057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REACH Online Survey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www.reach-monitor.net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REACH Caribbean Innovation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Competition launch with YABT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Available for online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completion now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September 10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th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2015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5440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Business labs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Barbados, Belize, Trinidad and Tobago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Annual Film Incubator – Caribbean Tales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www.caribbeantales-worldwide.com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October and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November 2015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September 2015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31057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Caribbean Innovation Competition  (2015/2016) –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www.reachcompetition.net</a:t>
                      </a:r>
                    </a:p>
                    <a:p>
                      <a:pPr marL="1025525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September 2015 –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April 2016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29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Landscape Analysis Component of project completed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Project Launch Event in Suriname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Technology Transfer Workshops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February 2016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April 2016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April 12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th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– 15</a:t>
                      </a:r>
                      <a:r>
                        <a:rPr kumimoji="0" lang="en-US" sz="16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th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2016 (Trinidad and Tobago). Workshops will also be held in Barbados and Jamaica.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9142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 Caribbean Innovation Competition  (2016/2017) –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 www.reachcompetition.net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  Business labs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September 2016 -  April 2017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October and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November 2016 (Suriname and Jamaica)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-100" charset="0"/>
                        <a:cs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Geographical Indications Workshop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August 2016 (Barbados – tentative)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69996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                  Startup Weekends Barbados and Jamaica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4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th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-100" charset="0"/>
                          <a:cs typeface="Arial" charset="0"/>
                        </a:rPr>
                        <a:t> Quarter 2016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Activities - 2015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12963" y="22383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ea typeface="Calibri" pitchFamily="34" charset="0"/>
                <a:cs typeface="Calibri" pitchFamily="34" charset="0"/>
              </a:rPr>
              <a:t>         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35490242"/>
              </p:ext>
            </p:extLst>
          </p:nvPr>
        </p:nvGraphicFramePr>
        <p:xfrm>
          <a:off x="990600" y="2400871"/>
          <a:ext cx="6826567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2727"/>
                <a:gridCol w="2499360"/>
                <a:gridCol w="1554480"/>
              </a:tblGrid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 dirty="0">
                          <a:effectLst/>
                        </a:rPr>
                        <a:t>Date</a:t>
                      </a:r>
                      <a:endParaRPr lang="en-US" sz="14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>
                          <a:effectLst/>
                        </a:rPr>
                        <a:t>Event</a:t>
                      </a:r>
                      <a:endParaRPr lang="en-US" sz="14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>
                          <a:effectLst/>
                        </a:rPr>
                        <a:t>No. of attendees</a:t>
                      </a:r>
                      <a:endParaRPr lang="en-US" sz="14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 dirty="0">
                          <a:effectLst/>
                        </a:rPr>
                        <a:t>March 18</a:t>
                      </a:r>
                      <a:r>
                        <a:rPr lang="en-TT" sz="1400" kern="0" baseline="30000" dirty="0">
                          <a:effectLst/>
                        </a:rPr>
                        <a:t>th</a:t>
                      </a:r>
                      <a:r>
                        <a:rPr lang="en-TT" sz="1400" kern="0" dirty="0">
                          <a:effectLst/>
                        </a:rPr>
                        <a:t> – 20</a:t>
                      </a:r>
                      <a:r>
                        <a:rPr lang="en-TT" sz="1400" kern="0" baseline="30000" dirty="0">
                          <a:effectLst/>
                        </a:rPr>
                        <a:t>th</a:t>
                      </a:r>
                      <a:r>
                        <a:rPr lang="en-TT" sz="1400" kern="0" dirty="0">
                          <a:effectLst/>
                        </a:rPr>
                        <a:t>, 2015</a:t>
                      </a:r>
                      <a:endParaRPr lang="en-US" sz="14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</a:rPr>
                        <a:t>Joint WIPO-EU/CARIFORUM Sub-Regional Workshop on GIs/Original Linked Products and Branding, Barbados</a:t>
                      </a:r>
                      <a:endParaRPr lang="en-US" sz="14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>
                          <a:effectLst/>
                        </a:rPr>
                        <a:t>39</a:t>
                      </a:r>
                      <a:endParaRPr lang="en-US" sz="14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>
                          <a:effectLst/>
                        </a:rPr>
                        <a:t>June 12</a:t>
                      </a:r>
                      <a:r>
                        <a:rPr lang="en-TT" sz="1400" kern="0" baseline="30000">
                          <a:effectLst/>
                        </a:rPr>
                        <a:t>th</a:t>
                      </a:r>
                      <a:r>
                        <a:rPr lang="en-TT" sz="1400" kern="0">
                          <a:effectLst/>
                        </a:rPr>
                        <a:t> – 14</a:t>
                      </a:r>
                      <a:r>
                        <a:rPr lang="en-TT" sz="1400" kern="0" baseline="30000">
                          <a:effectLst/>
                        </a:rPr>
                        <a:t>th</a:t>
                      </a:r>
                      <a:r>
                        <a:rPr lang="en-TT" sz="1400" kern="0">
                          <a:effectLst/>
                        </a:rPr>
                        <a:t>, 2015</a:t>
                      </a:r>
                      <a:endParaRPr lang="en-US" sz="14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 dirty="0" err="1">
                          <a:effectLst/>
                        </a:rPr>
                        <a:t>Startup</a:t>
                      </a:r>
                      <a:r>
                        <a:rPr lang="en-TT" sz="1400" kern="0" dirty="0">
                          <a:effectLst/>
                        </a:rPr>
                        <a:t> Weekend Trinidad and Tobago</a:t>
                      </a:r>
                      <a:endParaRPr lang="en-US" sz="14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>
                          <a:effectLst/>
                        </a:rPr>
                        <a:t>70</a:t>
                      </a:r>
                      <a:endParaRPr lang="en-US" sz="14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>
                          <a:effectLst/>
                        </a:rPr>
                        <a:t>July 21</a:t>
                      </a:r>
                      <a:r>
                        <a:rPr lang="en-TT" sz="1400" kern="0" baseline="30000">
                          <a:effectLst/>
                        </a:rPr>
                        <a:t>st</a:t>
                      </a:r>
                      <a:r>
                        <a:rPr lang="en-TT" sz="1400" kern="0">
                          <a:effectLst/>
                        </a:rPr>
                        <a:t> – 22</a:t>
                      </a:r>
                      <a:r>
                        <a:rPr lang="en-TT" sz="1400" kern="0" baseline="30000">
                          <a:effectLst/>
                        </a:rPr>
                        <a:t>nd</a:t>
                      </a:r>
                      <a:r>
                        <a:rPr lang="en-TT" sz="1400" kern="0">
                          <a:effectLst/>
                        </a:rPr>
                        <a:t>, 2015</a:t>
                      </a:r>
                      <a:endParaRPr lang="en-US" sz="1400" kern="15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 dirty="0">
                          <a:effectLst/>
                        </a:rPr>
                        <a:t>Sub-Regional Workshop on Branding and the use of Geographical Indications in the Development of Management Strategies for Origin-Linked Products, Kingston, Jamaica</a:t>
                      </a:r>
                      <a:endParaRPr lang="en-US" sz="14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fontAlgn="auto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TT" sz="1400" kern="0" dirty="0">
                          <a:effectLst/>
                        </a:rPr>
                        <a:t>23</a:t>
                      </a:r>
                      <a:endParaRPr lang="en-US" sz="1400" kern="150" dirty="0">
                        <a:effectLst/>
                        <a:latin typeface="Times New Roman"/>
                        <a:ea typeface="Calibri"/>
                        <a:cs typeface="DejaVu San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1784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7957</TotalTime>
  <Words>866</Words>
  <Application>Microsoft Office PowerPoint</Application>
  <PresentationFormat>On-screen Show (4:3)</PresentationFormat>
  <Paragraphs>170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Ion Boardroom</vt:lpstr>
      <vt:lpstr>   Caribbean Regional Entrepreneurial Asset Commercialisation Hub </vt:lpstr>
      <vt:lpstr>REACH</vt:lpstr>
      <vt:lpstr>Rationale for a Focus on Intangible Entrepreneurial Assets</vt:lpstr>
      <vt:lpstr>Project Objectives</vt:lpstr>
      <vt:lpstr>Project Objectives</vt:lpstr>
      <vt:lpstr>Project Components</vt:lpstr>
      <vt:lpstr>PARTNERS</vt:lpstr>
      <vt:lpstr>Slide 8</vt:lpstr>
      <vt:lpstr>Project Activities - 2015</vt:lpstr>
      <vt:lpstr>Project Activities - 2015</vt:lpstr>
      <vt:lpstr>Project Activities – 2015 - 2016</vt:lpstr>
      <vt:lpstr>Project activities - 2016</vt:lpstr>
      <vt:lpstr>Project Activities 2016</vt:lpstr>
      <vt:lpstr>Main Expected Outcomes </vt:lpstr>
      <vt:lpstr>REACH Steering Committee Contacts</vt:lpstr>
      <vt:lpstr>                                         THANK YOU! CHECK OUR FACEBOOK PAGE AT https://www.facebook.com/reachproject2015?fref=ts</vt:lpstr>
    </vt:vector>
  </TitlesOfParts>
  <Company>Inter-American Development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Caribbean Intellectual Property and Technology Transfer Facility</dc:title>
  <dc:creator>Test</dc:creator>
  <cp:lastModifiedBy>Kabinet VP</cp:lastModifiedBy>
  <cp:revision>144</cp:revision>
  <cp:lastPrinted>2015-11-30T19:28:49Z</cp:lastPrinted>
  <dcterms:created xsi:type="dcterms:W3CDTF">2015-11-30T05:29:57Z</dcterms:created>
  <dcterms:modified xsi:type="dcterms:W3CDTF">2016-04-29T11:25:26Z</dcterms:modified>
</cp:coreProperties>
</file>