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2" r:id="rId3"/>
    <p:sldId id="259" r:id="rId4"/>
    <p:sldId id="258" r:id="rId5"/>
    <p:sldId id="266" r:id="rId6"/>
    <p:sldId id="260" r:id="rId7"/>
    <p:sldId id="257" r:id="rId8"/>
    <p:sldId id="263" r:id="rId9"/>
    <p:sldId id="264" r:id="rId10"/>
    <p:sldId id="265" r:id="rId11"/>
    <p:sldId id="268" r:id="rId12"/>
    <p:sldId id="269" r:id="rId13"/>
    <p:sldId id="261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81" autoAdjust="0"/>
  </p:normalViewPr>
  <p:slideViewPr>
    <p:cSldViewPr>
      <p:cViewPr varScale="1">
        <p:scale>
          <a:sx n="67" d="100"/>
          <a:sy n="67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01798-E7EA-434F-A770-D1992DF788C0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0DCD0-C3A5-417F-9594-13D5C0436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85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Wetenschap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stuurmiddel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innovatie</a:t>
            </a:r>
            <a:r>
              <a:rPr lang="en-US" dirty="0" smtClean="0"/>
              <a:t> en PRODUCTIVITEIT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0DCD0-C3A5-417F-9594-13D5C04360E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496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ideale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wereld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voldoen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wetenschappelijke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experimenten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 criteria: het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resultaat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onbetwistbaar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zijn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geen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doorslaggevende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invloeden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buitenaf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 het experiment is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herhaalbaar</a:t>
            </a:r>
            <a:r>
              <a:rPr lang="en-GB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experiment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heeft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altijd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kleine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opzet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waarbij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zoveel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mogelijk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praktijk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probeert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bootsen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Positieve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resultaten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worden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omgezet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pilot. Via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nauwgezet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process van trial-and-error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tot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succesvolle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productietechnieken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0DCD0-C3A5-417F-9594-13D5C04360E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2723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2015 met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aantal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aandachtspunten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competitiveness van Suriname op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termijn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verbeteren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extra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impuls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gegeven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kunnen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economie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aandachtpunten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Uitgewerkt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kunnen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deze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worden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gegiten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economisch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rekenmodel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0DCD0-C3A5-417F-9594-13D5C04360E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5913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TFP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Productiviteitsformule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Y= AF (L,K,N,H).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Kerngeachte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Onderzoekstoepassingen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leiden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hogere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BBP via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productiviteit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vergelijking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 TFP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aangeduid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belangrijke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manier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bijdrage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hulpbron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productie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goederen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diensten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beoordelen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via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productiviteit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productiviteit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enkele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zoals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arbeid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kapitaal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gemeten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Total factor productivity is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echter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inschatting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prestatie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hulpbronnen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mekaar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kenmerkend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ontwikkelingsniveau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-pad van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rest van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0DCD0-C3A5-417F-9594-13D5C04360E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2014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Verwking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prodschema</a:t>
            </a:r>
            <a:r>
              <a:rPr lang="en-US" baseline="0" dirty="0" smtClean="0"/>
              <a:t> (2018) in </a:t>
            </a:r>
            <a:r>
              <a:rPr lang="en-US" baseline="0" dirty="0" err="1" smtClean="0"/>
              <a:t>macroeconomisch</a:t>
            </a:r>
            <a:r>
              <a:rPr lang="en-US" baseline="0" dirty="0" smtClean="0"/>
              <a:t> model. </a:t>
            </a:r>
            <a:r>
              <a:rPr lang="en-US" baseline="0" dirty="0" err="1" smtClean="0"/>
              <a:t>Sterke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verbetring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vanaf</a:t>
            </a:r>
            <a:r>
              <a:rPr lang="en-US" baseline="0" dirty="0" smtClean="0"/>
              <a:t> 2018 </a:t>
            </a:r>
            <a:r>
              <a:rPr lang="en-US" baseline="0" dirty="0" err="1" smtClean="0"/>
              <a:t>naast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voorlopige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verwachtingen</a:t>
            </a:r>
            <a:r>
              <a:rPr lang="en-US" baseline="0" dirty="0" smtClean="0"/>
              <a:t> v 2017.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0DCD0-C3A5-417F-9594-13D5C04360E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0786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Slotzin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door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samenspel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kennis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onderzoek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toepassing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hiervan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productiviteitsverbetering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innovatie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hogere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TFP)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zullen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ontwikkelingsniveau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daarmee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hogere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duurzame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vergroting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welvaart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(BBP).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0DCD0-C3A5-417F-9594-13D5C04360E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5921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korte</a:t>
            </a:r>
            <a:r>
              <a:rPr lang="en-US" dirty="0" smtClean="0"/>
              <a:t> </a:t>
            </a:r>
            <a:r>
              <a:rPr lang="en-US" dirty="0" err="1" smtClean="0"/>
              <a:t>presentatie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orde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productiviteit</a:t>
            </a:r>
            <a:r>
              <a:rPr lang="en-US" baseline="0" dirty="0" smtClean="0"/>
              <a:t> in Sur, </a:t>
            </a:r>
            <a:r>
              <a:rPr lang="en-US" baseline="0" dirty="0" err="1" smtClean="0"/>
              <a:t>kennisdriehoek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ideale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toepassing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hiervan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wetenschap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onderzoek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universiteit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onderzoekstoepassingen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obv</a:t>
            </a:r>
            <a:r>
              <a:rPr lang="en-US" baseline="0" dirty="0" smtClean="0"/>
              <a:t> trial-error </a:t>
            </a:r>
            <a:r>
              <a:rPr lang="en-US" baseline="0" dirty="0" err="1" smtClean="0"/>
              <a:t>resulteren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innovativiteit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afsluiting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toepassing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productiviteitsschema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macroeconomisch</a:t>
            </a:r>
            <a:r>
              <a:rPr lang="en-US" baseline="0" dirty="0" smtClean="0"/>
              <a:t> model </a:t>
            </a:r>
            <a:r>
              <a:rPr lang="en-US" baseline="0" dirty="0" err="1" smtClean="0"/>
              <a:t>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finetuning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effecten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0DCD0-C3A5-417F-9594-13D5C04360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6194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TFP selected countries LAC 2014 Source: </a:t>
            </a:r>
            <a:r>
              <a:rPr lang="en-US" dirty="0" err="1" smtClean="0"/>
              <a:t>Kamau</a:t>
            </a:r>
            <a:r>
              <a:rPr lang="en-US" dirty="0" smtClean="0"/>
              <a:t> 2014 as presented</a:t>
            </a:r>
            <a:r>
              <a:rPr lang="en-US" baseline="0" dirty="0" smtClean="0"/>
              <a:t> by Carlos Elias. </a:t>
            </a:r>
            <a:r>
              <a:rPr lang="en-US" baseline="0" dirty="0" err="1" smtClean="0"/>
              <a:t>Lage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productiviteit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resulteerd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productiecapaciteit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relatief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laag</a:t>
            </a:r>
            <a:r>
              <a:rPr lang="en-US" baseline="0" dirty="0" smtClean="0"/>
              <a:t> BBP.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0DCD0-C3A5-417F-9594-13D5C04360E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7342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Wisselwerking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tussen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hoger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onderwijs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onderzoek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technologie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uitwerking</a:t>
            </a:r>
            <a:r>
              <a:rPr lang="en-US" baseline="0" dirty="0" smtClean="0"/>
              <a:t> op de </a:t>
            </a:r>
            <a:r>
              <a:rPr lang="en-US" baseline="0" dirty="0" err="1" smtClean="0"/>
              <a:t>bedrijvigheid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Kennis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geeft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signaal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onderwijs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Kennistoepassingen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innovativiteit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hogere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bedrijvigheid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0DCD0-C3A5-417F-9594-13D5C04360E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6263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AdeKUS</a:t>
            </a:r>
            <a:r>
              <a:rPr lang="en-US" dirty="0" smtClean="0"/>
              <a:t> </a:t>
            </a:r>
            <a:r>
              <a:rPr lang="en-US" dirty="0" err="1" smtClean="0"/>
              <a:t>richt</a:t>
            </a:r>
            <a:r>
              <a:rPr lang="en-US" dirty="0" smtClean="0"/>
              <a:t> </a:t>
            </a:r>
            <a:r>
              <a:rPr lang="en-US" dirty="0" err="1" smtClean="0"/>
              <a:t>zich</a:t>
            </a:r>
            <a:r>
              <a:rPr lang="en-US" dirty="0" smtClean="0"/>
              <a:t> via </a:t>
            </a: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dirty="0" err="1" smtClean="0"/>
              <a:t>faculteiten</a:t>
            </a:r>
            <a:r>
              <a:rPr lang="en-US" dirty="0" smtClean="0"/>
              <a:t> op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betaalbaar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wetenschappelijk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onderwijs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waardoor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kennisoverdracht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wetenschapsontwikkeling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Instituten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wetenschapsontw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toepassingen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kennis</a:t>
            </a:r>
            <a:r>
              <a:rPr lang="en-US" baseline="0" dirty="0" smtClean="0"/>
              <a:t> via </a:t>
            </a:r>
            <a:r>
              <a:rPr lang="en-US" baseline="0" dirty="0" err="1" smtClean="0"/>
              <a:t>onderzoeksprojecten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0DCD0-C3A5-417F-9594-13D5C04360E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8826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Overdracht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kennis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innovatie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AdeKUS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werkarm</a:t>
            </a:r>
            <a:r>
              <a:rPr lang="en-US" baseline="0" dirty="0" smtClean="0"/>
              <a:t> v d </a:t>
            </a:r>
            <a:r>
              <a:rPr lang="en-US" baseline="0" dirty="0" err="1" smtClean="0"/>
              <a:t>overheid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ontw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bedrijfsleven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gewerkt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opzoek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vraag</a:t>
            </a:r>
            <a:r>
              <a:rPr lang="en-US" baseline="0" dirty="0" smtClean="0"/>
              <a:t> op de </a:t>
            </a:r>
            <a:r>
              <a:rPr lang="en-US" baseline="0" dirty="0" err="1" smtClean="0"/>
              <a:t>markt</a:t>
            </a:r>
            <a:r>
              <a:rPr lang="en-US" baseline="0" dirty="0" smtClean="0"/>
              <a:t>. </a:t>
            </a:r>
            <a:r>
              <a:rPr lang="en-US" dirty="0" smtClean="0"/>
              <a:t>Research Agreements with enterprises. </a:t>
            </a:r>
            <a:r>
              <a:rPr lang="en-US" dirty="0" err="1" smtClean="0"/>
              <a:t>Eerder</a:t>
            </a:r>
            <a:r>
              <a:rPr lang="en-US" dirty="0" smtClean="0"/>
              <a:t> al </a:t>
            </a:r>
            <a:r>
              <a:rPr lang="en-US" dirty="0" err="1" smtClean="0"/>
              <a:t>samenwerking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Staatsolie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opleiding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petrochemie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IamGold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SMNR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0DCD0-C3A5-417F-9594-13D5C04360E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2694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Ideale</a:t>
            </a:r>
            <a:r>
              <a:rPr lang="en-US" dirty="0" smtClean="0"/>
              <a:t> </a:t>
            </a:r>
            <a:r>
              <a:rPr lang="en-US" dirty="0" err="1" smtClean="0"/>
              <a:t>situatie</a:t>
            </a:r>
            <a:r>
              <a:rPr lang="en-US" dirty="0" smtClean="0"/>
              <a:t> (</a:t>
            </a:r>
            <a:r>
              <a:rPr lang="en-US" dirty="0" err="1" smtClean="0"/>
              <a:t>buitenlands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voorbeeld</a:t>
            </a:r>
            <a:r>
              <a:rPr lang="en-US" baseline="0" dirty="0" smtClean="0"/>
              <a:t>). </a:t>
            </a:r>
            <a:r>
              <a:rPr lang="en-US" baseline="0" dirty="0" err="1" smtClean="0"/>
              <a:t>Bundeling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privat</a:t>
            </a:r>
            <a:r>
              <a:rPr lang="en-US" baseline="0" dirty="0" smtClean="0"/>
              <a:t> sector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strategic partnerships --- R&amp;D partnerships (costly)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0DCD0-C3A5-417F-9594-13D5C04360E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3982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toepassingen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buitenlands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voorbeeld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GPS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handig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gemechaniseerde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landbouw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upscalen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Gebruik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IT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landbouw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waardoor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gebruik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meststoffen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precisie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afgestemd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gepinpoint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en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waarmee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minder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pesticiden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nodig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zijn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krijg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Schaalvergroting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efficiency.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Hogere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productiviteit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lagere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overall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kosten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ontw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resistentere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gewassen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hogere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productiviteit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hoort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hierbij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waardevolle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business)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0DCD0-C3A5-417F-9594-13D5C04360E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5800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Gebeurd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op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kleine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schaal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Aquacultuur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alternatief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riviervisserij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Voordeel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gecontroleerde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omstandigheden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Efficient,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gericht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vraag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specialiseerd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op die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soorten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marktwaarde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aanpassen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resultaten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Voorkomen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overvisserij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Duurzame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incorporatie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technologie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Toepasbaar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diverse species.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Zelfde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gedachte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hydrocultuur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toepasbaar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tuinbouw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0DCD0-C3A5-417F-9594-13D5C04360E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351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1317-ADBA-4A62-B418-3D11B2F46D4F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7F8A8E-E1BD-4C36-B61B-1464D8632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1317-ADBA-4A62-B418-3D11B2F46D4F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8A8E-E1BD-4C36-B61B-1464D8632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1317-ADBA-4A62-B418-3D11B2F46D4F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8A8E-E1BD-4C36-B61B-1464D8632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1317-ADBA-4A62-B418-3D11B2F46D4F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7F8A8E-E1BD-4C36-B61B-1464D8632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1317-ADBA-4A62-B418-3D11B2F46D4F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8A8E-E1BD-4C36-B61B-1464D8632F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1317-ADBA-4A62-B418-3D11B2F46D4F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8A8E-E1BD-4C36-B61B-1464D8632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1317-ADBA-4A62-B418-3D11B2F46D4F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D7F8A8E-E1BD-4C36-B61B-1464D8632F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1317-ADBA-4A62-B418-3D11B2F46D4F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8A8E-E1BD-4C36-B61B-1464D8632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1317-ADBA-4A62-B418-3D11B2F46D4F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8A8E-E1BD-4C36-B61B-1464D8632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1317-ADBA-4A62-B418-3D11B2F46D4F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8A8E-E1BD-4C36-B61B-1464D8632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1317-ADBA-4A62-B418-3D11B2F46D4F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8A8E-E1BD-4C36-B61B-1464D8632F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8F1317-ADBA-4A62-B418-3D11B2F46D4F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7F8A8E-E1BD-4C36-B61B-1464D8632F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urinamecompete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305800" cy="3219451"/>
          </a:xfrm>
        </p:spPr>
        <p:txBody>
          <a:bodyPr>
            <a:normAutofit/>
          </a:bodyPr>
          <a:lstStyle/>
          <a:p>
            <a:r>
              <a:rPr lang="en-US" sz="10000" dirty="0" smtClean="0">
                <a:solidFill>
                  <a:srgbClr val="002060"/>
                </a:solidFill>
                <a:latin typeface="Baskerville Old Face" pitchFamily="18" charset="0"/>
              </a:rPr>
              <a:t>SCIENCE</a:t>
            </a:r>
            <a:r>
              <a:rPr lang="en-US" sz="10000" dirty="0" smtClean="0"/>
              <a:t> </a:t>
            </a:r>
            <a:endParaRPr lang="en-US" sz="1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43200"/>
            <a:ext cx="86868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 DRIVER FOR PRODUCTIVITY</a:t>
            </a:r>
          </a:p>
          <a:p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AND INNOVATION 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4953000"/>
            <a:ext cx="202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Steven Debipersad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746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762000"/>
            <a:ext cx="10606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DESIGNING PRODUCTIVITY THROUGH TRIAL &amp; ERROR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400800"/>
            <a:ext cx="44667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4"/>
              </a:rPr>
              <a:t>www.surinamecompete.org</a:t>
            </a:r>
            <a:r>
              <a:rPr lang="en-US" dirty="0" smtClean="0"/>
              <a:t> , table 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52400"/>
            <a:ext cx="2786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PRODUCTIVITY SCHEME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4585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914400"/>
          </a:xfrm>
        </p:spPr>
        <p:txBody>
          <a:bodyPr/>
          <a:lstStyle/>
          <a:p>
            <a:r>
              <a:rPr lang="en-US" dirty="0" smtClean="0"/>
              <a:t>From productivity </a:t>
            </a:r>
            <a:r>
              <a:rPr lang="en-US" dirty="0"/>
              <a:t>t</a:t>
            </a:r>
            <a:r>
              <a:rPr lang="en-US" dirty="0" smtClean="0"/>
              <a:t>o higher </a:t>
            </a:r>
            <a:r>
              <a:rPr lang="en-US" dirty="0" err="1" smtClean="0"/>
              <a:t>gdp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37125"/>
          </a:xfrm>
        </p:spPr>
        <p:txBody>
          <a:bodyPr/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dirty="0" smtClean="0"/>
              <a:t>  Y </a:t>
            </a:r>
            <a:r>
              <a:rPr lang="en-US" dirty="0" smtClean="0"/>
              <a:t>= AF (L,K,N,H)</a:t>
            </a:r>
          </a:p>
          <a:p>
            <a:pPr lvl="1"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1800" dirty="0" smtClean="0"/>
              <a:t> where</a:t>
            </a:r>
            <a:r>
              <a:rPr lang="en-US" sz="1800" dirty="0" smtClean="0"/>
              <a:t>: Y = Gross Domestic Product (GDP)</a:t>
            </a:r>
          </a:p>
          <a:p>
            <a:pPr lvl="3"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1800" dirty="0" smtClean="0"/>
              <a:t>AF = total factor productivity</a:t>
            </a:r>
          </a:p>
          <a:p>
            <a:pPr lvl="3"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1800" dirty="0" smtClean="0"/>
              <a:t>L = quantity of labor input</a:t>
            </a:r>
          </a:p>
          <a:p>
            <a:pPr lvl="3"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1800" dirty="0" smtClean="0"/>
              <a:t>K = size of capital stock</a:t>
            </a:r>
          </a:p>
          <a:p>
            <a:pPr lvl="3"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1800" dirty="0" smtClean="0"/>
              <a:t>N = quantity of natural resources</a:t>
            </a:r>
          </a:p>
          <a:p>
            <a:pPr lvl="3"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1800" dirty="0" smtClean="0"/>
              <a:t>H = </a:t>
            </a:r>
            <a:r>
              <a:rPr lang="en-US" sz="1800" dirty="0" smtClean="0"/>
              <a:t>quality </a:t>
            </a:r>
            <a:r>
              <a:rPr lang="en-US" sz="1800" dirty="0" smtClean="0"/>
              <a:t>of human </a:t>
            </a:r>
            <a:r>
              <a:rPr lang="en-US" sz="1800" dirty="0" smtClean="0"/>
              <a:t>resources</a:t>
            </a:r>
          </a:p>
          <a:p>
            <a:pPr lvl="3">
              <a:buClr>
                <a:srgbClr val="00B0F0"/>
              </a:buClr>
              <a:buFont typeface="Wingdings" pitchFamily="2" charset="2"/>
              <a:buChar char="Ø"/>
            </a:pPr>
            <a:endParaRPr lang="en-US" sz="1800" dirty="0"/>
          </a:p>
          <a:p>
            <a:r>
              <a:rPr lang="en-US" sz="2000" dirty="0" smtClean="0"/>
              <a:t>          Thus:  %</a:t>
            </a:r>
            <a:r>
              <a:rPr lang="en-US" sz="2000" dirty="0" smtClean="0"/>
              <a:t>∆GDP = %∆TFP + %∆L + %∆K + %∆N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 descr="k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95800"/>
            <a:ext cx="4267200" cy="2362200"/>
          </a:xfrm>
          <a:prstGeom prst="rect">
            <a:avLst/>
          </a:prstGeom>
        </p:spPr>
      </p:pic>
      <p:pic>
        <p:nvPicPr>
          <p:cNvPr id="8" name="Picture 7" descr="farmDr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4495800"/>
            <a:ext cx="4876800" cy="2362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4620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52" y="390525"/>
            <a:ext cx="9123947" cy="6467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63" y="0"/>
            <a:ext cx="6358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MACROMODEL PRODUCTIVITY OUTCOME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pfrogg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57200"/>
            <a:ext cx="8763000" cy="64008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/>
              <a:t>Content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Productivity in Suriname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Knowledge Triangle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</a:rPr>
              <a:t>AdeKUS</a:t>
            </a:r>
            <a:r>
              <a:rPr lang="en-US" dirty="0" smtClean="0">
                <a:solidFill>
                  <a:srgbClr val="002060"/>
                </a:solidFill>
              </a:rPr>
              <a:t> and Research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Enhancing the Knowledge Triangle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Applying Research for Innovation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Productivity scheme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</a:rPr>
              <a:t>Macromodel</a:t>
            </a:r>
            <a:r>
              <a:rPr lang="en-US" dirty="0" smtClean="0">
                <a:solidFill>
                  <a:srgbClr val="002060"/>
                </a:solidFill>
              </a:rPr>
              <a:t> outcomes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49352728"/>
              </p:ext>
            </p:extLst>
          </p:nvPr>
        </p:nvGraphicFramePr>
        <p:xfrm>
          <a:off x="304800" y="3581400"/>
          <a:ext cx="7772400" cy="2992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89715"/>
                <a:gridCol w="16826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TOTAL</a:t>
                      </a:r>
                      <a:r>
                        <a:rPr lang="en-US" sz="2000" b="1" baseline="0" dirty="0" smtClean="0"/>
                        <a:t> FACTOR PRODUCTIVITY, SELECTED COUNTRIES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TFP (DEA)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SURINAME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2.7</a:t>
                      </a:r>
                      <a:r>
                        <a:rPr lang="en-US" sz="1800" b="0" dirty="0" smtClean="0"/>
                        <a:t> %</a:t>
                      </a:r>
                      <a:endParaRPr lang="en-US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GUYANA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2.8 %</a:t>
                      </a:r>
                      <a:endParaRPr lang="en-US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DOMINICAN REPUBLIC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3.6 %</a:t>
                      </a:r>
                      <a:endParaRPr lang="en-US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PANAMA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3.8 %</a:t>
                      </a:r>
                      <a:endParaRPr lang="en-US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PERU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4.8 %</a:t>
                      </a:r>
                      <a:endParaRPr lang="en-US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TRINIDAD &amp; TOBOGO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8.6 %</a:t>
                      </a:r>
                      <a:endParaRPr lang="en-US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AVERAGE  EXCL.  SUR</a:t>
                      </a:r>
                      <a:r>
                        <a:rPr lang="en-US" sz="1800" b="0" baseline="0" dirty="0" smtClean="0"/>
                        <a:t> &amp; GUY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5.2 %</a:t>
                      </a:r>
                      <a:endParaRPr lang="en-US" sz="1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488668"/>
            <a:ext cx="4019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Kamau</a:t>
            </a:r>
            <a:r>
              <a:rPr lang="en-US" sz="1200" dirty="0" smtClean="0"/>
              <a:t> 2014, as presented by Carlos Elias in 2014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1000" contrast="-1000"/>
          </a:blip>
          <a:srcRect/>
          <a:stretch>
            <a:fillRect/>
          </a:stretch>
        </p:blipFill>
        <p:spPr bwMode="auto">
          <a:xfrm>
            <a:off x="0" y="990600"/>
            <a:ext cx="9144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"/>
            <a:ext cx="9144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52400"/>
            <a:ext cx="826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SIZE, SELECTED COUNTRIES 2015 (USD BLN)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lum bright="-4000" contrast="8000"/>
          </a:blip>
          <a:srcRect/>
          <a:stretch>
            <a:fillRect/>
          </a:stretch>
        </p:blipFill>
        <p:spPr bwMode="auto">
          <a:xfrm>
            <a:off x="304800" y="0"/>
            <a:ext cx="8686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78254" y="0"/>
            <a:ext cx="30458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Knowledge</a:t>
            </a:r>
          </a:p>
          <a:p>
            <a:pPr algn="ctr"/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Triangle</a:t>
            </a:r>
            <a:endParaRPr lang="en-US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5867401"/>
            <a:ext cx="601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>
            <a:off x="1524000" y="1143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172200" y="1143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2133600"/>
            <a:ext cx="19166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2133600"/>
            <a:ext cx="3210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PROJECTS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648200"/>
            <a:ext cx="33147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3429000"/>
            <a:ext cx="487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*Petroleum Geology</a:t>
            </a:r>
          </a:p>
          <a:p>
            <a:pPr lvl="0"/>
            <a:r>
              <a:rPr lang="en-US" sz="2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*Renewable Energy Technology</a:t>
            </a:r>
          </a:p>
          <a:p>
            <a:pPr lvl="0"/>
            <a:r>
              <a:rPr lang="en-US" sz="2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*Sustainable Management of </a:t>
            </a:r>
          </a:p>
          <a:p>
            <a:pPr lvl="0"/>
            <a:r>
              <a:rPr lang="en-US" sz="2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   Natural Resources</a:t>
            </a:r>
          </a:p>
          <a:p>
            <a:pPr lvl="0"/>
            <a:r>
              <a:rPr lang="en-US" sz="2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*Research Methods</a:t>
            </a:r>
          </a:p>
          <a:p>
            <a:pPr lvl="0"/>
            <a:r>
              <a:rPr lang="en-US" sz="2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*Banking &amp; Finance</a:t>
            </a:r>
          </a:p>
          <a:p>
            <a:pPr lvl="0" algn="ctr"/>
            <a:endParaRPr lang="en-US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91000" y="2743201"/>
            <a:ext cx="495300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Urban Planning &amp; Development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Environmental Research Center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200" y="3505200"/>
            <a:ext cx="206501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Intec</a:t>
            </a:r>
          </a:p>
          <a:p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IMWO</a:t>
            </a:r>
            <a:endParaRPr lang="en-US" sz="28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  <a:p>
            <a:r>
              <a:rPr lang="en-U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BioMed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 Inst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792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14800"/>
            <a:ext cx="792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8839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534400" y="609600"/>
            <a:ext cx="684942" cy="5632311"/>
          </a:xfrm>
          <a:prstGeom prst="rect">
            <a:avLst/>
          </a:prstGeom>
          <a:noFill/>
          <a:effectLst>
            <a:glow rad="63500">
              <a:schemeClr val="tx2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&amp;</a:t>
            </a:r>
          </a:p>
          <a:p>
            <a:pPr algn="ctr"/>
            <a:r>
              <a:rPr lang="en-US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</a:t>
            </a:r>
          </a:p>
          <a:p>
            <a:pPr algn="ctr"/>
            <a:endParaRPr lang="en-US" sz="2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</a:t>
            </a:r>
          </a:p>
          <a:p>
            <a:pPr algn="ctr"/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n-US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en-US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en-US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</a:t>
            </a:r>
          </a:p>
          <a:p>
            <a:pPr algn="ctr"/>
            <a:r>
              <a:rPr lang="en-US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</a:t>
            </a:r>
          </a:p>
          <a:p>
            <a:pPr algn="ctr"/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lum bright="4000" contrast="4000"/>
          </a:blip>
          <a:srcRect/>
          <a:stretch>
            <a:fillRect/>
          </a:stretch>
        </p:blipFill>
        <p:spPr bwMode="auto">
          <a:xfrm>
            <a:off x="5810250" y="0"/>
            <a:ext cx="33337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1014</TotalTime>
  <Words>867</Words>
  <Application>Microsoft Office PowerPoint</Application>
  <PresentationFormat>On-screen Show (4:3)</PresentationFormat>
  <Paragraphs>103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SCIENCE </vt:lpstr>
      <vt:lpstr>Content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From productivity to higher gdp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Debipersad</dc:creator>
  <cp:lastModifiedBy>Steven Debipersad</cp:lastModifiedBy>
  <cp:revision>68</cp:revision>
  <dcterms:created xsi:type="dcterms:W3CDTF">2017-08-23T23:30:53Z</dcterms:created>
  <dcterms:modified xsi:type="dcterms:W3CDTF">2017-08-29T00:18:13Z</dcterms:modified>
</cp:coreProperties>
</file>