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3" r:id="rId6"/>
    <p:sldId id="264" r:id="rId7"/>
    <p:sldId id="260" r:id="rId8"/>
    <p:sldId id="265" r:id="rId9"/>
    <p:sldId id="266" r:id="rId10"/>
    <p:sldId id="261" r:id="rId11"/>
    <p:sldId id="262"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179975C-ABF5-46C0-A898-FEDD66147877}" type="datetimeFigureOut">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97518-0E33-41A6-9814-5C53DE728F6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79975C-ABF5-46C0-A898-FEDD66147877}" type="datetimeFigureOut">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97518-0E33-41A6-9814-5C53DE728F6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79975C-ABF5-46C0-A898-FEDD66147877}" type="datetimeFigureOut">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97518-0E33-41A6-9814-5C53DE728F6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179975C-ABF5-46C0-A898-FEDD66147877}" type="datetimeFigureOut">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97518-0E33-41A6-9814-5C53DE728F6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2179975C-ABF5-46C0-A898-FEDD66147877}" type="datetimeFigureOut">
              <a:rPr lang="en-US" smtClean="0"/>
              <a:t>8/28/2017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97518-0E33-41A6-9814-5C53DE728F6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179975C-ABF5-46C0-A898-FEDD66147877}" type="datetimeFigureOut">
              <a:rPr lang="en-US" smtClean="0"/>
              <a:t>8/28/2017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097518-0E33-41A6-9814-5C53DE728F6D}"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179975C-ABF5-46C0-A898-FEDD66147877}" type="datetimeFigureOut">
              <a:rPr lang="en-US" smtClean="0"/>
              <a:t>8/28/2017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097518-0E33-41A6-9814-5C53DE728F6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79975C-ABF5-46C0-A898-FEDD66147877}" type="datetimeFigureOut">
              <a:rPr lang="en-US" smtClean="0"/>
              <a:t>8/28/2017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097518-0E33-41A6-9814-5C53DE728F6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79975C-ABF5-46C0-A898-FEDD66147877}" type="datetimeFigureOut">
              <a:rPr lang="en-US" smtClean="0"/>
              <a:t>8/28/2017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097518-0E33-41A6-9814-5C53DE728F6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2179975C-ABF5-46C0-A898-FEDD66147877}" type="datetimeFigureOut">
              <a:rPr lang="en-US" smtClean="0"/>
              <a:t>8/28/2017</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14097518-0E33-41A6-9814-5C53DE728F6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79975C-ABF5-46C0-A898-FEDD66147877}" type="datetimeFigureOut">
              <a:rPr lang="en-US" smtClean="0"/>
              <a:t>8/28/2017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097518-0E33-41A6-9814-5C53DE728F6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2179975C-ABF5-46C0-A898-FEDD66147877}" type="datetimeFigureOut">
              <a:rPr lang="en-US" smtClean="0"/>
              <a:t>8/28/2017</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14097518-0E33-41A6-9814-5C53DE728F6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650457" y="1568672"/>
            <a:ext cx="5648623" cy="1075006"/>
          </a:xfrm>
        </p:spPr>
        <p:txBody>
          <a:bodyPr/>
          <a:lstStyle/>
          <a:p>
            <a:r>
              <a:rPr lang="en-US" dirty="0" err="1" smtClean="0"/>
              <a:t>Productiviteit</a:t>
            </a:r>
            <a:r>
              <a:rPr lang="en-US" dirty="0" smtClean="0"/>
              <a:t> en </a:t>
            </a:r>
            <a:r>
              <a:rPr lang="en-US" dirty="0" err="1" smtClean="0"/>
              <a:t>Innovatie</a:t>
            </a:r>
            <a:endParaRPr lang="en-US" dirty="0"/>
          </a:p>
        </p:txBody>
      </p:sp>
      <p:sp>
        <p:nvSpPr>
          <p:cNvPr id="3" name="Subtitle 2"/>
          <p:cNvSpPr>
            <a:spLocks noGrp="1"/>
          </p:cNvSpPr>
          <p:nvPr>
            <p:ph type="subTitle" idx="1"/>
          </p:nvPr>
        </p:nvSpPr>
        <p:spPr>
          <a:xfrm rot="19140000">
            <a:off x="1122630" y="2231153"/>
            <a:ext cx="6511131" cy="602549"/>
          </a:xfrm>
        </p:spPr>
        <p:txBody>
          <a:bodyPr>
            <a:normAutofit/>
          </a:bodyPr>
          <a:lstStyle/>
          <a:p>
            <a:r>
              <a:rPr lang="en-US" dirty="0" err="1" smtClean="0"/>
              <a:t>Overlegplatform</a:t>
            </a:r>
            <a:r>
              <a:rPr lang="en-US" dirty="0" smtClean="0"/>
              <a:t> van </a:t>
            </a:r>
            <a:r>
              <a:rPr lang="en-US" dirty="0" err="1" smtClean="0"/>
              <a:t>Organisaties</a:t>
            </a:r>
            <a:r>
              <a:rPr lang="en-US" dirty="0" smtClean="0"/>
              <a:t> van het </a:t>
            </a:r>
            <a:r>
              <a:rPr lang="en-US" dirty="0" err="1" smtClean="0"/>
              <a:t>Bedrijfsleven</a:t>
            </a:r>
            <a:endParaRPr lang="en-US" dirty="0"/>
          </a:p>
        </p:txBody>
      </p:sp>
    </p:spTree>
    <p:extLst>
      <p:ext uri="{BB962C8B-B14F-4D97-AF65-F5344CB8AC3E}">
        <p14:creationId xmlns:p14="http://schemas.microsoft.com/office/powerpoint/2010/main" val="2755579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Innovatie</a:t>
            </a:r>
            <a:r>
              <a:rPr lang="en-US" dirty="0" smtClean="0"/>
              <a:t> in Suriname</a:t>
            </a:r>
            <a:endParaRPr lang="en-US" dirty="0"/>
          </a:p>
        </p:txBody>
      </p:sp>
      <p:sp>
        <p:nvSpPr>
          <p:cNvPr id="3" name="Content Placeholder 2"/>
          <p:cNvSpPr>
            <a:spLocks noGrp="1"/>
          </p:cNvSpPr>
          <p:nvPr>
            <p:ph idx="1"/>
          </p:nvPr>
        </p:nvSpPr>
        <p:spPr/>
        <p:txBody>
          <a:bodyPr>
            <a:normAutofit/>
          </a:bodyPr>
          <a:lstStyle/>
          <a:p>
            <a:r>
              <a:rPr lang="en-US" sz="2400" dirty="0" smtClean="0"/>
              <a:t>In </a:t>
            </a:r>
            <a:r>
              <a:rPr lang="en-US" sz="2400" dirty="0" err="1" smtClean="0"/>
              <a:t>tegenstelling</a:t>
            </a:r>
            <a:r>
              <a:rPr lang="en-US" sz="2400" dirty="0" smtClean="0"/>
              <a:t> tot </a:t>
            </a:r>
            <a:r>
              <a:rPr lang="en-US" sz="2400" dirty="0" err="1" smtClean="0"/>
              <a:t>productiviteit</a:t>
            </a:r>
            <a:r>
              <a:rPr lang="en-US" sz="2400" dirty="0" smtClean="0"/>
              <a:t> is de </a:t>
            </a:r>
            <a:r>
              <a:rPr lang="en-US" sz="2400" dirty="0" err="1" smtClean="0"/>
              <a:t>situatie</a:t>
            </a:r>
            <a:r>
              <a:rPr lang="en-US" sz="2400" dirty="0" smtClean="0"/>
              <a:t> met </a:t>
            </a:r>
            <a:r>
              <a:rPr lang="en-US" sz="2400" dirty="0" err="1" smtClean="0"/>
              <a:t>betrekking</a:t>
            </a:r>
            <a:r>
              <a:rPr lang="en-US" sz="2400" dirty="0" smtClean="0"/>
              <a:t> tot </a:t>
            </a:r>
            <a:r>
              <a:rPr lang="en-US" sz="2400" dirty="0" err="1" smtClean="0"/>
              <a:t>innovatie</a:t>
            </a:r>
            <a:r>
              <a:rPr lang="en-US" sz="2400" dirty="0" smtClean="0"/>
              <a:t> </a:t>
            </a:r>
            <a:r>
              <a:rPr lang="en-US" sz="2400" dirty="0" err="1" smtClean="0"/>
              <a:t>beter</a:t>
            </a:r>
            <a:r>
              <a:rPr lang="en-US" sz="2400" dirty="0" smtClean="0"/>
              <a:t> in Suriname </a:t>
            </a:r>
          </a:p>
          <a:p>
            <a:r>
              <a:rPr lang="en-US" sz="2400" dirty="0" err="1" smtClean="0"/>
              <a:t>Uiteraard</a:t>
            </a:r>
            <a:r>
              <a:rPr lang="en-US" sz="2400" dirty="0" smtClean="0"/>
              <a:t> </a:t>
            </a:r>
            <a:r>
              <a:rPr lang="en-US" sz="2400" dirty="0" err="1" smtClean="0"/>
              <a:t>niet</a:t>
            </a:r>
            <a:r>
              <a:rPr lang="en-US" sz="2400" dirty="0" smtClean="0"/>
              <a:t> </a:t>
            </a:r>
            <a:r>
              <a:rPr lang="en-US" sz="2400" dirty="0" err="1" smtClean="0"/>
              <a:t>wat</a:t>
            </a:r>
            <a:r>
              <a:rPr lang="en-US" sz="2400" dirty="0" smtClean="0"/>
              <a:t> </a:t>
            </a:r>
            <a:r>
              <a:rPr lang="en-US" sz="2400" dirty="0" err="1" smtClean="0"/>
              <a:t>betreft</a:t>
            </a:r>
            <a:r>
              <a:rPr lang="en-US" sz="2400" dirty="0" smtClean="0"/>
              <a:t> R &amp; D, maar </a:t>
            </a:r>
            <a:r>
              <a:rPr lang="en-US" sz="2400" dirty="0" err="1" smtClean="0"/>
              <a:t>eenvoudige</a:t>
            </a:r>
            <a:r>
              <a:rPr lang="en-US" sz="2400" dirty="0" smtClean="0"/>
              <a:t> </a:t>
            </a:r>
            <a:r>
              <a:rPr lang="en-US" sz="2400" dirty="0" err="1" smtClean="0"/>
              <a:t>innovatie</a:t>
            </a:r>
            <a:r>
              <a:rPr lang="en-US" sz="2400" dirty="0" smtClean="0"/>
              <a:t>, </a:t>
            </a:r>
            <a:r>
              <a:rPr lang="en-US" sz="2400" dirty="0" err="1" smtClean="0"/>
              <a:t>welke</a:t>
            </a:r>
            <a:r>
              <a:rPr lang="en-US" sz="2400" dirty="0" smtClean="0"/>
              <a:t> </a:t>
            </a:r>
            <a:r>
              <a:rPr lang="en-US" sz="2400" dirty="0" err="1" smtClean="0"/>
              <a:t>vaak</a:t>
            </a:r>
            <a:r>
              <a:rPr lang="en-US" sz="2400" dirty="0" smtClean="0"/>
              <a:t> over het </a:t>
            </a:r>
            <a:r>
              <a:rPr lang="en-US" sz="2400" dirty="0" err="1" smtClean="0"/>
              <a:t>hoofd</a:t>
            </a:r>
            <a:r>
              <a:rPr lang="en-US" sz="2400" dirty="0" smtClean="0"/>
              <a:t> </a:t>
            </a:r>
            <a:r>
              <a:rPr lang="en-US" sz="2400" dirty="0" err="1" smtClean="0"/>
              <a:t>wordt</a:t>
            </a:r>
            <a:r>
              <a:rPr lang="en-US" sz="2400" dirty="0" smtClean="0"/>
              <a:t> </a:t>
            </a:r>
            <a:r>
              <a:rPr lang="en-US" sz="2400" dirty="0" err="1" smtClean="0"/>
              <a:t>gezien</a:t>
            </a:r>
            <a:endParaRPr lang="en-US" sz="2400" dirty="0" smtClean="0"/>
          </a:p>
          <a:p>
            <a:r>
              <a:rPr lang="en-US" sz="2400" dirty="0" smtClean="0"/>
              <a:t>In </a:t>
            </a:r>
            <a:r>
              <a:rPr lang="en-US" sz="2400" dirty="0" err="1" smtClean="0"/>
              <a:t>bepaalde</a:t>
            </a:r>
            <a:r>
              <a:rPr lang="en-US" sz="2400" dirty="0" smtClean="0"/>
              <a:t> </a:t>
            </a:r>
            <a:r>
              <a:rPr lang="en-US" sz="2400" dirty="0" err="1" smtClean="0"/>
              <a:t>gevallen</a:t>
            </a:r>
            <a:r>
              <a:rPr lang="en-US" sz="2400" dirty="0" smtClean="0"/>
              <a:t> </a:t>
            </a:r>
            <a:r>
              <a:rPr lang="en-US" sz="2400" dirty="0" err="1" smtClean="0"/>
              <a:t>heeft</a:t>
            </a:r>
            <a:r>
              <a:rPr lang="en-US" sz="2400" dirty="0" smtClean="0"/>
              <a:t> de </a:t>
            </a:r>
            <a:r>
              <a:rPr lang="en-US" sz="2400" dirty="0" err="1" smtClean="0"/>
              <a:t>innovatie</a:t>
            </a:r>
            <a:r>
              <a:rPr lang="en-US" sz="2400" dirty="0" smtClean="0"/>
              <a:t> </a:t>
            </a:r>
            <a:r>
              <a:rPr lang="en-US" sz="2400" dirty="0" err="1" smtClean="0"/>
              <a:t>zeker</a:t>
            </a:r>
            <a:r>
              <a:rPr lang="en-US" sz="2400" dirty="0" smtClean="0"/>
              <a:t> </a:t>
            </a:r>
            <a:r>
              <a:rPr lang="en-US" sz="2400" dirty="0" err="1" smtClean="0"/>
              <a:t>te</a:t>
            </a:r>
            <a:r>
              <a:rPr lang="en-US" sz="2400" dirty="0" smtClean="0"/>
              <a:t> </a:t>
            </a:r>
            <a:r>
              <a:rPr lang="en-US" sz="2400" dirty="0" err="1" smtClean="0"/>
              <a:t>maken</a:t>
            </a:r>
            <a:r>
              <a:rPr lang="en-US" sz="2400" dirty="0" smtClean="0"/>
              <a:t> met het </a:t>
            </a:r>
            <a:r>
              <a:rPr lang="en-US" sz="2400" dirty="0" err="1" smtClean="0"/>
              <a:t>feit</a:t>
            </a:r>
            <a:r>
              <a:rPr lang="en-US" sz="2400" dirty="0" smtClean="0"/>
              <a:t>, </a:t>
            </a:r>
            <a:r>
              <a:rPr lang="en-US" sz="2400" dirty="0" err="1" smtClean="0"/>
              <a:t>dat</a:t>
            </a:r>
            <a:r>
              <a:rPr lang="en-US" sz="2400" dirty="0" smtClean="0"/>
              <a:t> </a:t>
            </a:r>
            <a:r>
              <a:rPr lang="en-US" sz="2400" dirty="0" err="1" smtClean="0"/>
              <a:t>wij</a:t>
            </a:r>
            <a:r>
              <a:rPr lang="en-US" sz="2400" dirty="0" smtClean="0"/>
              <a:t> door </a:t>
            </a:r>
            <a:r>
              <a:rPr lang="en-US" sz="2400" dirty="0" err="1" smtClean="0"/>
              <a:t>moeilijke</a:t>
            </a:r>
            <a:r>
              <a:rPr lang="en-US" sz="2400" dirty="0" smtClean="0"/>
              <a:t> </a:t>
            </a:r>
            <a:r>
              <a:rPr lang="en-US" sz="2400" dirty="0" err="1" smtClean="0"/>
              <a:t>tijden</a:t>
            </a:r>
            <a:r>
              <a:rPr lang="en-US" sz="2400" dirty="0" smtClean="0"/>
              <a:t> </a:t>
            </a:r>
            <a:r>
              <a:rPr lang="en-US" sz="2400" dirty="0" err="1" smtClean="0"/>
              <a:t>zijn</a:t>
            </a:r>
            <a:r>
              <a:rPr lang="en-US" sz="2400" dirty="0" smtClean="0"/>
              <a:t> </a:t>
            </a:r>
            <a:r>
              <a:rPr lang="en-US" sz="2400" dirty="0" err="1" smtClean="0"/>
              <a:t>gegaan</a:t>
            </a:r>
            <a:r>
              <a:rPr lang="en-US" sz="2400" dirty="0" smtClean="0"/>
              <a:t> in het </a:t>
            </a:r>
            <a:r>
              <a:rPr lang="en-US" sz="2400" dirty="0" err="1" smtClean="0"/>
              <a:t>verleden</a:t>
            </a:r>
            <a:r>
              <a:rPr lang="en-US" sz="2400" dirty="0" smtClean="0"/>
              <a:t> en </a:t>
            </a:r>
            <a:r>
              <a:rPr lang="en-US" sz="2400" dirty="0" err="1" smtClean="0"/>
              <a:t>wederom</a:t>
            </a:r>
            <a:r>
              <a:rPr lang="en-US" sz="2400" dirty="0" smtClean="0"/>
              <a:t> </a:t>
            </a:r>
            <a:r>
              <a:rPr lang="en-US" sz="2400" dirty="0" err="1" smtClean="0"/>
              <a:t>gaan</a:t>
            </a:r>
            <a:r>
              <a:rPr lang="en-US" sz="2400" dirty="0" smtClean="0"/>
              <a:t>, </a:t>
            </a:r>
            <a:r>
              <a:rPr lang="en-US" sz="2400" dirty="0" err="1" smtClean="0"/>
              <a:t>waardoor</a:t>
            </a:r>
            <a:r>
              <a:rPr lang="en-US" sz="2400" dirty="0" smtClean="0"/>
              <a:t> </a:t>
            </a:r>
            <a:r>
              <a:rPr lang="en-US" sz="2400" dirty="0" err="1" smtClean="0"/>
              <a:t>zaken</a:t>
            </a:r>
            <a:r>
              <a:rPr lang="en-US" sz="2400" dirty="0" smtClean="0"/>
              <a:t> </a:t>
            </a:r>
            <a:r>
              <a:rPr lang="en-US" sz="2400" dirty="0" err="1" smtClean="0"/>
              <a:t>anders</a:t>
            </a:r>
            <a:r>
              <a:rPr lang="en-US" sz="2400" dirty="0" smtClean="0"/>
              <a:t> </a:t>
            </a:r>
            <a:r>
              <a:rPr lang="en-US" sz="2400" dirty="0" err="1" smtClean="0"/>
              <a:t>aangepakt</a:t>
            </a:r>
            <a:r>
              <a:rPr lang="en-US" sz="2400" dirty="0" smtClean="0"/>
              <a:t> </a:t>
            </a:r>
            <a:r>
              <a:rPr lang="en-US" sz="2400" dirty="0" err="1" smtClean="0"/>
              <a:t>moeten</a:t>
            </a:r>
            <a:r>
              <a:rPr lang="en-US" sz="2400" dirty="0" smtClean="0"/>
              <a:t> </a:t>
            </a:r>
            <a:r>
              <a:rPr lang="en-US" sz="2400" dirty="0" err="1" smtClean="0"/>
              <a:t>worden</a:t>
            </a:r>
            <a:endParaRPr lang="en-US" sz="2400" dirty="0" smtClean="0"/>
          </a:p>
          <a:p>
            <a:endParaRPr lang="en-US" dirty="0"/>
          </a:p>
        </p:txBody>
      </p:sp>
    </p:spTree>
    <p:extLst>
      <p:ext uri="{BB962C8B-B14F-4D97-AF65-F5344CB8AC3E}">
        <p14:creationId xmlns:p14="http://schemas.microsoft.com/office/powerpoint/2010/main" val="3111406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Innovatie</a:t>
            </a:r>
            <a:r>
              <a:rPr lang="en-US" dirty="0" smtClean="0"/>
              <a:t> in Suriname (Cont’d)</a:t>
            </a:r>
            <a:endParaRPr lang="en-US" dirty="0"/>
          </a:p>
        </p:txBody>
      </p:sp>
      <p:sp>
        <p:nvSpPr>
          <p:cNvPr id="3" name="Content Placeholder 2"/>
          <p:cNvSpPr>
            <a:spLocks noGrp="1"/>
          </p:cNvSpPr>
          <p:nvPr>
            <p:ph idx="1"/>
          </p:nvPr>
        </p:nvSpPr>
        <p:spPr>
          <a:xfrm>
            <a:off x="838200" y="1066800"/>
            <a:ext cx="7520940" cy="3579849"/>
          </a:xfrm>
        </p:spPr>
        <p:txBody>
          <a:bodyPr>
            <a:normAutofit/>
          </a:bodyPr>
          <a:lstStyle/>
          <a:p>
            <a:r>
              <a:rPr lang="en-US" sz="2400" dirty="0" smtClean="0"/>
              <a:t>Hoe </a:t>
            </a:r>
            <a:r>
              <a:rPr lang="en-US" sz="2400" dirty="0" err="1" smtClean="0"/>
              <a:t>kunnen</a:t>
            </a:r>
            <a:r>
              <a:rPr lang="en-US" sz="2400" dirty="0" smtClean="0"/>
              <a:t> </a:t>
            </a:r>
            <a:r>
              <a:rPr lang="en-US" sz="2400" dirty="0" err="1" smtClean="0"/>
              <a:t>wij</a:t>
            </a:r>
            <a:r>
              <a:rPr lang="en-US" sz="2400" dirty="0" smtClean="0"/>
              <a:t> het </a:t>
            </a:r>
            <a:r>
              <a:rPr lang="en-US" sz="2400" dirty="0" err="1" smtClean="0"/>
              <a:t>vermogen</a:t>
            </a:r>
            <a:r>
              <a:rPr lang="en-US" sz="2400" dirty="0" smtClean="0"/>
              <a:t> tot </a:t>
            </a:r>
            <a:r>
              <a:rPr lang="en-US" sz="2400" dirty="0" err="1" smtClean="0"/>
              <a:t>innovatie</a:t>
            </a:r>
            <a:r>
              <a:rPr lang="en-US" sz="2400" dirty="0" smtClean="0"/>
              <a:t> </a:t>
            </a:r>
            <a:r>
              <a:rPr lang="en-US" sz="2400" dirty="0" err="1" smtClean="0"/>
              <a:t>verder</a:t>
            </a:r>
            <a:r>
              <a:rPr lang="en-US" sz="2400" dirty="0" smtClean="0"/>
              <a:t> </a:t>
            </a:r>
            <a:r>
              <a:rPr lang="en-US" sz="2400" dirty="0" err="1" smtClean="0"/>
              <a:t>aanzwengelen</a:t>
            </a:r>
            <a:r>
              <a:rPr lang="en-US" sz="2400" dirty="0" smtClean="0"/>
              <a:t> en </a:t>
            </a:r>
            <a:r>
              <a:rPr lang="en-US" sz="2400" dirty="0" err="1" smtClean="0"/>
              <a:t>benutten</a:t>
            </a:r>
            <a:r>
              <a:rPr lang="en-US" sz="2400" dirty="0" smtClean="0"/>
              <a:t> </a:t>
            </a:r>
            <a:r>
              <a:rPr lang="en-US" sz="2400" dirty="0" err="1" smtClean="0"/>
              <a:t>voor</a:t>
            </a:r>
            <a:r>
              <a:rPr lang="en-US" sz="2400" dirty="0" smtClean="0"/>
              <a:t> de </a:t>
            </a:r>
            <a:r>
              <a:rPr lang="en-US" sz="2400" dirty="0" err="1" smtClean="0"/>
              <a:t>duurzame</a:t>
            </a:r>
            <a:r>
              <a:rPr lang="en-US" sz="2400" dirty="0" smtClean="0"/>
              <a:t> </a:t>
            </a:r>
            <a:r>
              <a:rPr lang="en-US" sz="2400" dirty="0" err="1" smtClean="0"/>
              <a:t>ontwikkeling</a:t>
            </a:r>
            <a:r>
              <a:rPr lang="en-US" sz="2400" dirty="0" smtClean="0"/>
              <a:t> van Suriname  </a:t>
            </a:r>
          </a:p>
          <a:p>
            <a:r>
              <a:rPr lang="en-US" sz="2400" dirty="0" err="1" smtClean="0"/>
              <a:t>Noodzaak</a:t>
            </a:r>
            <a:r>
              <a:rPr lang="en-US" sz="2400" dirty="0" smtClean="0"/>
              <a:t> </a:t>
            </a:r>
            <a:r>
              <a:rPr lang="en-US" sz="2400" dirty="0" err="1" smtClean="0"/>
              <a:t>om</a:t>
            </a:r>
            <a:r>
              <a:rPr lang="en-US" sz="2400" dirty="0" smtClean="0"/>
              <a:t> </a:t>
            </a:r>
            <a:r>
              <a:rPr lang="en-US" sz="2400" dirty="0" err="1" smtClean="0"/>
              <a:t>te</a:t>
            </a:r>
            <a:r>
              <a:rPr lang="en-US" sz="2400" dirty="0" smtClean="0"/>
              <a:t> </a:t>
            </a:r>
            <a:r>
              <a:rPr lang="en-US" sz="2400" dirty="0" err="1" smtClean="0"/>
              <a:t>focussen</a:t>
            </a:r>
            <a:r>
              <a:rPr lang="en-US" sz="2400" dirty="0" smtClean="0"/>
              <a:t> op </a:t>
            </a:r>
            <a:r>
              <a:rPr lang="en-US" sz="2400" dirty="0" err="1" smtClean="0"/>
              <a:t>jongeren</a:t>
            </a:r>
            <a:r>
              <a:rPr lang="en-US" sz="2400" dirty="0" smtClean="0"/>
              <a:t>, die </a:t>
            </a:r>
            <a:r>
              <a:rPr lang="en-US" sz="2400" dirty="0" err="1" smtClean="0"/>
              <a:t>vaak</a:t>
            </a:r>
            <a:r>
              <a:rPr lang="en-US" sz="2400" dirty="0" smtClean="0"/>
              <a:t> </a:t>
            </a:r>
            <a:r>
              <a:rPr lang="en-US" sz="2400" dirty="0" err="1" smtClean="0"/>
              <a:t>innovatieve</a:t>
            </a:r>
            <a:r>
              <a:rPr lang="en-US" sz="2400" dirty="0" smtClean="0"/>
              <a:t> </a:t>
            </a:r>
            <a:r>
              <a:rPr lang="en-US" sz="2400" dirty="0" err="1" smtClean="0"/>
              <a:t>ideeën</a:t>
            </a:r>
            <a:r>
              <a:rPr lang="en-US" sz="2400" dirty="0" smtClean="0"/>
              <a:t> </a:t>
            </a:r>
            <a:r>
              <a:rPr lang="en-US" sz="2400" dirty="0" err="1" smtClean="0"/>
              <a:t>hebben</a:t>
            </a:r>
            <a:r>
              <a:rPr lang="en-US" sz="2400" dirty="0" smtClean="0"/>
              <a:t>, maar </a:t>
            </a:r>
            <a:r>
              <a:rPr lang="en-US" sz="2400" dirty="0" err="1" smtClean="0"/>
              <a:t>niet</a:t>
            </a:r>
            <a:r>
              <a:rPr lang="en-US" sz="2400" dirty="0" smtClean="0"/>
              <a:t> de </a:t>
            </a:r>
            <a:r>
              <a:rPr lang="en-US" sz="2400" dirty="0" err="1" smtClean="0"/>
              <a:t>middelen</a:t>
            </a:r>
            <a:endParaRPr lang="en-US" sz="2400" dirty="0" smtClean="0"/>
          </a:p>
          <a:p>
            <a:r>
              <a:rPr lang="en-US" sz="2400" dirty="0" smtClean="0"/>
              <a:t>FATUM-VSB Best Young Entrepreneur Award en </a:t>
            </a:r>
            <a:r>
              <a:rPr lang="en-US" sz="2400" dirty="0" err="1" smtClean="0"/>
              <a:t>Startersdag</a:t>
            </a:r>
            <a:r>
              <a:rPr lang="en-US" sz="2400" dirty="0" smtClean="0"/>
              <a:t> </a:t>
            </a:r>
            <a:r>
              <a:rPr lang="en-US" sz="2400" dirty="0" err="1" smtClean="0"/>
              <a:t>hebben</a:t>
            </a:r>
            <a:r>
              <a:rPr lang="en-US" sz="2400" dirty="0" smtClean="0"/>
              <a:t> </a:t>
            </a:r>
            <a:r>
              <a:rPr lang="en-US" sz="2400" dirty="0" err="1" smtClean="0"/>
              <a:t>dit</a:t>
            </a:r>
            <a:r>
              <a:rPr lang="en-US" sz="2400" dirty="0" smtClean="0"/>
              <a:t> </a:t>
            </a:r>
            <a:r>
              <a:rPr lang="en-US" sz="2400" dirty="0" err="1" smtClean="0"/>
              <a:t>bewezen</a:t>
            </a:r>
            <a:endParaRPr lang="en-US" sz="2400" dirty="0" smtClean="0"/>
          </a:p>
        </p:txBody>
      </p:sp>
    </p:spTree>
    <p:extLst>
      <p:ext uri="{BB962C8B-B14F-4D97-AF65-F5344CB8AC3E}">
        <p14:creationId xmlns:p14="http://schemas.microsoft.com/office/powerpoint/2010/main" val="2824738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Final comment </a:t>
            </a:r>
            <a:r>
              <a:rPr lang="en-US" dirty="0" err="1" smtClean="0"/>
              <a:t>innovatie</a:t>
            </a:r>
            <a:endParaRPr lang="en-US" dirty="0"/>
          </a:p>
        </p:txBody>
      </p:sp>
      <p:sp>
        <p:nvSpPr>
          <p:cNvPr id="3" name="Content Placeholder 2"/>
          <p:cNvSpPr>
            <a:spLocks noGrp="1"/>
          </p:cNvSpPr>
          <p:nvPr>
            <p:ph idx="1"/>
          </p:nvPr>
        </p:nvSpPr>
        <p:spPr/>
        <p:txBody>
          <a:bodyPr>
            <a:normAutofit/>
          </a:bodyPr>
          <a:lstStyle/>
          <a:p>
            <a:r>
              <a:rPr lang="nl-NL" sz="2400" dirty="0" smtClean="0"/>
              <a:t>Ook hier is een pragmatische aanpak een noodzaak om innovatie te stimuleren, vooral als het gaat om een zeer belangrijke randvoorwaarde, namelijk onderwijs </a:t>
            </a:r>
          </a:p>
          <a:p>
            <a:pPr marL="0" indent="0">
              <a:buNone/>
            </a:pPr>
            <a:endParaRPr lang="en-US" sz="2400" dirty="0"/>
          </a:p>
        </p:txBody>
      </p:sp>
    </p:spTree>
    <p:extLst>
      <p:ext uri="{BB962C8B-B14F-4D97-AF65-F5344CB8AC3E}">
        <p14:creationId xmlns:p14="http://schemas.microsoft.com/office/powerpoint/2010/main" val="3550541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	</a:t>
            </a:r>
            <a:endParaRPr lang="en-US" dirty="0"/>
          </a:p>
          <a:p>
            <a:pPr marL="0" indent="0">
              <a:buNone/>
            </a:pPr>
            <a:r>
              <a:rPr lang="en-US" sz="4400" dirty="0"/>
              <a:t>	</a:t>
            </a:r>
            <a:r>
              <a:rPr lang="en-US" sz="4400" dirty="0" smtClean="0"/>
              <a:t>	THANK YOU !</a:t>
            </a:r>
            <a:endParaRPr lang="en-US" sz="4400" dirty="0"/>
          </a:p>
        </p:txBody>
      </p:sp>
    </p:spTree>
    <p:extLst>
      <p:ext uri="{BB962C8B-B14F-4D97-AF65-F5344CB8AC3E}">
        <p14:creationId xmlns:p14="http://schemas.microsoft.com/office/powerpoint/2010/main" val="433591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Definities</a:t>
            </a:r>
            <a:endParaRPr lang="en-US" dirty="0"/>
          </a:p>
        </p:txBody>
      </p:sp>
      <p:sp>
        <p:nvSpPr>
          <p:cNvPr id="3" name="Content Placeholder 2"/>
          <p:cNvSpPr>
            <a:spLocks noGrp="1"/>
          </p:cNvSpPr>
          <p:nvPr>
            <p:ph idx="1"/>
          </p:nvPr>
        </p:nvSpPr>
        <p:spPr/>
        <p:txBody>
          <a:bodyPr>
            <a:normAutofit/>
          </a:bodyPr>
          <a:lstStyle/>
          <a:p>
            <a:r>
              <a:rPr lang="nl-NL" sz="2400" dirty="0" smtClean="0"/>
              <a:t>Productiviteit is de meting van het resultaat van een proces in relatie tot de inbreng (output in relatie tot input). Kwantificering is mogelijk door de hoeveelheid productie (in geld gemeten of in natura) te delen door een maatstaf, bijvoorbeeld voor arbeid of kapitaal. </a:t>
            </a:r>
          </a:p>
          <a:p>
            <a:r>
              <a:rPr lang="nl-NL" sz="2400" dirty="0" smtClean="0"/>
              <a:t>Innovatie of vernieuwing heeft betrekking op nieuwe ideeën, goederen, diensten en processen. Innovatie kan plaatsvinden binnen organisaties maar ook binnen bredere - sociale - verbanden.</a:t>
            </a:r>
            <a:endParaRPr lang="en-US" sz="2400" dirty="0"/>
          </a:p>
        </p:txBody>
      </p:sp>
    </p:spTree>
    <p:extLst>
      <p:ext uri="{BB962C8B-B14F-4D97-AF65-F5344CB8AC3E}">
        <p14:creationId xmlns:p14="http://schemas.microsoft.com/office/powerpoint/2010/main" val="2945830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Productiviteit</a:t>
            </a:r>
            <a:r>
              <a:rPr lang="en-US" dirty="0" smtClean="0"/>
              <a:t> in Suriname</a:t>
            </a:r>
            <a:endParaRPr lang="en-US" dirty="0"/>
          </a:p>
        </p:txBody>
      </p:sp>
      <p:sp>
        <p:nvSpPr>
          <p:cNvPr id="3" name="Content Placeholder 2"/>
          <p:cNvSpPr>
            <a:spLocks noGrp="1"/>
          </p:cNvSpPr>
          <p:nvPr>
            <p:ph idx="1"/>
          </p:nvPr>
        </p:nvSpPr>
        <p:spPr/>
        <p:txBody>
          <a:bodyPr>
            <a:normAutofit/>
          </a:bodyPr>
          <a:lstStyle/>
          <a:p>
            <a:r>
              <a:rPr lang="en-US" sz="2400" dirty="0" err="1" smtClean="0"/>
              <a:t>Een</a:t>
            </a:r>
            <a:r>
              <a:rPr lang="en-US" sz="2400" dirty="0" smtClean="0"/>
              <a:t> </a:t>
            </a:r>
            <a:r>
              <a:rPr lang="en-US" sz="2400" dirty="0" err="1" smtClean="0"/>
              <a:t>groot</a:t>
            </a:r>
            <a:r>
              <a:rPr lang="en-US" sz="2400" dirty="0" smtClean="0"/>
              <a:t> </a:t>
            </a:r>
            <a:r>
              <a:rPr lang="en-US" sz="2400" dirty="0" err="1" smtClean="0"/>
              <a:t>probleem</a:t>
            </a:r>
            <a:r>
              <a:rPr lang="en-US" sz="2400" dirty="0" smtClean="0"/>
              <a:t> in Suriname, </a:t>
            </a:r>
            <a:r>
              <a:rPr lang="en-US" sz="2400" dirty="0" err="1" smtClean="0"/>
              <a:t>vooral</a:t>
            </a:r>
            <a:r>
              <a:rPr lang="en-US" sz="2400" dirty="0" smtClean="0"/>
              <a:t> in micro-, </a:t>
            </a:r>
            <a:r>
              <a:rPr lang="en-US" sz="2400" dirty="0" err="1" smtClean="0"/>
              <a:t>kleine</a:t>
            </a:r>
            <a:r>
              <a:rPr lang="en-US" sz="2400" dirty="0" smtClean="0"/>
              <a:t> - en </a:t>
            </a:r>
            <a:r>
              <a:rPr lang="en-US" sz="2400" dirty="0" err="1" smtClean="0"/>
              <a:t>middelgrote</a:t>
            </a:r>
            <a:r>
              <a:rPr lang="en-US" sz="2400" dirty="0" smtClean="0"/>
              <a:t> </a:t>
            </a:r>
            <a:r>
              <a:rPr lang="en-US" sz="2400" dirty="0" err="1" smtClean="0"/>
              <a:t>bedrijven</a:t>
            </a:r>
            <a:endParaRPr lang="en-US" sz="2400" dirty="0" smtClean="0"/>
          </a:p>
          <a:p>
            <a:r>
              <a:rPr lang="en-US" sz="2400" dirty="0" err="1" smtClean="0"/>
              <a:t>Kleine</a:t>
            </a:r>
            <a:r>
              <a:rPr lang="en-US" sz="2400" dirty="0" smtClean="0"/>
              <a:t> </a:t>
            </a:r>
            <a:r>
              <a:rPr lang="en-US" sz="2400" dirty="0" err="1" smtClean="0"/>
              <a:t>markt</a:t>
            </a:r>
            <a:r>
              <a:rPr lang="en-US" sz="2400" dirty="0" smtClean="0"/>
              <a:t> en </a:t>
            </a:r>
            <a:r>
              <a:rPr lang="en-US" sz="2400" dirty="0" err="1" smtClean="0"/>
              <a:t>lokale</a:t>
            </a:r>
            <a:r>
              <a:rPr lang="en-US" sz="2400" dirty="0" smtClean="0"/>
              <a:t> </a:t>
            </a:r>
            <a:r>
              <a:rPr lang="en-US" sz="2400" dirty="0" err="1" smtClean="0"/>
              <a:t>orientatie</a:t>
            </a:r>
            <a:r>
              <a:rPr lang="en-US" sz="2400" dirty="0" smtClean="0"/>
              <a:t> </a:t>
            </a:r>
            <a:r>
              <a:rPr lang="en-US" sz="2400" dirty="0" err="1" smtClean="0"/>
              <a:t>onderdeel</a:t>
            </a:r>
            <a:r>
              <a:rPr lang="en-US" sz="2400" dirty="0" smtClean="0"/>
              <a:t> van het </a:t>
            </a:r>
            <a:r>
              <a:rPr lang="en-US" sz="2400" dirty="0" err="1" smtClean="0"/>
              <a:t>probleem</a:t>
            </a:r>
            <a:endParaRPr lang="en-US" sz="2400" dirty="0" smtClean="0"/>
          </a:p>
          <a:p>
            <a:r>
              <a:rPr lang="en-US" sz="2400" dirty="0" err="1" smtClean="0"/>
              <a:t>Arbeidsproductiviteit</a:t>
            </a:r>
            <a:r>
              <a:rPr lang="en-US" sz="2400" dirty="0" smtClean="0"/>
              <a:t> </a:t>
            </a:r>
            <a:r>
              <a:rPr lang="en-US" sz="2400" dirty="0" err="1" smtClean="0"/>
              <a:t>een</a:t>
            </a:r>
            <a:r>
              <a:rPr lang="en-US" sz="2400" dirty="0" smtClean="0"/>
              <a:t> </a:t>
            </a:r>
            <a:r>
              <a:rPr lang="en-US" sz="2400" dirty="0" err="1" smtClean="0"/>
              <a:t>groot</a:t>
            </a:r>
            <a:r>
              <a:rPr lang="en-US" sz="2400" dirty="0" smtClean="0"/>
              <a:t> </a:t>
            </a:r>
            <a:r>
              <a:rPr lang="en-US" sz="2400" dirty="0" err="1" smtClean="0"/>
              <a:t>probleem</a:t>
            </a:r>
            <a:r>
              <a:rPr lang="en-US" sz="2400" dirty="0" smtClean="0"/>
              <a:t> in Suriname</a:t>
            </a:r>
          </a:p>
          <a:p>
            <a:r>
              <a:rPr lang="en-US" sz="2400" dirty="0" smtClean="0"/>
              <a:t>Al decennia </a:t>
            </a:r>
            <a:r>
              <a:rPr lang="en-US" sz="2400" dirty="0" err="1" smtClean="0"/>
              <a:t>een</a:t>
            </a:r>
            <a:r>
              <a:rPr lang="en-US" sz="2400" dirty="0" smtClean="0"/>
              <a:t> </a:t>
            </a:r>
            <a:r>
              <a:rPr lang="en-US" sz="2400" dirty="0" err="1" smtClean="0"/>
              <a:t>probleem</a:t>
            </a:r>
            <a:r>
              <a:rPr lang="en-US" sz="2400" dirty="0" smtClean="0"/>
              <a:t>, maar </a:t>
            </a:r>
            <a:r>
              <a:rPr lang="en-US" sz="2400" dirty="0" err="1" smtClean="0"/>
              <a:t>nooit</a:t>
            </a:r>
            <a:r>
              <a:rPr lang="en-US" sz="2400" dirty="0" smtClean="0"/>
              <a:t> </a:t>
            </a:r>
            <a:r>
              <a:rPr lang="en-US" sz="2400" dirty="0" err="1" smtClean="0"/>
              <a:t>echt</a:t>
            </a:r>
            <a:r>
              <a:rPr lang="en-US" sz="2400" dirty="0" smtClean="0"/>
              <a:t> </a:t>
            </a:r>
            <a:r>
              <a:rPr lang="en-US" sz="2400" dirty="0" err="1" smtClean="0"/>
              <a:t>aangepakt</a:t>
            </a:r>
            <a:endParaRPr lang="en-US" sz="2400" dirty="0" smtClean="0"/>
          </a:p>
          <a:p>
            <a:endParaRPr lang="en-US" dirty="0"/>
          </a:p>
        </p:txBody>
      </p:sp>
    </p:spTree>
    <p:extLst>
      <p:ext uri="{BB962C8B-B14F-4D97-AF65-F5344CB8AC3E}">
        <p14:creationId xmlns:p14="http://schemas.microsoft.com/office/powerpoint/2010/main" val="1819928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Productiviteit</a:t>
            </a:r>
            <a:r>
              <a:rPr lang="en-US" dirty="0" smtClean="0"/>
              <a:t> in Suriname (Cont’d) </a:t>
            </a:r>
            <a:endParaRPr lang="en-US" dirty="0"/>
          </a:p>
        </p:txBody>
      </p:sp>
      <p:sp>
        <p:nvSpPr>
          <p:cNvPr id="3" name="Content Placeholder 2"/>
          <p:cNvSpPr>
            <a:spLocks noGrp="1"/>
          </p:cNvSpPr>
          <p:nvPr>
            <p:ph idx="1"/>
          </p:nvPr>
        </p:nvSpPr>
        <p:spPr/>
        <p:txBody>
          <a:bodyPr>
            <a:normAutofit/>
          </a:bodyPr>
          <a:lstStyle/>
          <a:p>
            <a:r>
              <a:rPr lang="en-US" sz="2400" dirty="0" err="1" smtClean="0"/>
              <a:t>Groei</a:t>
            </a:r>
            <a:r>
              <a:rPr lang="en-US" sz="2400" dirty="0" smtClean="0"/>
              <a:t> van de </a:t>
            </a:r>
            <a:r>
              <a:rPr lang="en-US" sz="2400" dirty="0" err="1" smtClean="0"/>
              <a:t>economie</a:t>
            </a:r>
            <a:r>
              <a:rPr lang="en-US" sz="2400" dirty="0" smtClean="0"/>
              <a:t> </a:t>
            </a:r>
            <a:r>
              <a:rPr lang="en-US" sz="2400" dirty="0" err="1" smtClean="0"/>
              <a:t>als</a:t>
            </a:r>
            <a:r>
              <a:rPr lang="en-US" sz="2400" dirty="0" smtClean="0"/>
              <a:t> </a:t>
            </a:r>
            <a:r>
              <a:rPr lang="en-US" sz="2400" dirty="0" err="1" smtClean="0"/>
              <a:t>gevolg</a:t>
            </a:r>
            <a:r>
              <a:rPr lang="en-US" sz="2400" dirty="0" smtClean="0"/>
              <a:t> van de </a:t>
            </a:r>
            <a:r>
              <a:rPr lang="en-US" sz="2400" dirty="0" err="1" smtClean="0"/>
              <a:t>supercyclus</a:t>
            </a:r>
            <a:r>
              <a:rPr lang="en-US" sz="2400" dirty="0" smtClean="0"/>
              <a:t> van </a:t>
            </a:r>
            <a:r>
              <a:rPr lang="en-US" sz="2400" dirty="0" err="1" smtClean="0"/>
              <a:t>grondstoffen</a:t>
            </a:r>
            <a:r>
              <a:rPr lang="en-US" sz="2400" dirty="0" smtClean="0"/>
              <a:t> </a:t>
            </a:r>
            <a:r>
              <a:rPr lang="en-US" sz="2400" dirty="0" err="1" smtClean="0"/>
              <a:t>verbloemde</a:t>
            </a:r>
            <a:r>
              <a:rPr lang="en-US" sz="2400" dirty="0" smtClean="0"/>
              <a:t> de </a:t>
            </a:r>
            <a:r>
              <a:rPr lang="en-US" sz="2400" dirty="0" err="1" smtClean="0"/>
              <a:t>realiteit</a:t>
            </a:r>
            <a:endParaRPr lang="en-US" sz="2400" dirty="0" smtClean="0"/>
          </a:p>
          <a:p>
            <a:r>
              <a:rPr lang="en-US" sz="2400" dirty="0" smtClean="0"/>
              <a:t>Crisis </a:t>
            </a:r>
            <a:r>
              <a:rPr lang="en-US" sz="2400" dirty="0" err="1" smtClean="0"/>
              <a:t>heeft</a:t>
            </a:r>
            <a:r>
              <a:rPr lang="en-US" sz="2400" dirty="0" smtClean="0"/>
              <a:t> de </a:t>
            </a:r>
            <a:r>
              <a:rPr lang="en-US" sz="2400" dirty="0" err="1" smtClean="0"/>
              <a:t>lage</a:t>
            </a:r>
            <a:r>
              <a:rPr lang="en-US" sz="2400" dirty="0" smtClean="0"/>
              <a:t> </a:t>
            </a:r>
            <a:r>
              <a:rPr lang="en-US" sz="2400" dirty="0" err="1" smtClean="0"/>
              <a:t>productiviteit</a:t>
            </a:r>
            <a:r>
              <a:rPr lang="en-US" sz="2400" dirty="0" smtClean="0"/>
              <a:t> </a:t>
            </a:r>
            <a:r>
              <a:rPr lang="en-US" sz="2400" dirty="0" err="1" smtClean="0"/>
              <a:t>weer</a:t>
            </a:r>
            <a:r>
              <a:rPr lang="en-US" sz="2400" dirty="0" smtClean="0"/>
              <a:t> </a:t>
            </a:r>
            <a:r>
              <a:rPr lang="en-US" sz="2400" dirty="0" err="1" smtClean="0"/>
              <a:t>boven</a:t>
            </a:r>
            <a:r>
              <a:rPr lang="en-US" sz="2400" dirty="0" smtClean="0"/>
              <a:t> water </a:t>
            </a:r>
            <a:r>
              <a:rPr lang="en-US" sz="2400" dirty="0" err="1" smtClean="0"/>
              <a:t>gehaald</a:t>
            </a:r>
            <a:endParaRPr lang="en-US" sz="2400" dirty="0" smtClean="0"/>
          </a:p>
          <a:p>
            <a:r>
              <a:rPr lang="en-US" sz="2400" dirty="0" err="1" smtClean="0"/>
              <a:t>Productiviteit</a:t>
            </a:r>
            <a:r>
              <a:rPr lang="en-US" sz="2400" dirty="0" smtClean="0"/>
              <a:t> </a:t>
            </a:r>
            <a:r>
              <a:rPr lang="en-US" sz="2400" dirty="0" err="1" smtClean="0"/>
              <a:t>daarom</a:t>
            </a:r>
            <a:r>
              <a:rPr lang="en-US" sz="2400" dirty="0" smtClean="0"/>
              <a:t> </a:t>
            </a:r>
            <a:r>
              <a:rPr lang="en-US" sz="2400" dirty="0" err="1" smtClean="0"/>
              <a:t>opgenomen</a:t>
            </a:r>
            <a:r>
              <a:rPr lang="en-US" sz="2400" dirty="0" smtClean="0"/>
              <a:t> in de ‘Enabling Environment for Sustainable Enterprises (EESE)’</a:t>
            </a:r>
          </a:p>
          <a:p>
            <a:pPr marL="0" indent="0">
              <a:buNone/>
            </a:pPr>
            <a:endParaRPr lang="en-US" sz="2400" dirty="0"/>
          </a:p>
        </p:txBody>
      </p:sp>
    </p:spTree>
    <p:extLst>
      <p:ext uri="{BB962C8B-B14F-4D97-AF65-F5344CB8AC3E}">
        <p14:creationId xmlns:p14="http://schemas.microsoft.com/office/powerpoint/2010/main" val="1396696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EESE</a:t>
            </a:r>
            <a:endParaRPr lang="en-US" dirty="0"/>
          </a:p>
        </p:txBody>
      </p:sp>
      <p:sp>
        <p:nvSpPr>
          <p:cNvPr id="3" name="Content Placeholder 2"/>
          <p:cNvSpPr>
            <a:spLocks noGrp="1"/>
          </p:cNvSpPr>
          <p:nvPr>
            <p:ph idx="1"/>
          </p:nvPr>
        </p:nvSpPr>
        <p:spPr/>
        <p:txBody>
          <a:bodyPr>
            <a:noAutofit/>
          </a:bodyPr>
          <a:lstStyle/>
          <a:p>
            <a:pPr marL="0" indent="0">
              <a:buNone/>
            </a:pPr>
            <a:r>
              <a:rPr lang="en-US" sz="2000" dirty="0" smtClean="0"/>
              <a:t>1. Peace and political stability</a:t>
            </a:r>
          </a:p>
          <a:p>
            <a:pPr marL="0" indent="0">
              <a:buNone/>
            </a:pPr>
            <a:r>
              <a:rPr lang="en-US" sz="2000" dirty="0" smtClean="0"/>
              <a:t>2. Good governance</a:t>
            </a:r>
          </a:p>
          <a:p>
            <a:pPr marL="0" indent="0">
              <a:buNone/>
            </a:pPr>
            <a:r>
              <a:rPr lang="en-US" sz="2000" dirty="0" smtClean="0"/>
              <a:t>3. Social dialogue</a:t>
            </a:r>
          </a:p>
          <a:p>
            <a:pPr marL="0" indent="0">
              <a:buNone/>
            </a:pPr>
            <a:r>
              <a:rPr lang="en-US" sz="2000" dirty="0" smtClean="0"/>
              <a:t>4. Respect for universal human rights</a:t>
            </a:r>
          </a:p>
          <a:p>
            <a:pPr marL="0" indent="0">
              <a:buNone/>
            </a:pPr>
            <a:r>
              <a:rPr lang="en-US" sz="2000" dirty="0" smtClean="0"/>
              <a:t>5. Entrepreneurial culture</a:t>
            </a:r>
          </a:p>
          <a:p>
            <a:pPr marL="0" indent="0">
              <a:buNone/>
            </a:pPr>
            <a:r>
              <a:rPr lang="en-US" sz="2000" dirty="0" smtClean="0"/>
              <a:t>6. Sound and stable macroeconomic policy</a:t>
            </a:r>
          </a:p>
          <a:p>
            <a:pPr marL="0" indent="0">
              <a:buNone/>
            </a:pPr>
            <a:r>
              <a:rPr lang="en-US" sz="2000" dirty="0" smtClean="0"/>
              <a:t>7. Trade and sustainable economic integration</a:t>
            </a:r>
          </a:p>
          <a:p>
            <a:pPr marL="0" indent="0">
              <a:buNone/>
            </a:pPr>
            <a:r>
              <a:rPr lang="en-US" sz="2000" dirty="0" smtClean="0"/>
              <a:t>8. Enabling legal and regulatory environment</a:t>
            </a:r>
          </a:p>
          <a:p>
            <a:pPr marL="0" indent="0">
              <a:buNone/>
            </a:pPr>
            <a:r>
              <a:rPr lang="en-US" sz="2000" dirty="0" smtClean="0"/>
              <a:t>9. Rule of law</a:t>
            </a:r>
            <a:endParaRPr lang="en-US" sz="2000" dirty="0"/>
          </a:p>
        </p:txBody>
      </p:sp>
    </p:spTree>
    <p:extLst>
      <p:ext uri="{BB962C8B-B14F-4D97-AF65-F5344CB8AC3E}">
        <p14:creationId xmlns:p14="http://schemas.microsoft.com/office/powerpoint/2010/main" val="3821782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EESE (Cont’d)</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smtClean="0"/>
              <a:t>10. Fair competition</a:t>
            </a:r>
          </a:p>
          <a:p>
            <a:pPr marL="0" indent="0">
              <a:buNone/>
            </a:pPr>
            <a:r>
              <a:rPr lang="en-US" sz="2000" dirty="0" smtClean="0"/>
              <a:t>11. Access to financial services</a:t>
            </a:r>
          </a:p>
          <a:p>
            <a:pPr marL="0" indent="0">
              <a:buNone/>
            </a:pPr>
            <a:r>
              <a:rPr lang="en-US" sz="2000" dirty="0" smtClean="0"/>
              <a:t>12. Physical infrastructure</a:t>
            </a:r>
          </a:p>
          <a:p>
            <a:pPr marL="0" indent="0">
              <a:buNone/>
            </a:pPr>
            <a:r>
              <a:rPr lang="en-US" sz="2000" dirty="0" smtClean="0"/>
              <a:t>13. Information and communications technology</a:t>
            </a:r>
          </a:p>
          <a:p>
            <a:pPr marL="0" indent="0">
              <a:buNone/>
            </a:pPr>
            <a:r>
              <a:rPr lang="en-US" sz="2000" dirty="0" smtClean="0"/>
              <a:t>14. Education, training and lifelong learning</a:t>
            </a:r>
          </a:p>
          <a:p>
            <a:pPr marL="0" indent="0">
              <a:buNone/>
            </a:pPr>
            <a:r>
              <a:rPr lang="en-US" sz="2000" dirty="0" smtClean="0"/>
              <a:t>15. Social justice and social inclusion</a:t>
            </a:r>
          </a:p>
          <a:p>
            <a:pPr marL="0" indent="0">
              <a:buNone/>
            </a:pPr>
            <a:r>
              <a:rPr lang="en-US" sz="2000" dirty="0" smtClean="0"/>
              <a:t>16. Adequate social protection</a:t>
            </a:r>
          </a:p>
          <a:p>
            <a:pPr marL="0" indent="0">
              <a:buNone/>
            </a:pPr>
            <a:r>
              <a:rPr lang="en-US" sz="2000" dirty="0" smtClean="0"/>
              <a:t>17. Responsible stewardship of the environment</a:t>
            </a:r>
            <a:endParaRPr lang="en-US" sz="2000" dirty="0"/>
          </a:p>
        </p:txBody>
      </p:sp>
    </p:spTree>
    <p:extLst>
      <p:ext uri="{BB962C8B-B14F-4D97-AF65-F5344CB8AC3E}">
        <p14:creationId xmlns:p14="http://schemas.microsoft.com/office/powerpoint/2010/main" val="3871516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Productiviteit</a:t>
            </a:r>
            <a:r>
              <a:rPr lang="en-US" dirty="0" smtClean="0"/>
              <a:t> in Suriname (Cont’d) </a:t>
            </a:r>
            <a:endParaRPr lang="en-US" dirty="0"/>
          </a:p>
        </p:txBody>
      </p:sp>
      <p:sp>
        <p:nvSpPr>
          <p:cNvPr id="3" name="Content Placeholder 2"/>
          <p:cNvSpPr>
            <a:spLocks noGrp="1"/>
          </p:cNvSpPr>
          <p:nvPr>
            <p:ph idx="1"/>
          </p:nvPr>
        </p:nvSpPr>
        <p:spPr/>
        <p:txBody>
          <a:bodyPr>
            <a:normAutofit/>
          </a:bodyPr>
          <a:lstStyle/>
          <a:p>
            <a:r>
              <a:rPr lang="en-US" sz="2400" dirty="0" smtClean="0"/>
              <a:t>‘Sustaining Competitive and Responsible Enterprises (SCORE)’ </a:t>
            </a:r>
            <a:r>
              <a:rPr lang="en-US" sz="2400" dirty="0" err="1" smtClean="0"/>
              <a:t>geselecteerd</a:t>
            </a:r>
            <a:r>
              <a:rPr lang="en-US" sz="2400" dirty="0" smtClean="0"/>
              <a:t> </a:t>
            </a:r>
            <a:r>
              <a:rPr lang="en-US" sz="2400" dirty="0" err="1" smtClean="0"/>
              <a:t>om</a:t>
            </a:r>
            <a:r>
              <a:rPr lang="en-US" sz="2400" dirty="0" smtClean="0"/>
              <a:t> </a:t>
            </a:r>
            <a:r>
              <a:rPr lang="en-US" sz="2400" dirty="0" err="1" smtClean="0"/>
              <a:t>probleem</a:t>
            </a:r>
            <a:r>
              <a:rPr lang="en-US" sz="2400" dirty="0" smtClean="0"/>
              <a:t> in </a:t>
            </a:r>
            <a:r>
              <a:rPr lang="en-US" sz="2400" dirty="0" err="1" smtClean="0"/>
              <a:t>bedrijven</a:t>
            </a:r>
            <a:r>
              <a:rPr lang="en-US" sz="2400" dirty="0" smtClean="0"/>
              <a:t> </a:t>
            </a:r>
            <a:r>
              <a:rPr lang="en-US" sz="2400" dirty="0" err="1" smtClean="0"/>
              <a:t>aan</a:t>
            </a:r>
            <a:r>
              <a:rPr lang="en-US" sz="2400" dirty="0" smtClean="0"/>
              <a:t> </a:t>
            </a:r>
            <a:r>
              <a:rPr lang="en-US" sz="2400" dirty="0" err="1" smtClean="0"/>
              <a:t>te</a:t>
            </a:r>
            <a:r>
              <a:rPr lang="en-US" sz="2400" dirty="0" smtClean="0"/>
              <a:t> </a:t>
            </a:r>
            <a:r>
              <a:rPr lang="en-US" sz="2400" dirty="0" err="1" smtClean="0"/>
              <a:t>pakke</a:t>
            </a:r>
            <a:endParaRPr lang="en-US" sz="2400" dirty="0" smtClean="0"/>
          </a:p>
          <a:p>
            <a:r>
              <a:rPr lang="en-US" sz="2400" dirty="0" smtClean="0"/>
              <a:t>Pilot </a:t>
            </a:r>
            <a:r>
              <a:rPr lang="en-US" sz="2400" dirty="0" err="1" smtClean="0"/>
              <a:t>gestart</a:t>
            </a:r>
            <a:r>
              <a:rPr lang="en-US" sz="2400" dirty="0" smtClean="0"/>
              <a:t> in </a:t>
            </a:r>
            <a:r>
              <a:rPr lang="en-US" sz="2400" dirty="0" err="1" smtClean="0"/>
              <a:t>juni</a:t>
            </a:r>
            <a:r>
              <a:rPr lang="en-US" sz="2400" dirty="0" smtClean="0"/>
              <a:t> / </a:t>
            </a:r>
            <a:r>
              <a:rPr lang="en-US" sz="2400" dirty="0" err="1" smtClean="0"/>
              <a:t>juli</a:t>
            </a:r>
            <a:r>
              <a:rPr lang="en-US" sz="2400" dirty="0" smtClean="0"/>
              <a:t> </a:t>
            </a:r>
            <a:r>
              <a:rPr lang="en-US" sz="2400" dirty="0" err="1" smtClean="0"/>
              <a:t>bij</a:t>
            </a:r>
            <a:r>
              <a:rPr lang="en-US" sz="2400" dirty="0" smtClean="0"/>
              <a:t> 4 </a:t>
            </a:r>
            <a:r>
              <a:rPr lang="en-US" sz="2400" dirty="0" err="1" smtClean="0"/>
              <a:t>bedrijven</a:t>
            </a:r>
            <a:endParaRPr lang="en-US" sz="2400" dirty="0" smtClean="0"/>
          </a:p>
          <a:p>
            <a:pPr marL="0" indent="0">
              <a:buNone/>
            </a:pPr>
            <a:endParaRPr lang="en-US" sz="2400" dirty="0" smtClean="0"/>
          </a:p>
          <a:p>
            <a:pPr marL="0" indent="0">
              <a:buNone/>
            </a:pPr>
            <a:endParaRPr lang="en-US" dirty="0"/>
          </a:p>
        </p:txBody>
      </p:sp>
    </p:spTree>
    <p:extLst>
      <p:ext uri="{BB962C8B-B14F-4D97-AF65-F5344CB8AC3E}">
        <p14:creationId xmlns:p14="http://schemas.microsoft.com/office/powerpoint/2010/main" val="96009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SCORE</a:t>
            </a:r>
            <a:endParaRPr lang="en-US" dirty="0"/>
          </a:p>
        </p:txBody>
      </p:sp>
      <p:sp>
        <p:nvSpPr>
          <p:cNvPr id="3" name="Content Placeholder 2"/>
          <p:cNvSpPr>
            <a:spLocks noGrp="1"/>
          </p:cNvSpPr>
          <p:nvPr>
            <p:ph idx="1"/>
          </p:nvPr>
        </p:nvSpPr>
        <p:spPr/>
        <p:txBody>
          <a:bodyPr>
            <a:normAutofit fontScale="40000" lnSpcReduction="20000"/>
          </a:bodyPr>
          <a:lstStyle/>
          <a:p>
            <a:r>
              <a:rPr lang="en-US" sz="5000" dirty="0" smtClean="0"/>
              <a:t>Sustaining Competitive and Responsible Enterprises (SCORE) is a practical training and in-company </a:t>
            </a:r>
            <a:r>
              <a:rPr lang="en-US" sz="5000" dirty="0" err="1" smtClean="0"/>
              <a:t>counselling</a:t>
            </a:r>
            <a:r>
              <a:rPr lang="en-US" sz="5000" dirty="0" smtClean="0"/>
              <a:t> </a:t>
            </a:r>
            <a:r>
              <a:rPr lang="en-US" sz="5000" dirty="0" err="1" smtClean="0"/>
              <a:t>programme</a:t>
            </a:r>
            <a:r>
              <a:rPr lang="en-US" sz="5000" dirty="0" smtClean="0"/>
              <a:t> that improves productivity and working conditions in small and medium sized enterprises (SMEs)</a:t>
            </a:r>
          </a:p>
          <a:p>
            <a:r>
              <a:rPr lang="en-US" sz="5000" dirty="0" smtClean="0"/>
              <a:t>De </a:t>
            </a:r>
            <a:r>
              <a:rPr lang="en-US" sz="5000" dirty="0" err="1" smtClean="0"/>
              <a:t>voorloper</a:t>
            </a:r>
            <a:r>
              <a:rPr lang="en-US" sz="5000" dirty="0" smtClean="0"/>
              <a:t> was het Better Work </a:t>
            </a:r>
            <a:r>
              <a:rPr lang="en-US" sz="5000" dirty="0" err="1" smtClean="0"/>
              <a:t>programma</a:t>
            </a:r>
            <a:endParaRPr lang="en-US" sz="5000" dirty="0" smtClean="0"/>
          </a:p>
          <a:p>
            <a:r>
              <a:rPr lang="en-US" sz="5000" dirty="0" smtClean="0"/>
              <a:t>SCORE supports enterprises to strengthen collaboration and communication between managers and workers to:</a:t>
            </a:r>
          </a:p>
          <a:p>
            <a:pPr lvl="1"/>
            <a:r>
              <a:rPr lang="en-US" sz="5000" dirty="0" smtClean="0"/>
              <a:t>Make enterprises more competitive in national and global markets</a:t>
            </a:r>
          </a:p>
          <a:p>
            <a:pPr lvl="1"/>
            <a:r>
              <a:rPr lang="en-US" sz="5000" dirty="0" smtClean="0"/>
              <a:t>Boost quality and productivity</a:t>
            </a:r>
          </a:p>
          <a:p>
            <a:pPr lvl="1"/>
            <a:r>
              <a:rPr lang="en-US" sz="5000" dirty="0" smtClean="0"/>
              <a:t>Improve working conditions (HR, OSH etc.) </a:t>
            </a:r>
          </a:p>
          <a:p>
            <a:pPr lvl="1"/>
            <a:r>
              <a:rPr lang="en-US" sz="5000" dirty="0" smtClean="0"/>
              <a:t>Reduce the environmental footprint</a:t>
            </a:r>
          </a:p>
          <a:p>
            <a:endParaRPr lang="en-US" dirty="0"/>
          </a:p>
        </p:txBody>
      </p:sp>
    </p:spTree>
    <p:extLst>
      <p:ext uri="{BB962C8B-B14F-4D97-AF65-F5344CB8AC3E}">
        <p14:creationId xmlns:p14="http://schemas.microsoft.com/office/powerpoint/2010/main" val="2561732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comment </a:t>
            </a:r>
            <a:r>
              <a:rPr lang="en-US" dirty="0" err="1"/>
              <a:t>p</a:t>
            </a:r>
            <a:r>
              <a:rPr lang="en-US" dirty="0" err="1" smtClean="0"/>
              <a:t>roductiviteit</a:t>
            </a:r>
            <a:endParaRPr lang="en-US" dirty="0"/>
          </a:p>
        </p:txBody>
      </p:sp>
      <p:sp>
        <p:nvSpPr>
          <p:cNvPr id="3" name="Content Placeholder 2"/>
          <p:cNvSpPr>
            <a:spLocks noGrp="1"/>
          </p:cNvSpPr>
          <p:nvPr>
            <p:ph idx="1"/>
          </p:nvPr>
        </p:nvSpPr>
        <p:spPr/>
        <p:txBody>
          <a:bodyPr>
            <a:normAutofit/>
          </a:bodyPr>
          <a:lstStyle/>
          <a:p>
            <a:r>
              <a:rPr lang="nl-NL" sz="2400" dirty="0" smtClean="0"/>
              <a:t>Probleem moet pragmatisch aangepakt worden, want we hebben geen tijd te verliezen, omdat met een lage productiviteit geen duurzame groei en ontwikkeling te realiseren zijn </a:t>
            </a:r>
          </a:p>
          <a:p>
            <a:pPr marL="0" indent="0">
              <a:buNone/>
            </a:pPr>
            <a:endParaRPr lang="en-US" sz="2400" dirty="0"/>
          </a:p>
        </p:txBody>
      </p:sp>
    </p:spTree>
    <p:extLst>
      <p:ext uri="{BB962C8B-B14F-4D97-AF65-F5344CB8AC3E}">
        <p14:creationId xmlns:p14="http://schemas.microsoft.com/office/powerpoint/2010/main" val="33927408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66</TotalTime>
  <Words>564</Words>
  <Application>Microsoft Office PowerPoint</Application>
  <PresentationFormat>On-screen Show (4:3)</PresentationFormat>
  <Paragraphs>60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Angles</vt:lpstr>
      <vt:lpstr>Productiviteit en Innovatie</vt:lpstr>
      <vt:lpstr>Definities</vt:lpstr>
      <vt:lpstr>Productiviteit in Suriname</vt:lpstr>
      <vt:lpstr>Productiviteit in Suriname (Cont’d) </vt:lpstr>
      <vt:lpstr>EESE</vt:lpstr>
      <vt:lpstr>EESE (Cont’d)</vt:lpstr>
      <vt:lpstr>Productiviteit in Suriname (Cont’d) </vt:lpstr>
      <vt:lpstr>SCORE</vt:lpstr>
      <vt:lpstr>Final comment productiviteit</vt:lpstr>
      <vt:lpstr>Innovatie in Suriname</vt:lpstr>
      <vt:lpstr>Innovatie in Suriname (Cont’d)</vt:lpstr>
      <vt:lpstr>Final comment innovatie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Productiviteit en Innovatie</dc:title>
  <dc:creator>Steven Mac Andrew</dc:creator>
  <cp:lastModifiedBy>Steven Mac Andrew</cp:lastModifiedBy>
  <cp:revision>8</cp:revision>
  <dcterms:created xsi:type="dcterms:W3CDTF">2017-08-28T09:35:53Z</dcterms:created>
  <dcterms:modified xsi:type="dcterms:W3CDTF">2017-08-28T10:42:41Z</dcterms:modified>
</cp:coreProperties>
</file>