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Calibri" panose="020F0502020204030204" pitchFamily="34" charset="0"/>
      <p:regular r:id="rId18"/>
      <p:bold r:id="rId19"/>
      <p:italic r:id="rId20"/>
      <p:boldItalic r:id="rId21"/>
    </p:embeddedFont>
    <p:embeddedFont>
      <p:font typeface="Old Standard TT" panose="020B0604020202020204" charset="0"/>
      <p:regular r:id="rId22"/>
      <p:bold r:id="rId23"/>
      <p: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B1BE916-6015-433A-A489-3EA6985D1683}">
  <a:tblStyle styleId="{0B1BE916-6015-433A-A489-3EA6985D1683}" styleName="Table_0">
    <a:wholeTbl>
      <a:tcStyle>
        <a:tcBdr>
          <a:left>
            <a:ln cap="flat" cmpd="sng">
              <a:solidFill>
                <a:srgbClr val="000000"/>
              </a:solidFill>
              <a:prstDash val="solid"/>
              <a:round/>
              <a:headEnd type="none" w="med" len="med"/>
              <a:tailEnd type="none" w="med" len="med"/>
            </a:ln>
          </a:left>
          <a:right>
            <a:ln cap="flat" cmpd="sng">
              <a:solidFill>
                <a:srgbClr val="000000"/>
              </a:solidFill>
              <a:prstDash val="solid"/>
              <a:round/>
              <a:headEnd type="none" w="med" len="med"/>
              <a:tailEnd type="none" w="med" len="med"/>
            </a:ln>
          </a:right>
          <a:top>
            <a:ln cap="flat" cmpd="sng">
              <a:solidFill>
                <a:srgbClr val="000000"/>
              </a:solidFill>
              <a:prstDash val="solid"/>
              <a:round/>
              <a:headEnd type="none" w="med" len="med"/>
              <a:tailEnd type="none" w="med" len="med"/>
            </a:ln>
          </a:top>
          <a:bottom>
            <a:ln cap="flat" cmpd="sng">
              <a:solidFill>
                <a:srgbClr val="000000"/>
              </a:solidFill>
              <a:prstDash val="solid"/>
              <a:round/>
              <a:headEnd type="none" w="med" len="med"/>
              <a:tailEnd type="none" w="med" len="med"/>
            </a:ln>
          </a:bottom>
          <a:insideH>
            <a:ln cap="flat" cmpd="sng">
              <a:solidFill>
                <a:srgbClr val="000000"/>
              </a:solidFill>
              <a:prstDash val="solid"/>
              <a:round/>
              <a:headEnd type="none" w="med" len="med"/>
              <a:tailEnd type="none" w="med" len="med"/>
            </a:ln>
          </a:insideH>
          <a:insideV>
            <a:ln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100"/>
            <a:ext cx="9144000" cy="1711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cxnSp>
        <p:nvCxnSpPr>
          <p:cNvPr id="11" name="Shape 11"/>
          <p:cNvCxnSpPr/>
          <p:nvPr/>
        </p:nvCxnSpPr>
        <p:spPr>
          <a:xfrm>
            <a:off x="641934" y="3597500"/>
            <a:ext cx="390299" cy="0"/>
          </a:xfrm>
          <a:prstGeom prst="straightConnector1">
            <a:avLst/>
          </a:prstGeom>
          <a:noFill/>
          <a:ln w="28575" cap="flat" cmpd="sng">
            <a:solidFill>
              <a:schemeClr val="accent1"/>
            </a:solidFill>
            <a:prstDash val="solid"/>
            <a:round/>
            <a:headEnd type="none" w="med" len="med"/>
            <a:tailEnd type="none" w="med" len="med"/>
          </a:ln>
        </p:spPr>
      </p:cxnSp>
      <p:sp>
        <p:nvSpPr>
          <p:cNvPr id="12" name="Shape 12"/>
          <p:cNvSpPr txBox="1">
            <a:spLocks noGrp="1"/>
          </p:cNvSpPr>
          <p:nvPr>
            <p:ph type="ctrTitle"/>
          </p:nvPr>
        </p:nvSpPr>
        <p:spPr>
          <a:xfrm>
            <a:off x="512700" y="1893300"/>
            <a:ext cx="8118600" cy="1522800"/>
          </a:xfrm>
          <a:prstGeom prst="rect">
            <a:avLst/>
          </a:prstGeom>
        </p:spPr>
        <p:txBody>
          <a:bodyPr lIns="91425" tIns="91425" rIns="91425" bIns="91425" anchor="b" anchorCtr="0"/>
          <a:lstStyle>
            <a:lvl1pPr lvl="0">
              <a:spcBef>
                <a:spcPts val="0"/>
              </a:spcBef>
              <a:buClr>
                <a:schemeClr val="accent1"/>
              </a:buClr>
              <a:buSzPct val="100000"/>
              <a:defRPr sz="4200">
                <a:solidFill>
                  <a:schemeClr val="accent1"/>
                </a:solidFill>
              </a:defRPr>
            </a:lvl1pPr>
            <a:lvl2pPr lvl="1">
              <a:spcBef>
                <a:spcPts val="0"/>
              </a:spcBef>
              <a:buClr>
                <a:schemeClr val="accent1"/>
              </a:buClr>
              <a:buSzPct val="100000"/>
              <a:defRPr sz="4200">
                <a:solidFill>
                  <a:schemeClr val="accent1"/>
                </a:solidFill>
              </a:defRPr>
            </a:lvl2pPr>
            <a:lvl3pPr lvl="2">
              <a:spcBef>
                <a:spcPts val="0"/>
              </a:spcBef>
              <a:buClr>
                <a:schemeClr val="accent1"/>
              </a:buClr>
              <a:buSzPct val="100000"/>
              <a:defRPr sz="4200">
                <a:solidFill>
                  <a:schemeClr val="accent1"/>
                </a:solidFill>
              </a:defRPr>
            </a:lvl3pPr>
            <a:lvl4pPr lvl="3">
              <a:spcBef>
                <a:spcPts val="0"/>
              </a:spcBef>
              <a:buClr>
                <a:schemeClr val="accent1"/>
              </a:buClr>
              <a:buSzPct val="100000"/>
              <a:defRPr sz="4200">
                <a:solidFill>
                  <a:schemeClr val="accent1"/>
                </a:solidFill>
              </a:defRPr>
            </a:lvl4pPr>
            <a:lvl5pPr lvl="4">
              <a:spcBef>
                <a:spcPts val="0"/>
              </a:spcBef>
              <a:buClr>
                <a:schemeClr val="accent1"/>
              </a:buClr>
              <a:buSzPct val="100000"/>
              <a:defRPr sz="4200">
                <a:solidFill>
                  <a:schemeClr val="accent1"/>
                </a:solidFill>
              </a:defRPr>
            </a:lvl5pPr>
            <a:lvl6pPr lvl="5">
              <a:spcBef>
                <a:spcPts val="0"/>
              </a:spcBef>
              <a:buClr>
                <a:schemeClr val="accent1"/>
              </a:buClr>
              <a:buSzPct val="100000"/>
              <a:defRPr sz="4200">
                <a:solidFill>
                  <a:schemeClr val="accent1"/>
                </a:solidFill>
              </a:defRPr>
            </a:lvl6pPr>
            <a:lvl7pPr lvl="6">
              <a:spcBef>
                <a:spcPts val="0"/>
              </a:spcBef>
              <a:buClr>
                <a:schemeClr val="accent1"/>
              </a:buClr>
              <a:buSzPct val="100000"/>
              <a:defRPr sz="4200">
                <a:solidFill>
                  <a:schemeClr val="accent1"/>
                </a:solidFill>
              </a:defRPr>
            </a:lvl7pPr>
            <a:lvl8pPr lvl="7">
              <a:spcBef>
                <a:spcPts val="0"/>
              </a:spcBef>
              <a:buClr>
                <a:schemeClr val="accent1"/>
              </a:buClr>
              <a:buSzPct val="100000"/>
              <a:defRPr sz="4200">
                <a:solidFill>
                  <a:schemeClr val="accent1"/>
                </a:solidFill>
              </a:defRPr>
            </a:lvl8pPr>
            <a:lvl9pPr lvl="8">
              <a:spcBef>
                <a:spcPts val="0"/>
              </a:spcBef>
              <a:buClr>
                <a:schemeClr val="accent1"/>
              </a:buClr>
              <a:buSzPct val="100000"/>
              <a:defRPr sz="4200">
                <a:solidFill>
                  <a:schemeClr val="accent1"/>
                </a:solidFill>
              </a:defRPr>
            </a:lvl9pPr>
          </a:lstStyle>
          <a:p>
            <a:endParaRPr/>
          </a:p>
        </p:txBody>
      </p:sp>
      <p:sp>
        <p:nvSpPr>
          <p:cNvPr id="13" name="Shape 13"/>
          <p:cNvSpPr txBox="1">
            <a:spLocks noGrp="1"/>
          </p:cNvSpPr>
          <p:nvPr>
            <p:ph type="subTitle" idx="1"/>
          </p:nvPr>
        </p:nvSpPr>
        <p:spPr>
          <a:xfrm>
            <a:off x="512700" y="3840639"/>
            <a:ext cx="8118600" cy="787500"/>
          </a:xfrm>
          <a:prstGeom prst="rect">
            <a:avLst/>
          </a:prstGeom>
        </p:spPr>
        <p:txBody>
          <a:bodyPr lIns="91425" tIns="91425" rIns="91425" bIns="91425" anchor="t" anchorCtr="0"/>
          <a:lstStyle>
            <a:lvl1pPr lvl="0">
              <a:lnSpc>
                <a:spcPct val="100000"/>
              </a:lnSpc>
              <a:spcBef>
                <a:spcPts val="0"/>
              </a:spcBef>
              <a:spcAft>
                <a:spcPts val="0"/>
              </a:spcAft>
              <a:buClr>
                <a:schemeClr val="accent2"/>
              </a:buClr>
              <a:buSzPct val="100000"/>
              <a:buNone/>
              <a:defRPr sz="2400">
                <a:solidFill>
                  <a:schemeClr val="accent2"/>
                </a:solidFill>
              </a:defRPr>
            </a:lvl1pPr>
            <a:lvl2pPr lvl="1">
              <a:lnSpc>
                <a:spcPct val="100000"/>
              </a:lnSpc>
              <a:spcBef>
                <a:spcPts val="0"/>
              </a:spcBef>
              <a:spcAft>
                <a:spcPts val="0"/>
              </a:spcAft>
              <a:buClr>
                <a:schemeClr val="accent2"/>
              </a:buClr>
              <a:buSzPct val="100000"/>
              <a:buNone/>
              <a:defRPr sz="2400">
                <a:solidFill>
                  <a:schemeClr val="accent2"/>
                </a:solidFill>
              </a:defRPr>
            </a:lvl2pPr>
            <a:lvl3pPr lvl="2">
              <a:lnSpc>
                <a:spcPct val="100000"/>
              </a:lnSpc>
              <a:spcBef>
                <a:spcPts val="0"/>
              </a:spcBef>
              <a:spcAft>
                <a:spcPts val="0"/>
              </a:spcAft>
              <a:buClr>
                <a:schemeClr val="accent2"/>
              </a:buClr>
              <a:buSzPct val="100000"/>
              <a:buNone/>
              <a:defRPr sz="2400">
                <a:solidFill>
                  <a:schemeClr val="accent2"/>
                </a:solidFill>
              </a:defRPr>
            </a:lvl3pPr>
            <a:lvl4pPr lvl="3">
              <a:lnSpc>
                <a:spcPct val="100000"/>
              </a:lnSpc>
              <a:spcBef>
                <a:spcPts val="0"/>
              </a:spcBef>
              <a:spcAft>
                <a:spcPts val="0"/>
              </a:spcAft>
              <a:buClr>
                <a:schemeClr val="accent2"/>
              </a:buClr>
              <a:buSzPct val="100000"/>
              <a:buNone/>
              <a:defRPr sz="2400">
                <a:solidFill>
                  <a:schemeClr val="accent2"/>
                </a:solidFill>
              </a:defRPr>
            </a:lvl4pPr>
            <a:lvl5pPr lvl="4">
              <a:lnSpc>
                <a:spcPct val="100000"/>
              </a:lnSpc>
              <a:spcBef>
                <a:spcPts val="0"/>
              </a:spcBef>
              <a:spcAft>
                <a:spcPts val="0"/>
              </a:spcAft>
              <a:buClr>
                <a:schemeClr val="accent2"/>
              </a:buClr>
              <a:buSzPct val="100000"/>
              <a:buNone/>
              <a:defRPr sz="2400">
                <a:solidFill>
                  <a:schemeClr val="accent2"/>
                </a:solidFill>
              </a:defRPr>
            </a:lvl5pPr>
            <a:lvl6pPr lvl="5">
              <a:lnSpc>
                <a:spcPct val="100000"/>
              </a:lnSpc>
              <a:spcBef>
                <a:spcPts val="0"/>
              </a:spcBef>
              <a:spcAft>
                <a:spcPts val="0"/>
              </a:spcAft>
              <a:buClr>
                <a:schemeClr val="accent2"/>
              </a:buClr>
              <a:buSzPct val="100000"/>
              <a:buNone/>
              <a:defRPr sz="2400">
                <a:solidFill>
                  <a:schemeClr val="accent2"/>
                </a:solidFill>
              </a:defRPr>
            </a:lvl6pPr>
            <a:lvl7pPr lvl="6">
              <a:lnSpc>
                <a:spcPct val="100000"/>
              </a:lnSpc>
              <a:spcBef>
                <a:spcPts val="0"/>
              </a:spcBef>
              <a:spcAft>
                <a:spcPts val="0"/>
              </a:spcAft>
              <a:buClr>
                <a:schemeClr val="accent2"/>
              </a:buClr>
              <a:buSzPct val="100000"/>
              <a:buNone/>
              <a:defRPr sz="2400">
                <a:solidFill>
                  <a:schemeClr val="accent2"/>
                </a:solidFill>
              </a:defRPr>
            </a:lvl7pPr>
            <a:lvl8pPr lvl="7">
              <a:lnSpc>
                <a:spcPct val="100000"/>
              </a:lnSpc>
              <a:spcBef>
                <a:spcPts val="0"/>
              </a:spcBef>
              <a:spcAft>
                <a:spcPts val="0"/>
              </a:spcAft>
              <a:buClr>
                <a:schemeClr val="accent2"/>
              </a:buClr>
              <a:buSzPct val="100000"/>
              <a:buNone/>
              <a:defRPr sz="2400">
                <a:solidFill>
                  <a:schemeClr val="accent2"/>
                </a:solidFill>
              </a:defRPr>
            </a:lvl8pPr>
            <a:lvl9pPr lvl="8">
              <a:lnSpc>
                <a:spcPct val="100000"/>
              </a:lnSpc>
              <a:spcBef>
                <a:spcPts val="0"/>
              </a:spcBef>
              <a:spcAft>
                <a:spcPts val="0"/>
              </a:spcAft>
              <a:buClr>
                <a:schemeClr val="accent2"/>
              </a:buClr>
              <a:buSzPct val="100000"/>
              <a:buNone/>
              <a:defRPr sz="2400">
                <a:solidFill>
                  <a:schemeClr val="accent2"/>
                </a:solidFill>
              </a:defRPr>
            </a:lvl9pPr>
          </a:lstStyle>
          <a:p>
            <a:endParaRPr/>
          </a:p>
        </p:txBody>
      </p:sp>
      <p:sp>
        <p:nvSpPr>
          <p:cNvPr id="14" name="Shape 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accent1"/>
                </a:solidFill>
              </a:rPr>
              <a:t>‹#›</a:t>
            </a:fld>
            <a:endParaRPr lang="en">
              <a:solidFill>
                <a:schemeClr val="accen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039650"/>
            <a:ext cx="8520600" cy="2106300"/>
          </a:xfrm>
          <a:prstGeom prst="rect">
            <a:avLst/>
          </a:prstGeom>
        </p:spPr>
        <p:txBody>
          <a:bodyPr lIns="91425" tIns="91425" rIns="91425" bIns="91425" anchor="b" anchorCtr="0"/>
          <a:lstStyle>
            <a:lvl1pPr lvl="0" algn="ctr">
              <a:spcBef>
                <a:spcPts val="0"/>
              </a:spcBef>
              <a:buSzPct val="100000"/>
              <a:defRPr sz="14000" b="1"/>
            </a:lvl1pPr>
            <a:lvl2pPr lvl="1" algn="ctr">
              <a:spcBef>
                <a:spcPts val="0"/>
              </a:spcBef>
              <a:buSzPct val="100000"/>
              <a:defRPr sz="14000" b="1"/>
            </a:lvl2pPr>
            <a:lvl3pPr lvl="2" algn="ctr">
              <a:spcBef>
                <a:spcPts val="0"/>
              </a:spcBef>
              <a:buSzPct val="100000"/>
              <a:defRPr sz="14000" b="1"/>
            </a:lvl3pPr>
            <a:lvl4pPr lvl="3" algn="ctr">
              <a:spcBef>
                <a:spcPts val="0"/>
              </a:spcBef>
              <a:buSzPct val="100000"/>
              <a:defRPr sz="14000" b="1"/>
            </a:lvl4pPr>
            <a:lvl5pPr lvl="4" algn="ctr">
              <a:spcBef>
                <a:spcPts val="0"/>
              </a:spcBef>
              <a:buSzPct val="100000"/>
              <a:defRPr sz="14000" b="1"/>
            </a:lvl5pPr>
            <a:lvl6pPr lvl="5" algn="ctr">
              <a:spcBef>
                <a:spcPts val="0"/>
              </a:spcBef>
              <a:buSzPct val="100000"/>
              <a:defRPr sz="14000" b="1"/>
            </a:lvl6pPr>
            <a:lvl7pPr lvl="6" algn="ctr">
              <a:spcBef>
                <a:spcPts val="0"/>
              </a:spcBef>
              <a:buSzPct val="100000"/>
              <a:defRPr sz="14000" b="1"/>
            </a:lvl7pPr>
            <a:lvl8pPr lvl="7" algn="ctr">
              <a:spcBef>
                <a:spcPts val="0"/>
              </a:spcBef>
              <a:buSzPct val="100000"/>
              <a:defRPr sz="14000" b="1"/>
            </a:lvl8pPr>
            <a:lvl9pPr lvl="8" algn="ctr">
              <a:spcBef>
                <a:spcPts val="0"/>
              </a:spcBef>
              <a:buSzPct val="100000"/>
              <a:defRPr sz="14000" b="1"/>
            </a:lvl9pPr>
          </a:lstStyle>
          <a:p>
            <a:endParaRPr/>
          </a:p>
        </p:txBody>
      </p:sp>
      <p:sp>
        <p:nvSpPr>
          <p:cNvPr id="51" name="Shape 51"/>
          <p:cNvSpPr txBox="1">
            <a:spLocks noGrp="1"/>
          </p:cNvSpPr>
          <p:nvPr>
            <p:ph type="body" idx="1"/>
          </p:nvPr>
        </p:nvSpPr>
        <p:spPr>
          <a:xfrm>
            <a:off x="311700" y="32284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5"/>
        <p:cNvGrpSpPr/>
        <p:nvPr/>
      </p:nvGrpSpPr>
      <p:grpSpPr>
        <a:xfrm>
          <a:off x="0" y="0"/>
          <a:ext cx="0" cy="0"/>
          <a:chOff x="0" y="0"/>
          <a:chExt cx="0" cy="0"/>
        </a:xfrm>
      </p:grpSpPr>
      <p:cxnSp>
        <p:nvCxnSpPr>
          <p:cNvPr id="16" name="Shape 16"/>
          <p:cNvCxnSpPr/>
          <p:nvPr/>
        </p:nvCxnSpPr>
        <p:spPr>
          <a:xfrm>
            <a:off x="641934" y="3597500"/>
            <a:ext cx="390299" cy="0"/>
          </a:xfrm>
          <a:prstGeom prst="straightConnector1">
            <a:avLst/>
          </a:prstGeom>
          <a:noFill/>
          <a:ln w="28575" cap="flat" cmpd="sng">
            <a:solidFill>
              <a:schemeClr val="lt2"/>
            </a:solidFill>
            <a:prstDash val="solid"/>
            <a:round/>
            <a:headEnd type="none" w="med" len="med"/>
            <a:tailEnd type="none" w="med" len="med"/>
          </a:ln>
        </p:spPr>
      </p:cxnSp>
      <p:sp>
        <p:nvSpPr>
          <p:cNvPr id="17" name="Shape 17"/>
          <p:cNvSpPr txBox="1">
            <a:spLocks noGrp="1"/>
          </p:cNvSpPr>
          <p:nvPr>
            <p:ph type="title"/>
          </p:nvPr>
        </p:nvSpPr>
        <p:spPr>
          <a:xfrm>
            <a:off x="512700" y="1893300"/>
            <a:ext cx="8118600" cy="1522800"/>
          </a:xfrm>
          <a:prstGeom prst="rect">
            <a:avLst/>
          </a:prstGeom>
        </p:spPr>
        <p:txBody>
          <a:bodyPr lIns="91425" tIns="91425" rIns="91425" bIns="91425" anchor="b" anchorCtr="0"/>
          <a:lstStyle>
            <a:lvl1pPr lvl="0">
              <a:spcBef>
                <a:spcPts val="0"/>
              </a:spcBef>
              <a:buClr>
                <a:schemeClr val="accent1"/>
              </a:buClr>
              <a:buSzPct val="100000"/>
              <a:defRPr sz="6000">
                <a:solidFill>
                  <a:schemeClr val="accent1"/>
                </a:solidFill>
              </a:defRPr>
            </a:lvl1pPr>
            <a:lvl2pPr lvl="1">
              <a:spcBef>
                <a:spcPts val="0"/>
              </a:spcBef>
              <a:buClr>
                <a:schemeClr val="accent1"/>
              </a:buClr>
              <a:buSzPct val="100000"/>
              <a:defRPr sz="6000">
                <a:solidFill>
                  <a:schemeClr val="accent1"/>
                </a:solidFill>
              </a:defRPr>
            </a:lvl2pPr>
            <a:lvl3pPr lvl="2">
              <a:spcBef>
                <a:spcPts val="0"/>
              </a:spcBef>
              <a:buClr>
                <a:schemeClr val="accent1"/>
              </a:buClr>
              <a:buSzPct val="100000"/>
              <a:defRPr sz="6000">
                <a:solidFill>
                  <a:schemeClr val="accent1"/>
                </a:solidFill>
              </a:defRPr>
            </a:lvl3pPr>
            <a:lvl4pPr lvl="3">
              <a:spcBef>
                <a:spcPts val="0"/>
              </a:spcBef>
              <a:buClr>
                <a:schemeClr val="accent1"/>
              </a:buClr>
              <a:buSzPct val="100000"/>
              <a:defRPr sz="6000">
                <a:solidFill>
                  <a:schemeClr val="accent1"/>
                </a:solidFill>
              </a:defRPr>
            </a:lvl4pPr>
            <a:lvl5pPr lvl="4">
              <a:spcBef>
                <a:spcPts val="0"/>
              </a:spcBef>
              <a:buClr>
                <a:schemeClr val="accent1"/>
              </a:buClr>
              <a:buSzPct val="100000"/>
              <a:defRPr sz="6000">
                <a:solidFill>
                  <a:schemeClr val="accent1"/>
                </a:solidFill>
              </a:defRPr>
            </a:lvl5pPr>
            <a:lvl6pPr lvl="5">
              <a:spcBef>
                <a:spcPts val="0"/>
              </a:spcBef>
              <a:buClr>
                <a:schemeClr val="accent1"/>
              </a:buClr>
              <a:buSzPct val="100000"/>
              <a:defRPr sz="6000">
                <a:solidFill>
                  <a:schemeClr val="accent1"/>
                </a:solidFill>
              </a:defRPr>
            </a:lvl6pPr>
            <a:lvl7pPr lvl="6">
              <a:spcBef>
                <a:spcPts val="0"/>
              </a:spcBef>
              <a:buClr>
                <a:schemeClr val="accent1"/>
              </a:buClr>
              <a:buSzPct val="100000"/>
              <a:defRPr sz="6000">
                <a:solidFill>
                  <a:schemeClr val="accent1"/>
                </a:solidFill>
              </a:defRPr>
            </a:lvl7pPr>
            <a:lvl8pPr lvl="7">
              <a:spcBef>
                <a:spcPts val="0"/>
              </a:spcBef>
              <a:buClr>
                <a:schemeClr val="accent1"/>
              </a:buClr>
              <a:buSzPct val="100000"/>
              <a:defRPr sz="6000">
                <a:solidFill>
                  <a:schemeClr val="accent1"/>
                </a:solidFill>
              </a:defRPr>
            </a:lvl8pPr>
            <a:lvl9pPr lvl="8">
              <a:spcBef>
                <a:spcPts val="0"/>
              </a:spcBef>
              <a:buClr>
                <a:schemeClr val="accent1"/>
              </a:buClr>
              <a:buSzPct val="100000"/>
              <a:defRPr sz="6000">
                <a:solidFill>
                  <a:schemeClr val="accent1"/>
                </a:solidFill>
              </a:defRPr>
            </a:lvl9pPr>
          </a:lstStyle>
          <a:p>
            <a:endParaRPr/>
          </a:p>
        </p:txBody>
      </p:sp>
      <p:sp>
        <p:nvSpPr>
          <p:cNvPr id="18" name="Shape 1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accent1"/>
                </a:solidFill>
              </a:rPr>
              <a:t>‹#›</a:t>
            </a:fld>
            <a:endParaRPr lang="en">
              <a:solidFill>
                <a:schemeClr val="accen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21" name="Shape 21"/>
          <p:cNvSpPr txBox="1">
            <a:spLocks noGrp="1"/>
          </p:cNvSpPr>
          <p:nvPr>
            <p:ph type="title"/>
          </p:nvPr>
        </p:nvSpPr>
        <p:spPr>
          <a:xfrm>
            <a:off x="311700" y="445025"/>
            <a:ext cx="8520600" cy="613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71600"/>
            <a:ext cx="8520600" cy="3397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600" cy="613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311700" y="1171675"/>
            <a:ext cx="3999900" cy="3397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body" idx="2"/>
          </p:nvPr>
        </p:nvSpPr>
        <p:spPr>
          <a:xfrm>
            <a:off x="4832400" y="1171675"/>
            <a:ext cx="3999900" cy="3397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613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4" name="Shape 34"/>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5" name="Shape 3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5604000" cy="4090800"/>
          </a:xfrm>
          <a:prstGeom prst="rect">
            <a:avLst/>
          </a:prstGeom>
        </p:spPr>
        <p:txBody>
          <a:bodyPr lIns="91425" tIns="91425" rIns="91425" bIns="91425" anchor="ctr" anchorCtr="0"/>
          <a:lstStyle>
            <a:lvl1pPr lvl="0">
              <a:spcBef>
                <a:spcPts val="0"/>
              </a:spcBef>
              <a:buClr>
                <a:schemeClr val="accent1"/>
              </a:buClr>
              <a:buSzPct val="100000"/>
              <a:defRPr sz="5400">
                <a:solidFill>
                  <a:schemeClr val="accent1"/>
                </a:solidFill>
              </a:defRPr>
            </a:lvl1pPr>
            <a:lvl2pPr lvl="1">
              <a:spcBef>
                <a:spcPts val="0"/>
              </a:spcBef>
              <a:buClr>
                <a:schemeClr val="accent1"/>
              </a:buClr>
              <a:buSzPct val="100000"/>
              <a:defRPr sz="5400">
                <a:solidFill>
                  <a:schemeClr val="accent1"/>
                </a:solidFill>
              </a:defRPr>
            </a:lvl2pPr>
            <a:lvl3pPr lvl="2">
              <a:spcBef>
                <a:spcPts val="0"/>
              </a:spcBef>
              <a:buClr>
                <a:schemeClr val="accent1"/>
              </a:buClr>
              <a:buSzPct val="100000"/>
              <a:defRPr sz="5400">
                <a:solidFill>
                  <a:schemeClr val="accent1"/>
                </a:solidFill>
              </a:defRPr>
            </a:lvl3pPr>
            <a:lvl4pPr lvl="3">
              <a:spcBef>
                <a:spcPts val="0"/>
              </a:spcBef>
              <a:buClr>
                <a:schemeClr val="accent1"/>
              </a:buClr>
              <a:buSzPct val="100000"/>
              <a:defRPr sz="5400">
                <a:solidFill>
                  <a:schemeClr val="accent1"/>
                </a:solidFill>
              </a:defRPr>
            </a:lvl4pPr>
            <a:lvl5pPr lvl="4">
              <a:spcBef>
                <a:spcPts val="0"/>
              </a:spcBef>
              <a:buClr>
                <a:schemeClr val="accent1"/>
              </a:buClr>
              <a:buSzPct val="100000"/>
              <a:defRPr sz="5400">
                <a:solidFill>
                  <a:schemeClr val="accent1"/>
                </a:solidFill>
              </a:defRPr>
            </a:lvl5pPr>
            <a:lvl6pPr lvl="5">
              <a:spcBef>
                <a:spcPts val="0"/>
              </a:spcBef>
              <a:buClr>
                <a:schemeClr val="accent1"/>
              </a:buClr>
              <a:buSzPct val="100000"/>
              <a:defRPr sz="5400">
                <a:solidFill>
                  <a:schemeClr val="accent1"/>
                </a:solidFill>
              </a:defRPr>
            </a:lvl6pPr>
            <a:lvl7pPr lvl="6">
              <a:spcBef>
                <a:spcPts val="0"/>
              </a:spcBef>
              <a:buClr>
                <a:schemeClr val="accent1"/>
              </a:buClr>
              <a:buSzPct val="100000"/>
              <a:defRPr sz="5400">
                <a:solidFill>
                  <a:schemeClr val="accent1"/>
                </a:solidFill>
              </a:defRPr>
            </a:lvl7pPr>
            <a:lvl8pPr lvl="7">
              <a:spcBef>
                <a:spcPts val="0"/>
              </a:spcBef>
              <a:buClr>
                <a:schemeClr val="accent1"/>
              </a:buClr>
              <a:buSzPct val="100000"/>
              <a:defRPr sz="5400">
                <a:solidFill>
                  <a:schemeClr val="accent1"/>
                </a:solidFill>
              </a:defRPr>
            </a:lvl8pPr>
            <a:lvl9pPr lvl="8">
              <a:spcBef>
                <a:spcPts val="0"/>
              </a:spcBef>
              <a:buClr>
                <a:schemeClr val="accent1"/>
              </a:buClr>
              <a:buSzPct val="100000"/>
              <a:defRPr sz="5400">
                <a:solidFill>
                  <a:schemeClr val="accent1"/>
                </a:solidFill>
              </a:defRPr>
            </a:lvl9pPr>
          </a:lstStyle>
          <a:p>
            <a:endParaRPr/>
          </a:p>
        </p:txBody>
      </p:sp>
      <p:sp>
        <p:nvSpPr>
          <p:cNvPr id="38" name="Shape 3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accent1"/>
                </a:solidFill>
              </a:rPr>
              <a:t>‹#›</a:t>
            </a:fld>
            <a:endParaRPr lang="en">
              <a:solidFill>
                <a:schemeClr val="accen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2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1" name="Shape 41"/>
          <p:cNvCxnSpPr/>
          <p:nvPr/>
        </p:nvCxnSpPr>
        <p:spPr>
          <a:xfrm>
            <a:off x="5029675" y="4495500"/>
            <a:ext cx="686400" cy="0"/>
          </a:xfrm>
          <a:prstGeom prst="straightConnector1">
            <a:avLst/>
          </a:prstGeom>
          <a:noFill/>
          <a:ln w="19050" cap="flat" cmpd="sng">
            <a:solidFill>
              <a:schemeClr val="lt2"/>
            </a:solidFill>
            <a:prstDash val="solid"/>
            <a:round/>
            <a:headEnd type="none" w="med" len="med"/>
            <a:tailEnd type="none" w="med" len="med"/>
          </a:ln>
        </p:spPr>
      </p:cxnSp>
      <p:sp>
        <p:nvSpPr>
          <p:cNvPr id="42" name="Shape 42"/>
          <p:cNvSpPr txBox="1">
            <a:spLocks noGrp="1"/>
          </p:cNvSpPr>
          <p:nvPr>
            <p:ph type="title"/>
          </p:nvPr>
        </p:nvSpPr>
        <p:spPr>
          <a:xfrm>
            <a:off x="265500" y="1382350"/>
            <a:ext cx="4045200" cy="1333200"/>
          </a:xfrm>
          <a:prstGeom prst="rect">
            <a:avLst/>
          </a:prstGeom>
        </p:spPr>
        <p:txBody>
          <a:bodyPr lIns="91425" tIns="91425" rIns="91425" bIns="91425" anchor="b" anchorCtr="0"/>
          <a:lstStyle>
            <a:lvl1pPr lvl="0" algn="ctr">
              <a:spcBef>
                <a:spcPts val="0"/>
              </a:spcBef>
              <a:buClr>
                <a:schemeClr val="lt2"/>
              </a:buClr>
              <a:buSzPct val="100000"/>
              <a:defRPr sz="4200">
                <a:solidFill>
                  <a:schemeClr val="lt2"/>
                </a:solidFill>
              </a:defRPr>
            </a:lvl1pPr>
            <a:lvl2pPr lvl="1" algn="ctr">
              <a:spcBef>
                <a:spcPts val="0"/>
              </a:spcBef>
              <a:buClr>
                <a:schemeClr val="lt2"/>
              </a:buClr>
              <a:buSzPct val="100000"/>
              <a:defRPr sz="4200">
                <a:solidFill>
                  <a:schemeClr val="lt2"/>
                </a:solidFill>
              </a:defRPr>
            </a:lvl2pPr>
            <a:lvl3pPr lvl="2" algn="ctr">
              <a:spcBef>
                <a:spcPts val="0"/>
              </a:spcBef>
              <a:buClr>
                <a:schemeClr val="lt2"/>
              </a:buClr>
              <a:buSzPct val="100000"/>
              <a:defRPr sz="4200">
                <a:solidFill>
                  <a:schemeClr val="lt2"/>
                </a:solidFill>
              </a:defRPr>
            </a:lvl3pPr>
            <a:lvl4pPr lvl="3" algn="ctr">
              <a:spcBef>
                <a:spcPts val="0"/>
              </a:spcBef>
              <a:buClr>
                <a:schemeClr val="lt2"/>
              </a:buClr>
              <a:buSzPct val="100000"/>
              <a:defRPr sz="4200">
                <a:solidFill>
                  <a:schemeClr val="lt2"/>
                </a:solidFill>
              </a:defRPr>
            </a:lvl4pPr>
            <a:lvl5pPr lvl="4" algn="ctr">
              <a:spcBef>
                <a:spcPts val="0"/>
              </a:spcBef>
              <a:buClr>
                <a:schemeClr val="lt2"/>
              </a:buClr>
              <a:buSzPct val="100000"/>
              <a:defRPr sz="4200">
                <a:solidFill>
                  <a:schemeClr val="lt2"/>
                </a:solidFill>
              </a:defRPr>
            </a:lvl5pPr>
            <a:lvl6pPr lvl="5" algn="ctr">
              <a:spcBef>
                <a:spcPts val="0"/>
              </a:spcBef>
              <a:buClr>
                <a:schemeClr val="lt2"/>
              </a:buClr>
              <a:buSzPct val="100000"/>
              <a:defRPr sz="4200">
                <a:solidFill>
                  <a:schemeClr val="lt2"/>
                </a:solidFill>
              </a:defRPr>
            </a:lvl6pPr>
            <a:lvl7pPr lvl="6" algn="ctr">
              <a:spcBef>
                <a:spcPts val="0"/>
              </a:spcBef>
              <a:buClr>
                <a:schemeClr val="lt2"/>
              </a:buClr>
              <a:buSzPct val="100000"/>
              <a:defRPr sz="4200">
                <a:solidFill>
                  <a:schemeClr val="lt2"/>
                </a:solidFill>
              </a:defRPr>
            </a:lvl7pPr>
            <a:lvl8pPr lvl="7" algn="ctr">
              <a:spcBef>
                <a:spcPts val="0"/>
              </a:spcBef>
              <a:buClr>
                <a:schemeClr val="lt2"/>
              </a:buClr>
              <a:buSzPct val="100000"/>
              <a:defRPr sz="4200">
                <a:solidFill>
                  <a:schemeClr val="lt2"/>
                </a:solidFill>
              </a:defRPr>
            </a:lvl8pPr>
            <a:lvl9pPr lvl="8" algn="ctr">
              <a:spcBef>
                <a:spcPts val="0"/>
              </a:spcBef>
              <a:buClr>
                <a:schemeClr val="lt2"/>
              </a:buClr>
              <a:buSzPct val="100000"/>
              <a:defRPr sz="4200">
                <a:solidFill>
                  <a:schemeClr val="lt2"/>
                </a:solidFill>
              </a:defRPr>
            </a:lvl9pPr>
          </a:lstStyle>
          <a:p>
            <a:endParaRPr/>
          </a:p>
        </p:txBody>
      </p:sp>
      <p:sp>
        <p:nvSpPr>
          <p:cNvPr id="43" name="Shape 43"/>
          <p:cNvSpPr txBox="1">
            <a:spLocks noGrp="1"/>
          </p:cNvSpPr>
          <p:nvPr>
            <p:ph type="subTitle" idx="1"/>
          </p:nvPr>
        </p:nvSpPr>
        <p:spPr>
          <a:xfrm>
            <a:off x="265500" y="27690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4" name="Shape 44"/>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a:endParaRPr/>
          </a:p>
        </p:txBody>
      </p:sp>
      <p:sp>
        <p:nvSpPr>
          <p:cNvPr id="45" name="Shape 4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accent1"/>
                </a:solidFill>
              </a:rPr>
              <a:t>‹#›</a:t>
            </a:fld>
            <a:endParaRPr lang="en">
              <a:solidFill>
                <a:schemeClr val="accen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8" name="Shape 4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perback">
    <p:bg>
      <p:bgPr>
        <a:solidFill>
          <a:schemeClr val="accen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613200"/>
          </a:xfrm>
          <a:prstGeom prst="rect">
            <a:avLst/>
          </a:prstGeom>
          <a:noFill/>
          <a:ln>
            <a:noFill/>
          </a:ln>
        </p:spPr>
        <p:txBody>
          <a:bodyPr lIns="91425" tIns="91425" rIns="91425" bIns="91425" anchor="t" anchorCtr="0"/>
          <a:lstStyle>
            <a:lvl1pPr lvl="0">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1pPr>
            <a:lvl2pPr lvl="1">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2pPr>
            <a:lvl3pPr lvl="2">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3pPr>
            <a:lvl4pPr lvl="3">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4pPr>
            <a:lvl5pPr lvl="4">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5pPr>
            <a:lvl6pPr lvl="5">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6pPr>
            <a:lvl7pPr lvl="6">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7pPr>
            <a:lvl8pPr lvl="7">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8pPr>
            <a:lvl9pPr lvl="8">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Shape 7"/>
          <p:cNvSpPr txBox="1">
            <a:spLocks noGrp="1"/>
          </p:cNvSpPr>
          <p:nvPr>
            <p:ph type="body" idx="1"/>
          </p:nvPr>
        </p:nvSpPr>
        <p:spPr>
          <a:xfrm>
            <a:off x="311700" y="1171600"/>
            <a:ext cx="8520600" cy="3397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Old Standard TT"/>
              <a:buChar char="●"/>
              <a:defRPr sz="1800">
                <a:solidFill>
                  <a:schemeClr val="dk1"/>
                </a:solidFill>
                <a:latin typeface="Old Standard TT"/>
                <a:ea typeface="Old Standard TT"/>
                <a:cs typeface="Old Standard TT"/>
                <a:sym typeface="Old Standard TT"/>
              </a:defRPr>
            </a:lvl1pPr>
            <a:lvl2pPr lvl="1">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2pPr>
            <a:lvl3pPr lvl="2">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3pPr>
            <a:lvl4pPr lvl="3">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4pPr>
            <a:lvl5pPr lvl="4">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5pPr>
            <a:lvl6pPr lvl="5">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6pPr>
            <a:lvl7pPr lvl="6">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7pPr>
            <a:lvl8pPr lvl="7">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8pPr>
            <a:lvl9pPr lvl="8">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Old Standard TT"/>
                <a:ea typeface="Old Standard TT"/>
                <a:cs typeface="Old Standard TT"/>
                <a:sym typeface="Old Standard TT"/>
              </a:rPr>
              <a:t>‹#›</a:t>
            </a:fld>
            <a:endParaRPr lang="en" sz="1000">
              <a:solidFill>
                <a:schemeClr val="dk1"/>
              </a:solidFill>
              <a:latin typeface="Old Standard TT"/>
              <a:ea typeface="Old Standard TT"/>
              <a:cs typeface="Old Standard TT"/>
              <a:sym typeface="Old Standard TT"/>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588900" y="2045700"/>
            <a:ext cx="8118600" cy="1522800"/>
          </a:xfrm>
          <a:prstGeom prst="rect">
            <a:avLst/>
          </a:prstGeom>
        </p:spPr>
        <p:txBody>
          <a:bodyPr lIns="91425" tIns="91425" rIns="91425" bIns="91425" anchor="b" anchorCtr="0">
            <a:noAutofit/>
          </a:bodyPr>
          <a:lstStyle/>
          <a:p>
            <a:pPr lvl="0">
              <a:spcBef>
                <a:spcPts val="0"/>
              </a:spcBef>
              <a:buNone/>
            </a:pPr>
            <a:r>
              <a:rPr lang="en" sz="4000"/>
              <a:t>Improving productivity in Suriname, what we know and how to improve it</a:t>
            </a:r>
          </a:p>
        </p:txBody>
      </p:sp>
      <p:sp>
        <p:nvSpPr>
          <p:cNvPr id="60" name="Shape 60"/>
          <p:cNvSpPr txBox="1">
            <a:spLocks noGrp="1"/>
          </p:cNvSpPr>
          <p:nvPr>
            <p:ph type="subTitle" idx="1"/>
          </p:nvPr>
        </p:nvSpPr>
        <p:spPr>
          <a:xfrm>
            <a:off x="512700" y="3764439"/>
            <a:ext cx="8118600" cy="787500"/>
          </a:xfrm>
          <a:prstGeom prst="rect">
            <a:avLst/>
          </a:prstGeom>
        </p:spPr>
        <p:txBody>
          <a:bodyPr lIns="91425" tIns="91425" rIns="91425" bIns="91425" anchor="t" anchorCtr="0">
            <a:noAutofit/>
          </a:bodyPr>
          <a:lstStyle/>
          <a:p>
            <a:pPr lvl="0">
              <a:spcBef>
                <a:spcPts val="0"/>
              </a:spcBef>
              <a:buNone/>
            </a:pPr>
            <a:r>
              <a:rPr lang="en"/>
              <a:t>Paramaribo August 30 2017</a:t>
            </a:r>
          </a:p>
        </p:txBody>
      </p:sp>
      <p:sp>
        <p:nvSpPr>
          <p:cNvPr id="61" name="Shape 6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a:t>
            </a:fld>
            <a:endParaRPr lang="e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216425"/>
            <a:ext cx="8520600" cy="613200"/>
          </a:xfrm>
          <a:prstGeom prst="rect">
            <a:avLst/>
          </a:prstGeom>
        </p:spPr>
        <p:txBody>
          <a:bodyPr lIns="91425" tIns="91425" rIns="91425" bIns="91425" anchor="t" anchorCtr="0">
            <a:noAutofit/>
          </a:bodyPr>
          <a:lstStyle/>
          <a:p>
            <a:pPr lvl="0">
              <a:spcBef>
                <a:spcPts val="0"/>
              </a:spcBef>
              <a:buClr>
                <a:schemeClr val="dk1"/>
              </a:buClr>
              <a:buSzPct val="36666"/>
              <a:buFont typeface="Arial"/>
              <a:buNone/>
            </a:pPr>
            <a:r>
              <a:rPr lang="en"/>
              <a:t>What is productivity and why do we talk so much about it?</a:t>
            </a:r>
          </a:p>
          <a:p>
            <a:pPr lvl="0">
              <a:spcBef>
                <a:spcPts val="0"/>
              </a:spcBef>
              <a:buClr>
                <a:schemeClr val="dk1"/>
              </a:buClr>
              <a:buSzPct val="36666"/>
              <a:buFont typeface="Arial"/>
              <a:buNone/>
            </a:pPr>
            <a:endParaRPr/>
          </a:p>
          <a:p>
            <a:pPr lvl="0">
              <a:spcBef>
                <a:spcPts val="0"/>
              </a:spcBef>
              <a:buNone/>
            </a:pPr>
            <a:endParaRPr/>
          </a:p>
        </p:txBody>
      </p:sp>
      <p:sp>
        <p:nvSpPr>
          <p:cNvPr id="125" name="Shape 125"/>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lvl="0">
              <a:spcBef>
                <a:spcPts val="0"/>
              </a:spcBef>
              <a:buNone/>
            </a:pPr>
            <a:r>
              <a:rPr lang="en"/>
              <a:t>All the problems that we have can be presented using the concept of productivity.   We, even though rich in natural and human resources, are not good enough in how we use them.</a:t>
            </a:r>
          </a:p>
          <a:p>
            <a:pPr lvl="0">
              <a:spcBef>
                <a:spcPts val="0"/>
              </a:spcBef>
              <a:buNone/>
            </a:pPr>
            <a:r>
              <a:rPr lang="en"/>
              <a:t>Productivity: how efficient we are in using our factors of production, and can be measured as units of output divided by units of inputs.  </a:t>
            </a:r>
          </a:p>
          <a:p>
            <a:pPr lvl="0">
              <a:spcBef>
                <a:spcPts val="0"/>
              </a:spcBef>
              <a:buNone/>
            </a:pPr>
            <a:r>
              <a:rPr lang="en"/>
              <a:t>Formally: </a:t>
            </a:r>
          </a:p>
          <a:p>
            <a:pPr lvl="0">
              <a:spcBef>
                <a:spcPts val="0"/>
              </a:spcBef>
              <a:buNone/>
            </a:pPr>
            <a:r>
              <a:rPr lang="en"/>
              <a:t>And after some assumptions and mathematical simplifications:</a:t>
            </a:r>
          </a:p>
          <a:p>
            <a:pPr lvl="0" rtl="0">
              <a:spcBef>
                <a:spcPts val="0"/>
              </a:spcBef>
              <a:buClr>
                <a:srgbClr val="000000"/>
              </a:buClr>
              <a:buSzPct val="61111"/>
              <a:buFont typeface="Arial"/>
              <a:buNone/>
            </a:pPr>
            <a:endParaRPr/>
          </a:p>
        </p:txBody>
      </p:sp>
      <p:sp>
        <p:nvSpPr>
          <p:cNvPr id="126" name="Shape 12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10</a:t>
            </a:fld>
            <a:endParaRPr lang="en"/>
          </a:p>
        </p:txBody>
      </p:sp>
      <p:pic>
        <p:nvPicPr>
          <p:cNvPr id="127" name="Shape 127"/>
          <p:cNvPicPr preferRelativeResize="0"/>
          <p:nvPr/>
        </p:nvPicPr>
        <p:blipFill>
          <a:blip r:embed="rId3">
            <a:alphaModFix/>
          </a:blip>
          <a:stretch>
            <a:fillRect/>
          </a:stretch>
        </p:blipFill>
        <p:spPr>
          <a:xfrm>
            <a:off x="2133600" y="3273400"/>
            <a:ext cx="1747299" cy="528250"/>
          </a:xfrm>
          <a:prstGeom prst="rect">
            <a:avLst/>
          </a:prstGeom>
          <a:noFill/>
          <a:ln>
            <a:noFill/>
          </a:ln>
        </p:spPr>
      </p:pic>
      <p:pic>
        <p:nvPicPr>
          <p:cNvPr id="128" name="Shape 128"/>
          <p:cNvPicPr preferRelativeResize="0"/>
          <p:nvPr/>
        </p:nvPicPr>
        <p:blipFill>
          <a:blip r:embed="rId4">
            <a:alphaModFix/>
          </a:blip>
          <a:stretch>
            <a:fillRect/>
          </a:stretch>
        </p:blipFill>
        <p:spPr>
          <a:xfrm>
            <a:off x="2209799" y="4187800"/>
            <a:ext cx="3389603" cy="52824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311700" y="216425"/>
            <a:ext cx="8520600" cy="6132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t>Our preliminary estimates of productivity</a:t>
            </a:r>
          </a:p>
          <a:p>
            <a:pPr lvl="0" rtl="0">
              <a:spcBef>
                <a:spcPts val="0"/>
              </a:spcBef>
              <a:buClr>
                <a:schemeClr val="dk1"/>
              </a:buClr>
              <a:buSzPct val="36666"/>
              <a:buFont typeface="Arial"/>
              <a:buNone/>
            </a:pPr>
            <a:endParaRPr/>
          </a:p>
          <a:p>
            <a:pPr lvl="0" rtl="0">
              <a:spcBef>
                <a:spcPts val="0"/>
              </a:spcBef>
              <a:buNone/>
            </a:pPr>
            <a:endParaRPr/>
          </a:p>
        </p:txBody>
      </p:sp>
      <p:sp>
        <p:nvSpPr>
          <p:cNvPr id="134" name="Shape 1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11</a:t>
            </a:fld>
            <a:endParaRPr lang="en"/>
          </a:p>
        </p:txBody>
      </p:sp>
      <p:pic>
        <p:nvPicPr>
          <p:cNvPr id="135" name="Shape 135" title="Chart"/>
          <p:cNvPicPr preferRelativeResize="0"/>
          <p:nvPr/>
        </p:nvPicPr>
        <p:blipFill>
          <a:blip r:embed="rId3">
            <a:alphaModFix/>
          </a:blip>
          <a:stretch>
            <a:fillRect/>
          </a:stretch>
        </p:blipFill>
        <p:spPr>
          <a:xfrm>
            <a:off x="1371600" y="1219200"/>
            <a:ext cx="5943600" cy="3667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355950" y="227475"/>
            <a:ext cx="8520600" cy="6132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t>Our preliminary estimates of productivity</a:t>
            </a:r>
          </a:p>
          <a:p>
            <a:pPr lvl="0" rtl="0">
              <a:spcBef>
                <a:spcPts val="0"/>
              </a:spcBef>
              <a:buClr>
                <a:schemeClr val="dk1"/>
              </a:buClr>
              <a:buSzPct val="36666"/>
              <a:buFont typeface="Arial"/>
              <a:buNone/>
            </a:pPr>
            <a:endParaRPr/>
          </a:p>
          <a:p>
            <a:pPr lvl="0" rtl="0">
              <a:spcBef>
                <a:spcPts val="0"/>
              </a:spcBef>
              <a:buNone/>
            </a:pPr>
            <a:endParaRPr/>
          </a:p>
        </p:txBody>
      </p:sp>
      <p:sp>
        <p:nvSpPr>
          <p:cNvPr id="141" name="Shape 141"/>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lvl="0">
              <a:spcBef>
                <a:spcPts val="0"/>
              </a:spcBef>
              <a:buClr>
                <a:srgbClr val="000000"/>
              </a:buClr>
              <a:buSzPct val="61111"/>
              <a:buFont typeface="Arial"/>
              <a:buNone/>
            </a:pPr>
            <a:endParaRPr/>
          </a:p>
          <a:p>
            <a:pPr lvl="0">
              <a:spcBef>
                <a:spcPts val="0"/>
              </a:spcBef>
              <a:buClr>
                <a:srgbClr val="000000"/>
              </a:buClr>
              <a:buSzPct val="61111"/>
              <a:buFont typeface="Arial"/>
              <a:buNone/>
            </a:pPr>
            <a:endParaRPr/>
          </a:p>
          <a:p>
            <a:pPr lvl="0">
              <a:spcBef>
                <a:spcPts val="0"/>
              </a:spcBef>
              <a:buClr>
                <a:srgbClr val="000000"/>
              </a:buClr>
              <a:buSzPct val="61111"/>
              <a:buFont typeface="Arial"/>
              <a:buNone/>
            </a:pPr>
            <a:endParaRPr/>
          </a:p>
          <a:p>
            <a:pPr lvl="0">
              <a:spcBef>
                <a:spcPts val="0"/>
              </a:spcBef>
              <a:buClr>
                <a:srgbClr val="000000"/>
              </a:buClr>
              <a:buSzPct val="61111"/>
              <a:buFont typeface="Arial"/>
              <a:buNone/>
            </a:pPr>
            <a:r>
              <a:rPr lang="en"/>
              <a:t>Our problem is that our ideas, innovation, creativity are not contributing to our growth (of course, as measured by the indicators used for estimation).</a:t>
            </a:r>
          </a:p>
          <a:p>
            <a:pPr lvl="0">
              <a:spcBef>
                <a:spcPts val="0"/>
              </a:spcBef>
              <a:buClr>
                <a:srgbClr val="000000"/>
              </a:buClr>
              <a:buSzPct val="61111"/>
              <a:buFont typeface="Arial"/>
              <a:buNone/>
            </a:pPr>
            <a:r>
              <a:rPr lang="en" b="1"/>
              <a:t>Assume: that we agree to DOUBLE our income in 10 years, that would mean that we need to grow at 7% per year.  Which would mean that we need to increase our PRODUCTIVITY from -0.0013 to 2.87%.  That is our challenge</a:t>
            </a:r>
          </a:p>
          <a:p>
            <a:pPr lvl="0" rtl="0">
              <a:spcBef>
                <a:spcPts val="0"/>
              </a:spcBef>
              <a:buClr>
                <a:srgbClr val="000000"/>
              </a:buClr>
              <a:buSzPct val="61111"/>
              <a:buFont typeface="Arial"/>
              <a:buNone/>
            </a:pPr>
            <a:endParaRPr/>
          </a:p>
        </p:txBody>
      </p:sp>
      <p:sp>
        <p:nvSpPr>
          <p:cNvPr id="142" name="Shape 14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12</a:t>
            </a:fld>
            <a:endParaRPr lang="en"/>
          </a:p>
        </p:txBody>
      </p:sp>
      <p:pic>
        <p:nvPicPr>
          <p:cNvPr id="143" name="Shape 143"/>
          <p:cNvPicPr preferRelativeResize="0"/>
          <p:nvPr/>
        </p:nvPicPr>
        <p:blipFill>
          <a:blip r:embed="rId3">
            <a:alphaModFix/>
          </a:blip>
          <a:stretch>
            <a:fillRect/>
          </a:stretch>
        </p:blipFill>
        <p:spPr>
          <a:xfrm>
            <a:off x="457200" y="1219200"/>
            <a:ext cx="7246774" cy="14466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a:spcBef>
                <a:spcPts val="0"/>
              </a:spcBef>
              <a:buNone/>
            </a:pPr>
            <a:r>
              <a:rPr lang="en" sz="2400"/>
              <a:t>How to operationalize programs to improve productivity</a:t>
            </a:r>
          </a:p>
        </p:txBody>
      </p:sp>
      <p:sp>
        <p:nvSpPr>
          <p:cNvPr id="149" name="Shape 149"/>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lvl="0">
              <a:spcBef>
                <a:spcPts val="0"/>
              </a:spcBef>
              <a:buNone/>
            </a:pPr>
            <a:r>
              <a:rPr lang="en"/>
              <a:t>Horizontal vs vertical interventions (we need to think about both)</a:t>
            </a:r>
          </a:p>
          <a:p>
            <a:pPr lvl="0">
              <a:spcBef>
                <a:spcPts val="0"/>
              </a:spcBef>
              <a:buNone/>
            </a:pPr>
            <a:r>
              <a:rPr lang="en"/>
              <a:t>The problem of picking winners</a:t>
            </a:r>
          </a:p>
          <a:p>
            <a:pPr lvl="0">
              <a:spcBef>
                <a:spcPts val="0"/>
              </a:spcBef>
              <a:buNone/>
            </a:pPr>
            <a:r>
              <a:rPr lang="en"/>
              <a:t>The benefits from focusing on value chains for identifying industry-wide bottlenecks</a:t>
            </a:r>
          </a:p>
          <a:p>
            <a:pPr lvl="0">
              <a:spcBef>
                <a:spcPts val="0"/>
              </a:spcBef>
              <a:buNone/>
            </a:pPr>
            <a:r>
              <a:rPr lang="en"/>
              <a:t>Global value chains analysis</a:t>
            </a:r>
          </a:p>
          <a:p>
            <a:pPr lvl="0">
              <a:spcBef>
                <a:spcPts val="0"/>
              </a:spcBef>
              <a:buNone/>
            </a:pPr>
            <a:r>
              <a:rPr lang="en"/>
              <a:t>And demand matters (not just a focus on supply)</a:t>
            </a:r>
          </a:p>
          <a:p>
            <a:pPr lvl="0">
              <a:spcBef>
                <a:spcPts val="0"/>
              </a:spcBef>
              <a:buNone/>
            </a:pPr>
            <a:r>
              <a:rPr lang="en"/>
              <a:t>Today we will hear from experiences in the region and also Suriname specific on using the methodology of value chain for policy design and implementation.  </a:t>
            </a:r>
          </a:p>
          <a:p>
            <a:pPr lvl="0">
              <a:spcBef>
                <a:spcPts val="0"/>
              </a:spcBef>
              <a:buNone/>
            </a:pPr>
            <a:r>
              <a:rPr lang="en"/>
              <a:t>Let’s be specific, what is a value chain?</a:t>
            </a:r>
          </a:p>
          <a:p>
            <a:pPr lvl="0">
              <a:spcBef>
                <a:spcPts val="0"/>
              </a:spcBef>
              <a:buNone/>
            </a:pPr>
            <a:r>
              <a:rPr lang="en"/>
              <a:t> </a:t>
            </a:r>
          </a:p>
          <a:p>
            <a:pPr lvl="0">
              <a:spcBef>
                <a:spcPts val="0"/>
              </a:spcBef>
              <a:buNone/>
            </a:pPr>
            <a:endParaRPr/>
          </a:p>
        </p:txBody>
      </p:sp>
      <p:sp>
        <p:nvSpPr>
          <p:cNvPr id="150" name="Shape 15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13</a:t>
            </a:fld>
            <a:endParaRPr lang="e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a:spcBef>
                <a:spcPts val="0"/>
              </a:spcBef>
              <a:buNone/>
            </a:pPr>
            <a:r>
              <a:rPr lang="en" sz="2800"/>
              <a:t>Porter’s value chain--primary and support activities</a:t>
            </a:r>
          </a:p>
        </p:txBody>
      </p:sp>
      <p:sp>
        <p:nvSpPr>
          <p:cNvPr id="156" name="Shape 15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14</a:t>
            </a:fld>
            <a:endParaRPr lang="en"/>
          </a:p>
        </p:txBody>
      </p:sp>
      <p:pic>
        <p:nvPicPr>
          <p:cNvPr id="157" name="Shape 157" descr="Porters-Value-Chain.png"/>
          <p:cNvPicPr preferRelativeResize="0"/>
          <p:nvPr/>
        </p:nvPicPr>
        <p:blipFill>
          <a:blip r:embed="rId3">
            <a:alphaModFix/>
          </a:blip>
          <a:stretch>
            <a:fillRect/>
          </a:stretch>
        </p:blipFill>
        <p:spPr>
          <a:xfrm>
            <a:off x="1752600" y="1210625"/>
            <a:ext cx="5238750" cy="33051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a:spcBef>
                <a:spcPts val="0"/>
              </a:spcBef>
              <a:buNone/>
            </a:pPr>
            <a:r>
              <a:rPr lang="en"/>
              <a:t>Five sectors that merit special attention</a:t>
            </a:r>
          </a:p>
        </p:txBody>
      </p:sp>
      <p:sp>
        <p:nvSpPr>
          <p:cNvPr id="163" name="Shape 163"/>
          <p:cNvSpPr txBox="1">
            <a:spLocks noGrp="1"/>
          </p:cNvSpPr>
          <p:nvPr>
            <p:ph type="body" idx="1"/>
          </p:nvPr>
        </p:nvSpPr>
        <p:spPr>
          <a:xfrm>
            <a:off x="311700" y="1012990"/>
            <a:ext cx="8520600" cy="3397200"/>
          </a:xfrm>
          <a:prstGeom prst="rect">
            <a:avLst/>
          </a:prstGeom>
        </p:spPr>
        <p:txBody>
          <a:bodyPr lIns="91425" tIns="91425" rIns="91425" bIns="91425" anchor="t" anchorCtr="0">
            <a:noAutofit/>
          </a:bodyPr>
          <a:lstStyle/>
          <a:p>
            <a:pPr>
              <a:buNone/>
            </a:pPr>
            <a:r>
              <a:rPr lang="en" sz="1400" dirty="0"/>
              <a:t>Our estimates of productivity help in making the argument that we need to accelerate the modernization process, and that the key is in increasing our productivity.  Let me tell you some stories about bottlenecks</a:t>
            </a:r>
          </a:p>
          <a:p>
            <a:pPr marL="457200" lvl="0" indent="-228600" rtl="0">
              <a:spcBef>
                <a:spcPts val="0"/>
              </a:spcBef>
            </a:pPr>
            <a:r>
              <a:rPr lang="en" sz="1400" dirty="0"/>
              <a:t>Mining--</a:t>
            </a:r>
            <a:r>
              <a:rPr lang="en" sz="1400" dirty="0" err="1"/>
              <a:t>Staatsolie</a:t>
            </a:r>
            <a:r>
              <a:rPr lang="en" sz="1400" dirty="0"/>
              <a:t> and Newmont are working on increasing local content</a:t>
            </a:r>
          </a:p>
          <a:p>
            <a:pPr marL="457200" lvl="0" indent="-228600" rtl="0">
              <a:spcBef>
                <a:spcPts val="0"/>
              </a:spcBef>
            </a:pPr>
            <a:r>
              <a:rPr lang="en" sz="1400" dirty="0"/>
              <a:t>Fisheries--fishing licenses; people skills to work in a modern, almost fully automated, factory; access to working capital</a:t>
            </a:r>
          </a:p>
          <a:p>
            <a:pPr marL="457200" lvl="0" indent="-228600" rtl="0">
              <a:spcBef>
                <a:spcPts val="0"/>
              </a:spcBef>
            </a:pPr>
            <a:r>
              <a:rPr lang="en" sz="1400" dirty="0"/>
              <a:t>Agriculture--import and exports costs in time and money; skills; import 90% of procurement (only boots and machetes are produced locally)</a:t>
            </a:r>
          </a:p>
          <a:p>
            <a:pPr marL="457200" lvl="0" indent="-228600" rtl="0">
              <a:spcBef>
                <a:spcPts val="0"/>
              </a:spcBef>
            </a:pPr>
            <a:r>
              <a:rPr lang="en" sz="1400" dirty="0"/>
              <a:t>Hotels--10% is procured by local producers (linen, shampoo, beds, furniture, fixtures, TVs and more are imported)</a:t>
            </a:r>
          </a:p>
          <a:p>
            <a:pPr marL="457200" lvl="0" indent="-228600" rtl="0">
              <a:spcBef>
                <a:spcPts val="0"/>
              </a:spcBef>
            </a:pPr>
            <a:r>
              <a:rPr lang="en" sz="1400" dirty="0"/>
              <a:t>Logistics--all packaging is imported from abroad</a:t>
            </a:r>
          </a:p>
        </p:txBody>
      </p:sp>
      <p:sp>
        <p:nvSpPr>
          <p:cNvPr id="164" name="Shape 16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15</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a:spcBef>
                <a:spcPts val="0"/>
              </a:spcBef>
              <a:buNone/>
            </a:pPr>
            <a:r>
              <a:rPr lang="en"/>
              <a:t>Outline of the conversation</a:t>
            </a:r>
          </a:p>
        </p:txBody>
      </p:sp>
      <p:sp>
        <p:nvSpPr>
          <p:cNvPr id="67" name="Shape 67"/>
          <p:cNvSpPr txBox="1">
            <a:spLocks noGrp="1"/>
          </p:cNvSpPr>
          <p:nvPr>
            <p:ph type="body" idx="1"/>
          </p:nvPr>
        </p:nvSpPr>
        <p:spPr>
          <a:xfrm>
            <a:off x="311700" y="1012990"/>
            <a:ext cx="8520600" cy="3397200"/>
          </a:xfrm>
          <a:prstGeom prst="rect">
            <a:avLst/>
          </a:prstGeom>
        </p:spPr>
        <p:txBody>
          <a:bodyPr lIns="91425" tIns="91425" rIns="91425" bIns="91425" anchor="t" anchorCtr="0">
            <a:noAutofit/>
          </a:bodyPr>
          <a:lstStyle/>
          <a:p>
            <a:pPr marL="457200" indent="-228600"/>
            <a:r>
              <a:rPr lang="en" dirty="0"/>
              <a:t>A brief story of Suriname’s economic performance </a:t>
            </a:r>
            <a:endParaRPr lang="en"/>
          </a:p>
          <a:p>
            <a:pPr marL="457200" lvl="0" indent="-228600">
              <a:spcBef>
                <a:spcPts val="0"/>
              </a:spcBef>
            </a:pPr>
            <a:r>
              <a:rPr lang="en" dirty="0"/>
              <a:t>What is productivity and why do we talk so much about it?</a:t>
            </a:r>
          </a:p>
          <a:p>
            <a:pPr marL="457200" lvl="0" indent="-228600">
              <a:spcBef>
                <a:spcPts val="0"/>
              </a:spcBef>
            </a:pPr>
            <a:r>
              <a:rPr lang="en" dirty="0"/>
              <a:t>Our preliminary estimates of productivity</a:t>
            </a:r>
          </a:p>
          <a:p>
            <a:pPr marL="457200" lvl="0" indent="-228600" rtl="0">
              <a:spcBef>
                <a:spcPts val="0"/>
              </a:spcBef>
            </a:pPr>
            <a:r>
              <a:rPr lang="en" dirty="0"/>
              <a:t>Five sectors that merit special attention (no surprises here)</a:t>
            </a:r>
          </a:p>
          <a:p>
            <a:pPr marL="914400" lvl="1" indent="-228600" rtl="0">
              <a:spcBef>
                <a:spcPts val="0"/>
              </a:spcBef>
            </a:pPr>
            <a:r>
              <a:rPr lang="en" sz="1200" dirty="0"/>
              <a:t>Mining</a:t>
            </a:r>
          </a:p>
          <a:p>
            <a:pPr marL="914400" lvl="1" indent="-228600" rtl="0">
              <a:spcBef>
                <a:spcPts val="0"/>
              </a:spcBef>
            </a:pPr>
            <a:r>
              <a:rPr lang="en" sz="1200" dirty="0"/>
              <a:t>Fisheries</a:t>
            </a:r>
          </a:p>
          <a:p>
            <a:pPr marL="914400" lvl="1" indent="-228600" rtl="0">
              <a:spcBef>
                <a:spcPts val="0"/>
              </a:spcBef>
            </a:pPr>
            <a:r>
              <a:rPr lang="en" sz="1200" dirty="0"/>
              <a:t>Agriculture</a:t>
            </a:r>
          </a:p>
          <a:p>
            <a:pPr marL="914400" lvl="1" indent="-228600" rtl="0">
              <a:spcBef>
                <a:spcPts val="0"/>
              </a:spcBef>
            </a:pPr>
            <a:r>
              <a:rPr lang="en" sz="1200" dirty="0"/>
              <a:t>Tourism</a:t>
            </a:r>
          </a:p>
          <a:p>
            <a:pPr marL="914400" lvl="1" indent="-228600">
              <a:spcBef>
                <a:spcPts val="0"/>
              </a:spcBef>
            </a:pPr>
            <a:r>
              <a:rPr lang="en" sz="1200" dirty="0"/>
              <a:t>Logistics</a:t>
            </a:r>
          </a:p>
        </p:txBody>
      </p:sp>
      <p:sp>
        <p:nvSpPr>
          <p:cNvPr id="68" name="Shape 6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a:spcBef>
                <a:spcPts val="0"/>
              </a:spcBef>
              <a:buNone/>
            </a:pPr>
            <a:r>
              <a:rPr lang="en"/>
              <a:t>A brief story of Suriname’s economic performance</a:t>
            </a:r>
          </a:p>
        </p:txBody>
      </p:sp>
      <p:sp>
        <p:nvSpPr>
          <p:cNvPr id="74" name="Shape 74"/>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marL="457200" lvl="0" indent="-228600" rtl="0">
              <a:spcBef>
                <a:spcPts val="0"/>
              </a:spcBef>
            </a:pPr>
            <a:r>
              <a:rPr lang="en"/>
              <a:t>Did you know that …</a:t>
            </a:r>
          </a:p>
          <a:p>
            <a:pPr marL="457200" lvl="0" indent="-228600" rtl="0">
              <a:spcBef>
                <a:spcPts val="0"/>
              </a:spcBef>
            </a:pPr>
            <a:r>
              <a:rPr lang="en"/>
              <a:t>Since 2000 Suriname experienced an extraordinary period of economic expansion--from 2000 to 2014 GDP per capita in US$PPP grew 73.8% to US$16,141 (in Latin America only DR, TT, PE, CH and PA did better)</a:t>
            </a:r>
          </a:p>
          <a:p>
            <a:pPr marL="457200" lvl="0" indent="-228600" rtl="0">
              <a:spcBef>
                <a:spcPts val="0"/>
              </a:spcBef>
            </a:pPr>
            <a:r>
              <a:rPr lang="en"/>
              <a:t>By 2014 Suriname growth performance was 27% higher and GDP per capita was 4.5% higher than the overall average for Latin America and the Caribbean</a:t>
            </a:r>
          </a:p>
          <a:p>
            <a:pPr marL="457200" lvl="0" indent="-228600" rtl="0">
              <a:spcBef>
                <a:spcPts val="0"/>
              </a:spcBef>
            </a:pPr>
            <a:r>
              <a:rPr lang="en"/>
              <a:t>Suriname was accelerating income convergence to advanced economies--for example GDP per capita was 28% of the U.S. in 2014 compared to 21% in 2000 </a:t>
            </a:r>
          </a:p>
        </p:txBody>
      </p:sp>
      <p:sp>
        <p:nvSpPr>
          <p:cNvPr id="75" name="Shape 7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a:spcBef>
                <a:spcPts val="0"/>
              </a:spcBef>
              <a:buClr>
                <a:schemeClr val="dk1"/>
              </a:buClr>
              <a:buSzPct val="36666"/>
              <a:buFont typeface="Arial"/>
              <a:buNone/>
            </a:pPr>
            <a:r>
              <a:rPr lang="en"/>
              <a:t>A brief story of Suriname’s economic performance</a:t>
            </a:r>
          </a:p>
        </p:txBody>
      </p:sp>
      <p:sp>
        <p:nvSpPr>
          <p:cNvPr id="81" name="Shape 81"/>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lvl="0">
              <a:spcBef>
                <a:spcPts val="0"/>
              </a:spcBef>
              <a:buNone/>
            </a:pPr>
            <a:endParaRPr/>
          </a:p>
        </p:txBody>
      </p:sp>
      <p:sp>
        <p:nvSpPr>
          <p:cNvPr id="82" name="Shape 8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4</a:t>
            </a:fld>
            <a:endParaRPr lang="en"/>
          </a:p>
        </p:txBody>
      </p:sp>
      <p:graphicFrame>
        <p:nvGraphicFramePr>
          <p:cNvPr id="83" name="Shape 83"/>
          <p:cNvGraphicFramePr/>
          <p:nvPr/>
        </p:nvGraphicFramePr>
        <p:xfrm>
          <a:off x="2057400" y="1295400"/>
          <a:ext cx="3000000" cy="3000000"/>
        </p:xfrm>
        <a:graphic>
          <a:graphicData uri="http://schemas.openxmlformats.org/drawingml/2006/table">
            <a:tbl>
              <a:tblPr>
                <a:noFill/>
                <a:tableStyleId>{0B1BE916-6015-433A-A489-3EA6985D1683}</a:tableStyleId>
              </a:tblPr>
              <a:tblGrid>
                <a:gridCol w="1514475">
                  <a:extLst>
                    <a:ext uri="{9D8B030D-6E8A-4147-A177-3AD203B41FA5}">
                      <a16:colId xmlns:a16="http://schemas.microsoft.com/office/drawing/2014/main" val="20000"/>
                    </a:ext>
                  </a:extLst>
                </a:gridCol>
                <a:gridCol w="952500">
                  <a:extLst>
                    <a:ext uri="{9D8B030D-6E8A-4147-A177-3AD203B41FA5}">
                      <a16:colId xmlns:a16="http://schemas.microsoft.com/office/drawing/2014/main" val="20001"/>
                    </a:ext>
                  </a:extLst>
                </a:gridCol>
                <a:gridCol w="952500">
                  <a:extLst>
                    <a:ext uri="{9D8B030D-6E8A-4147-A177-3AD203B41FA5}">
                      <a16:colId xmlns:a16="http://schemas.microsoft.com/office/drawing/2014/main" val="20002"/>
                    </a:ext>
                  </a:extLst>
                </a:gridCol>
                <a:gridCol w="952500">
                  <a:extLst>
                    <a:ext uri="{9D8B030D-6E8A-4147-A177-3AD203B41FA5}">
                      <a16:colId xmlns:a16="http://schemas.microsoft.com/office/drawing/2014/main" val="20003"/>
                    </a:ext>
                  </a:extLst>
                </a:gridCol>
                <a:gridCol w="952500">
                  <a:extLst>
                    <a:ext uri="{9D8B030D-6E8A-4147-A177-3AD203B41FA5}">
                      <a16:colId xmlns:a16="http://schemas.microsoft.com/office/drawing/2014/main" val="20004"/>
                    </a:ext>
                  </a:extLst>
                </a:gridCol>
              </a:tblGrid>
              <a:tr h="190500">
                <a:tc>
                  <a:txBody>
                    <a:bodyPr/>
                    <a:lstStyle/>
                    <a:p>
                      <a:pPr lvl="0" algn="ctr" rtl="0">
                        <a:lnSpc>
                          <a:spcPct val="115000"/>
                        </a:lnSpc>
                        <a:spcBef>
                          <a:spcPts val="0"/>
                        </a:spcBef>
                        <a:buNone/>
                      </a:pPr>
                      <a:endParaRPr sz="1000"/>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tcPr>
                </a:tc>
                <a:tc gridSpan="2">
                  <a:txBody>
                    <a:bodyPr/>
                    <a:lstStyle/>
                    <a:p>
                      <a:pPr lvl="0" algn="ctr" rtl="0">
                        <a:lnSpc>
                          <a:spcPct val="115000"/>
                        </a:lnSpc>
                        <a:spcBef>
                          <a:spcPts val="0"/>
                        </a:spcBef>
                        <a:buNone/>
                      </a:pPr>
                      <a:r>
                        <a:rPr lang="en" sz="1000" b="1"/>
                        <a:t>GDP per capita</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FE2F3"/>
                    </a:solidFill>
                  </a:tcPr>
                </a:tc>
                <a:tc hMerge="1">
                  <a:txBody>
                    <a:bodyPr/>
                    <a:lstStyle/>
                    <a:p>
                      <a:endParaRPr lang="en-US"/>
                    </a:p>
                  </a:txBody>
                  <a:tcPr/>
                </a:tc>
                <a:tc gridSpan="2">
                  <a:txBody>
                    <a:bodyPr/>
                    <a:lstStyle/>
                    <a:p>
                      <a:pPr lvl="0" algn="ctr" rtl="0">
                        <a:lnSpc>
                          <a:spcPct val="115000"/>
                        </a:lnSpc>
                        <a:spcBef>
                          <a:spcPts val="0"/>
                        </a:spcBef>
                        <a:buNone/>
                      </a:pPr>
                      <a:r>
                        <a:rPr lang="en" sz="1000" b="1"/>
                        <a:t>Total growth from 2000</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FE2F3"/>
                    </a:solidFill>
                  </a:tcPr>
                </a:tc>
                <a:tc hMerge="1">
                  <a:txBody>
                    <a:bodyPr/>
                    <a:lstStyle/>
                    <a:p>
                      <a:endParaRPr lang="en-US"/>
                    </a:p>
                  </a:txBody>
                  <a:tcPr/>
                </a:tc>
                <a:extLst>
                  <a:ext uri="{0D108BD9-81ED-4DB2-BD59-A6C34878D82A}">
                    <a16:rowId xmlns:a16="http://schemas.microsoft.com/office/drawing/2014/main" val="10000"/>
                  </a:ext>
                </a:extLst>
              </a:tr>
              <a:tr h="190500">
                <a:tc>
                  <a:txBody>
                    <a:bodyPr/>
                    <a:lstStyle/>
                    <a:p>
                      <a:pPr lvl="0" rtl="0">
                        <a:lnSpc>
                          <a:spcPct val="115000"/>
                        </a:lnSpc>
                        <a:spcBef>
                          <a:spcPts val="0"/>
                        </a:spcBef>
                        <a:buNone/>
                      </a:pPr>
                      <a:endParaRPr sz="1000"/>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tcPr>
                </a:tc>
                <a:tc>
                  <a:txBody>
                    <a:bodyPr/>
                    <a:lstStyle/>
                    <a:p>
                      <a:pPr lvl="0" algn="ctr" rtl="0">
                        <a:lnSpc>
                          <a:spcPct val="115000"/>
                        </a:lnSpc>
                        <a:spcBef>
                          <a:spcPts val="0"/>
                        </a:spcBef>
                        <a:buNone/>
                      </a:pPr>
                      <a:r>
                        <a:rPr lang="en" sz="1000" b="1"/>
                        <a:t>In 2014</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FE2F3"/>
                    </a:solidFill>
                  </a:tcPr>
                </a:tc>
                <a:tc>
                  <a:txBody>
                    <a:bodyPr/>
                    <a:lstStyle/>
                    <a:p>
                      <a:pPr lvl="0" algn="ctr" rtl="0">
                        <a:lnSpc>
                          <a:spcPct val="115000"/>
                        </a:lnSpc>
                        <a:spcBef>
                          <a:spcPts val="0"/>
                        </a:spcBef>
                        <a:buNone/>
                      </a:pPr>
                      <a:r>
                        <a:rPr lang="en" sz="1000" b="1"/>
                        <a:t>In 2016</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FE2F3"/>
                    </a:solidFill>
                  </a:tcPr>
                </a:tc>
                <a:tc>
                  <a:txBody>
                    <a:bodyPr/>
                    <a:lstStyle/>
                    <a:p>
                      <a:pPr lvl="0" algn="ctr" rtl="0">
                        <a:lnSpc>
                          <a:spcPct val="115000"/>
                        </a:lnSpc>
                        <a:spcBef>
                          <a:spcPts val="0"/>
                        </a:spcBef>
                        <a:buNone/>
                      </a:pPr>
                      <a:r>
                        <a:rPr lang="en" sz="1000" b="1"/>
                        <a:t>To 2014</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FE2F3"/>
                    </a:solidFill>
                  </a:tcPr>
                </a:tc>
                <a:tc>
                  <a:txBody>
                    <a:bodyPr/>
                    <a:lstStyle/>
                    <a:p>
                      <a:pPr lvl="0" algn="ctr" rtl="0">
                        <a:lnSpc>
                          <a:spcPct val="115000"/>
                        </a:lnSpc>
                        <a:spcBef>
                          <a:spcPts val="0"/>
                        </a:spcBef>
                        <a:buNone/>
                      </a:pPr>
                      <a:r>
                        <a:rPr lang="en" sz="1000" b="1"/>
                        <a:t>To 2016</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FE2F3"/>
                    </a:solidFill>
                  </a:tcPr>
                </a:tc>
                <a:extLst>
                  <a:ext uri="{0D108BD9-81ED-4DB2-BD59-A6C34878D82A}">
                    <a16:rowId xmlns:a16="http://schemas.microsoft.com/office/drawing/2014/main" val="10001"/>
                  </a:ext>
                </a:extLst>
              </a:tr>
              <a:tr h="190500">
                <a:tc>
                  <a:txBody>
                    <a:bodyPr/>
                    <a:lstStyle/>
                    <a:p>
                      <a:pPr lvl="0" rtl="0">
                        <a:lnSpc>
                          <a:spcPct val="115000"/>
                        </a:lnSpc>
                        <a:spcBef>
                          <a:spcPts val="0"/>
                        </a:spcBef>
                        <a:buNone/>
                      </a:pPr>
                      <a:r>
                        <a:rPr lang="en" sz="1100">
                          <a:latin typeface="Calibri"/>
                          <a:ea typeface="Calibri"/>
                          <a:cs typeface="Calibri"/>
                          <a:sym typeface="Calibri"/>
                        </a:rPr>
                        <a:t>Suriname</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FFFF00"/>
                    </a:solidFill>
                  </a:tcPr>
                </a:tc>
                <a:tc>
                  <a:txBody>
                    <a:bodyPr/>
                    <a:lstStyle/>
                    <a:p>
                      <a:pPr lvl="0" algn="ctr" rtl="0">
                        <a:lnSpc>
                          <a:spcPct val="115000"/>
                        </a:lnSpc>
                        <a:spcBef>
                          <a:spcPts val="0"/>
                        </a:spcBef>
                        <a:buNone/>
                      </a:pPr>
                      <a:r>
                        <a:rPr lang="en" sz="1000"/>
                        <a:t>16,141</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FFFF00"/>
                    </a:solidFill>
                  </a:tcPr>
                </a:tc>
                <a:tc>
                  <a:txBody>
                    <a:bodyPr/>
                    <a:lstStyle/>
                    <a:p>
                      <a:pPr lvl="0" algn="ctr" rtl="0">
                        <a:lnSpc>
                          <a:spcPct val="115000"/>
                        </a:lnSpc>
                        <a:spcBef>
                          <a:spcPts val="0"/>
                        </a:spcBef>
                        <a:buNone/>
                      </a:pPr>
                      <a:r>
                        <a:rPr lang="en" sz="1000"/>
                        <a:t>14,146</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FFFF00"/>
                    </a:solidFill>
                  </a:tcPr>
                </a:tc>
                <a:tc>
                  <a:txBody>
                    <a:bodyPr/>
                    <a:lstStyle/>
                    <a:p>
                      <a:pPr lvl="0" algn="ctr" rtl="0">
                        <a:lnSpc>
                          <a:spcPct val="115000"/>
                        </a:lnSpc>
                        <a:spcBef>
                          <a:spcPts val="0"/>
                        </a:spcBef>
                        <a:buNone/>
                      </a:pPr>
                      <a:r>
                        <a:rPr lang="en" sz="1000"/>
                        <a:t>73.8%</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FFFF00"/>
                    </a:solidFill>
                  </a:tcPr>
                </a:tc>
                <a:tc>
                  <a:txBody>
                    <a:bodyPr/>
                    <a:lstStyle/>
                    <a:p>
                      <a:pPr lvl="0" algn="ctr" rtl="0">
                        <a:lnSpc>
                          <a:spcPct val="115000"/>
                        </a:lnSpc>
                        <a:spcBef>
                          <a:spcPts val="0"/>
                        </a:spcBef>
                        <a:buNone/>
                      </a:pPr>
                      <a:r>
                        <a:rPr lang="en" sz="1000"/>
                        <a:t>60.7%</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190500">
                <a:tc>
                  <a:txBody>
                    <a:bodyPr/>
                    <a:lstStyle/>
                    <a:p>
                      <a:pPr lvl="0" rtl="0">
                        <a:lnSpc>
                          <a:spcPct val="115000"/>
                        </a:lnSpc>
                        <a:spcBef>
                          <a:spcPts val="0"/>
                        </a:spcBef>
                        <a:buNone/>
                      </a:pPr>
                      <a:r>
                        <a:rPr lang="en" sz="1100">
                          <a:latin typeface="Calibri"/>
                          <a:ea typeface="Calibri"/>
                          <a:cs typeface="Calibri"/>
                          <a:sym typeface="Calibri"/>
                        </a:rPr>
                        <a:t>Dominican Republic</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13,314</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15,209</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74.6%</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87.9%</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extLst>
                  <a:ext uri="{0D108BD9-81ED-4DB2-BD59-A6C34878D82A}">
                    <a16:rowId xmlns:a16="http://schemas.microsoft.com/office/drawing/2014/main" val="10003"/>
                  </a:ext>
                </a:extLst>
              </a:tr>
              <a:tr h="190500">
                <a:tc>
                  <a:txBody>
                    <a:bodyPr/>
                    <a:lstStyle/>
                    <a:p>
                      <a:pPr lvl="0" rtl="0">
                        <a:lnSpc>
                          <a:spcPct val="115000"/>
                        </a:lnSpc>
                        <a:spcBef>
                          <a:spcPts val="0"/>
                        </a:spcBef>
                        <a:buNone/>
                      </a:pPr>
                      <a:r>
                        <a:rPr lang="en" sz="1100">
                          <a:latin typeface="Calibri"/>
                          <a:ea typeface="Calibri"/>
                          <a:cs typeface="Calibri"/>
                          <a:sym typeface="Calibri"/>
                        </a:rPr>
                        <a:t>Trinidad and Tobago</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33,283</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31,908</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82.9%</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78.7%</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extLst>
                  <a:ext uri="{0D108BD9-81ED-4DB2-BD59-A6C34878D82A}">
                    <a16:rowId xmlns:a16="http://schemas.microsoft.com/office/drawing/2014/main" val="10004"/>
                  </a:ext>
                </a:extLst>
              </a:tr>
              <a:tr h="190500">
                <a:tc>
                  <a:txBody>
                    <a:bodyPr/>
                    <a:lstStyle/>
                    <a:p>
                      <a:pPr lvl="0" rtl="0">
                        <a:lnSpc>
                          <a:spcPct val="115000"/>
                        </a:lnSpc>
                        <a:spcBef>
                          <a:spcPts val="0"/>
                        </a:spcBef>
                        <a:buNone/>
                      </a:pPr>
                      <a:r>
                        <a:rPr lang="en" sz="1100">
                          <a:latin typeface="Calibri"/>
                          <a:ea typeface="Calibri"/>
                          <a:cs typeface="Calibri"/>
                          <a:sym typeface="Calibri"/>
                        </a:rPr>
                        <a:t>Peru</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12,162</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13,022</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84.9%</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91.8%</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extLst>
                  <a:ext uri="{0D108BD9-81ED-4DB2-BD59-A6C34878D82A}">
                    <a16:rowId xmlns:a16="http://schemas.microsoft.com/office/drawing/2014/main" val="10005"/>
                  </a:ext>
                </a:extLst>
              </a:tr>
              <a:tr h="190500">
                <a:tc>
                  <a:txBody>
                    <a:bodyPr/>
                    <a:lstStyle/>
                    <a:p>
                      <a:pPr lvl="0" rtl="0">
                        <a:lnSpc>
                          <a:spcPct val="115000"/>
                        </a:lnSpc>
                        <a:spcBef>
                          <a:spcPts val="0"/>
                        </a:spcBef>
                        <a:buNone/>
                      </a:pPr>
                      <a:r>
                        <a:rPr lang="en" sz="1100">
                          <a:latin typeface="Calibri"/>
                          <a:ea typeface="Calibri"/>
                          <a:cs typeface="Calibri"/>
                          <a:sym typeface="Calibri"/>
                        </a:rPr>
                        <a:t>Chile</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23,082</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23,960</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87.6%</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91.4%</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extLst>
                  <a:ext uri="{0D108BD9-81ED-4DB2-BD59-A6C34878D82A}">
                    <a16:rowId xmlns:a16="http://schemas.microsoft.com/office/drawing/2014/main" val="10006"/>
                  </a:ext>
                </a:extLst>
              </a:tr>
              <a:tr h="190500">
                <a:tc>
                  <a:txBody>
                    <a:bodyPr/>
                    <a:lstStyle/>
                    <a:p>
                      <a:pPr lvl="0" rtl="0">
                        <a:lnSpc>
                          <a:spcPct val="115000"/>
                        </a:lnSpc>
                        <a:spcBef>
                          <a:spcPts val="0"/>
                        </a:spcBef>
                        <a:buNone/>
                      </a:pPr>
                      <a:r>
                        <a:rPr lang="en" sz="1100">
                          <a:latin typeface="Calibri"/>
                          <a:ea typeface="Calibri"/>
                          <a:cs typeface="Calibri"/>
                          <a:sym typeface="Calibri"/>
                        </a:rPr>
                        <a:t>Panama</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20,933</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23,015</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91.6%</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101.0%</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extLst>
                  <a:ext uri="{0D108BD9-81ED-4DB2-BD59-A6C34878D82A}">
                    <a16:rowId xmlns:a16="http://schemas.microsoft.com/office/drawing/2014/main" val="10007"/>
                  </a:ext>
                </a:extLst>
              </a:tr>
              <a:tr h="368300">
                <a:tc>
                  <a:txBody>
                    <a:bodyPr/>
                    <a:lstStyle/>
                    <a:p>
                      <a:pPr lvl="0" rtl="0">
                        <a:lnSpc>
                          <a:spcPct val="115000"/>
                        </a:lnSpc>
                        <a:spcBef>
                          <a:spcPts val="0"/>
                        </a:spcBef>
                        <a:buNone/>
                      </a:pPr>
                      <a:r>
                        <a:rPr lang="en" sz="1100">
                          <a:latin typeface="Calibri"/>
                          <a:ea typeface="Calibri"/>
                          <a:cs typeface="Calibri"/>
                          <a:sym typeface="Calibri"/>
                        </a:rPr>
                        <a:t>Latin America &amp; Caribbean</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15,442</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15,418</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58.0%</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57.9%</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extLst>
                  <a:ext uri="{0D108BD9-81ED-4DB2-BD59-A6C34878D82A}">
                    <a16:rowId xmlns:a16="http://schemas.microsoft.com/office/drawing/2014/main" val="10008"/>
                  </a:ext>
                </a:extLst>
              </a:tr>
              <a:tr h="190500">
                <a:tc>
                  <a:txBody>
                    <a:bodyPr/>
                    <a:lstStyle/>
                    <a:p>
                      <a:pPr lvl="0" rtl="0">
                        <a:lnSpc>
                          <a:spcPct val="115000"/>
                        </a:lnSpc>
                        <a:spcBef>
                          <a:spcPts val="0"/>
                        </a:spcBef>
                        <a:buNone/>
                      </a:pPr>
                      <a:r>
                        <a:rPr lang="en" sz="1100">
                          <a:latin typeface="Calibri"/>
                          <a:ea typeface="Calibri"/>
                          <a:cs typeface="Calibri"/>
                          <a:sym typeface="Calibri"/>
                        </a:rPr>
                        <a:t>United States</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54,599</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57,467</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40.4%</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tc>
                  <a:txBody>
                    <a:bodyPr/>
                    <a:lstStyle/>
                    <a:p>
                      <a:pPr lvl="0" algn="ctr" rtl="0">
                        <a:lnSpc>
                          <a:spcPct val="115000"/>
                        </a:lnSpc>
                        <a:spcBef>
                          <a:spcPts val="0"/>
                        </a:spcBef>
                        <a:buNone/>
                      </a:pPr>
                      <a:r>
                        <a:rPr lang="en" sz="1000"/>
                        <a:t>45.5%</a:t>
                      </a:r>
                    </a:p>
                  </a:txBody>
                  <a:tcPr marL="25400" marR="25400" marT="25400" marB="25400" anchor="b">
                    <a:lnL w="9525" cap="flat" cmpd="sng">
                      <a:solidFill>
                        <a:srgbClr val="CCCCCC"/>
                      </a:solidFill>
                      <a:prstDash val="solid"/>
                      <a:round/>
                      <a:headEnd type="none" w="med" len="med"/>
                      <a:tailEnd type="none" w="med" len="med"/>
                    </a:lnL>
                    <a:lnR w="9525" cap="flat" cmpd="sng">
                      <a:solidFill>
                        <a:srgbClr val="CCCCCC"/>
                      </a:solidFill>
                      <a:prstDash val="solid"/>
                      <a:round/>
                      <a:headEnd type="none" w="med" len="med"/>
                      <a:tailEnd type="none" w="med" len="med"/>
                    </a:lnR>
                    <a:lnT w="9525" cap="flat" cmpd="sng">
                      <a:solidFill>
                        <a:srgbClr val="CCCCCC"/>
                      </a:solidFill>
                      <a:prstDash val="solid"/>
                      <a:round/>
                      <a:headEnd type="none" w="med" len="med"/>
                      <a:tailEnd type="none" w="med" len="med"/>
                    </a:lnT>
                    <a:lnB w="9525" cap="flat" cmpd="sng">
                      <a:solidFill>
                        <a:srgbClr val="CCCCCC"/>
                      </a:solidFill>
                      <a:prstDash val="solid"/>
                      <a:round/>
                      <a:headEnd type="none" w="med" len="med"/>
                      <a:tailEnd type="none" w="med" len="med"/>
                    </a:lnB>
                    <a:solidFill>
                      <a:srgbClr val="C9DAF8"/>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rtl="0">
              <a:spcBef>
                <a:spcPts val="0"/>
              </a:spcBef>
              <a:buNone/>
            </a:pPr>
            <a:r>
              <a:rPr lang="en"/>
              <a:t>A brief story of Suriname’s economic performance</a:t>
            </a:r>
          </a:p>
        </p:txBody>
      </p:sp>
      <p:sp>
        <p:nvSpPr>
          <p:cNvPr id="89" name="Shape 8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5</a:t>
            </a:fld>
            <a:endParaRPr lang="en"/>
          </a:p>
        </p:txBody>
      </p:sp>
      <p:sp>
        <p:nvSpPr>
          <p:cNvPr id="90" name="Shape 90"/>
          <p:cNvSpPr txBox="1"/>
          <p:nvPr/>
        </p:nvSpPr>
        <p:spPr>
          <a:xfrm>
            <a:off x="2209800" y="1447800"/>
            <a:ext cx="3000000" cy="3000000"/>
          </a:xfrm>
          <a:prstGeom prst="rect">
            <a:avLst/>
          </a:prstGeom>
          <a:noFill/>
          <a:ln>
            <a:noFill/>
          </a:ln>
        </p:spPr>
        <p:txBody>
          <a:bodyPr lIns="91425" tIns="91425" rIns="91425" bIns="91425" anchor="ctr" anchorCtr="0">
            <a:noAutofit/>
          </a:bodyPr>
          <a:lstStyle/>
          <a:p>
            <a:pPr lvl="0" rtl="0">
              <a:spcBef>
                <a:spcPts val="0"/>
              </a:spcBef>
              <a:buNone/>
            </a:pPr>
            <a:r>
              <a:rPr lang="en" sz="1000">
                <a:solidFill>
                  <a:srgbClr val="073763"/>
                </a:solidFill>
                <a:latin typeface="Courier New"/>
                <a:ea typeface="Courier New"/>
                <a:cs typeface="Courier New"/>
                <a:sym typeface="Courier New"/>
              </a:rPr>
              <a:t>Source: World Bank Databank, World Development Indicators</a:t>
            </a:r>
          </a:p>
        </p:txBody>
      </p:sp>
      <p:pic>
        <p:nvPicPr>
          <p:cNvPr id="91" name="Shape 91" title="Chart"/>
          <p:cNvPicPr preferRelativeResize="0"/>
          <p:nvPr/>
        </p:nvPicPr>
        <p:blipFill>
          <a:blip r:embed="rId3">
            <a:alphaModFix/>
          </a:blip>
          <a:stretch>
            <a:fillRect/>
          </a:stretch>
        </p:blipFill>
        <p:spPr>
          <a:xfrm>
            <a:off x="1676400" y="1219200"/>
            <a:ext cx="5810250" cy="3590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rtl="0">
              <a:spcBef>
                <a:spcPts val="0"/>
              </a:spcBef>
              <a:buNone/>
            </a:pPr>
            <a:r>
              <a:rPr lang="en"/>
              <a:t>A brief story of Suriname’s economic performance</a:t>
            </a:r>
          </a:p>
        </p:txBody>
      </p:sp>
      <p:sp>
        <p:nvSpPr>
          <p:cNvPr id="97" name="Shape 97"/>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lvl="0">
              <a:spcBef>
                <a:spcPts val="0"/>
              </a:spcBef>
              <a:buNone/>
            </a:pPr>
            <a:r>
              <a:rPr lang="en"/>
              <a:t>What explains good performance since 2000?</a:t>
            </a:r>
          </a:p>
          <a:p>
            <a:pPr marL="457200" marR="0" lvl="0" indent="-228600" algn="l" rtl="0">
              <a:lnSpc>
                <a:spcPct val="115000"/>
              </a:lnSpc>
              <a:spcBef>
                <a:spcPts val="0"/>
              </a:spcBef>
              <a:spcAft>
                <a:spcPts val="1600"/>
              </a:spcAft>
            </a:pPr>
            <a:r>
              <a:rPr lang="en"/>
              <a:t>We need to recognize that the country is slowly modernizing--local industrial capacity is slowly developing to satisfy domestic demand for food, beverages, and household chemical and health products</a:t>
            </a:r>
          </a:p>
          <a:p>
            <a:pPr marL="457200" marR="0" lvl="0" indent="-228600" algn="l" rtl="0">
              <a:lnSpc>
                <a:spcPct val="115000"/>
              </a:lnSpc>
              <a:spcBef>
                <a:spcPts val="0"/>
              </a:spcBef>
              <a:spcAft>
                <a:spcPts val="1600"/>
              </a:spcAft>
            </a:pPr>
            <a:r>
              <a:rPr lang="en"/>
              <a:t>Significantly better fiscal and monetary policies also played a large role in the economic success since 2000</a:t>
            </a:r>
          </a:p>
          <a:p>
            <a:pPr marL="457200" marR="0" lvl="0" indent="-228600" algn="l" rtl="0">
              <a:lnSpc>
                <a:spcPct val="115000"/>
              </a:lnSpc>
              <a:spcBef>
                <a:spcPts val="0"/>
              </a:spcBef>
              <a:spcAft>
                <a:spcPts val="1600"/>
              </a:spcAft>
            </a:pPr>
            <a:r>
              <a:rPr lang="en"/>
              <a:t>But, the country still depends on commodity exports of gold and oil</a:t>
            </a:r>
          </a:p>
        </p:txBody>
      </p:sp>
      <p:sp>
        <p:nvSpPr>
          <p:cNvPr id="98" name="Shape 9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rtl="0">
              <a:spcBef>
                <a:spcPts val="0"/>
              </a:spcBef>
              <a:buNone/>
            </a:pPr>
            <a:r>
              <a:rPr lang="en"/>
              <a:t>A brief story of Suriname’s economic performance</a:t>
            </a:r>
          </a:p>
        </p:txBody>
      </p:sp>
      <p:sp>
        <p:nvSpPr>
          <p:cNvPr id="104" name="Shape 104"/>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lvl="0" rtl="0">
              <a:spcBef>
                <a:spcPts val="0"/>
              </a:spcBef>
              <a:buNone/>
            </a:pPr>
            <a:r>
              <a:rPr lang="en"/>
              <a:t>And this is the (recurrent) problem </a:t>
            </a:r>
          </a:p>
          <a:p>
            <a:pPr marL="457200" marR="0" lvl="0" indent="-228600" algn="l" rtl="0">
              <a:lnSpc>
                <a:spcPct val="115000"/>
              </a:lnSpc>
              <a:spcBef>
                <a:spcPts val="0"/>
              </a:spcBef>
              <a:spcAft>
                <a:spcPts val="1600"/>
              </a:spcAft>
            </a:pPr>
            <a:r>
              <a:rPr lang="en"/>
              <a:t>When international prices of commodities dropped, the economic expansion ended in or around 2015, and the good times were not used to strengthen the underlying weakness of the economy</a:t>
            </a:r>
          </a:p>
          <a:p>
            <a:pPr marL="457200" marR="0" lvl="0" indent="-228600" algn="l" rtl="0">
              <a:lnSpc>
                <a:spcPct val="115000"/>
              </a:lnSpc>
              <a:spcBef>
                <a:spcPts val="0"/>
              </a:spcBef>
              <a:spcAft>
                <a:spcPts val="1600"/>
              </a:spcAft>
            </a:pPr>
            <a:r>
              <a:rPr lang="en"/>
              <a:t> (almost) unbelievable change from 2011 to 2016: a negative swing of over 21% of GDP in the current account balance and over 9% of GDP in the fiscal balance; no country can sustain such a drop in revenues</a:t>
            </a:r>
          </a:p>
          <a:p>
            <a:pPr marL="457200" marR="0" lvl="0" indent="-228600" algn="l" rtl="0">
              <a:lnSpc>
                <a:spcPct val="115000"/>
              </a:lnSpc>
              <a:spcBef>
                <a:spcPts val="0"/>
              </a:spcBef>
              <a:spcAft>
                <a:spcPts val="1600"/>
              </a:spcAft>
            </a:pPr>
            <a:r>
              <a:rPr lang="en"/>
              <a:t>the transmission mechanism is direct and has happened many times in the past, but not since 1999-2000</a:t>
            </a:r>
          </a:p>
        </p:txBody>
      </p:sp>
      <p:sp>
        <p:nvSpPr>
          <p:cNvPr id="105" name="Shape 10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7</a:t>
            </a:fld>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rtl="0">
              <a:spcBef>
                <a:spcPts val="0"/>
              </a:spcBef>
              <a:buNone/>
            </a:pPr>
            <a:r>
              <a:rPr lang="en"/>
              <a:t>A brief story of Suriname’s economic performance</a:t>
            </a:r>
          </a:p>
        </p:txBody>
      </p:sp>
      <p:sp>
        <p:nvSpPr>
          <p:cNvPr id="111" name="Shape 111"/>
          <p:cNvSpPr txBox="1">
            <a:spLocks noGrp="1"/>
          </p:cNvSpPr>
          <p:nvPr>
            <p:ph type="body" idx="1"/>
          </p:nvPr>
        </p:nvSpPr>
        <p:spPr>
          <a:xfrm>
            <a:off x="311700" y="979002"/>
            <a:ext cx="8520600" cy="3397200"/>
          </a:xfrm>
          <a:prstGeom prst="rect">
            <a:avLst/>
          </a:prstGeom>
        </p:spPr>
        <p:txBody>
          <a:bodyPr lIns="91425" tIns="91425" rIns="91425" bIns="91425" anchor="t" anchorCtr="0">
            <a:noAutofit/>
          </a:bodyPr>
          <a:lstStyle/>
          <a:p>
            <a:pPr lvl="0" rtl="0">
              <a:spcBef>
                <a:spcPts val="0"/>
              </a:spcBef>
              <a:buNone/>
            </a:pPr>
            <a:r>
              <a:rPr lang="en" dirty="0"/>
              <a:t>T</a:t>
            </a:r>
            <a:r>
              <a:rPr lang="en" sz="1500" dirty="0"/>
              <a:t>he chain reaction triggered by a drop in international prices of gold and oil</a:t>
            </a:r>
          </a:p>
          <a:p>
            <a:pPr marL="457200" marR="0" lvl="0" indent="-228600" algn="l" rtl="0">
              <a:lnSpc>
                <a:spcPct val="115000"/>
              </a:lnSpc>
              <a:spcBef>
                <a:spcPts val="0"/>
              </a:spcBef>
              <a:spcAft>
                <a:spcPts val="1600"/>
              </a:spcAft>
            </a:pPr>
            <a:r>
              <a:rPr lang="en" sz="1500" dirty="0"/>
              <a:t>lower international prices of exports result in lower public sector revenues and Central Bank foreign currency</a:t>
            </a:r>
          </a:p>
          <a:p>
            <a:pPr marL="457200" marR="0" lvl="0" indent="-228600" algn="l" rtl="0">
              <a:lnSpc>
                <a:spcPct val="115000"/>
              </a:lnSpc>
              <a:spcBef>
                <a:spcPts val="0"/>
              </a:spcBef>
              <a:spcAft>
                <a:spcPts val="1600"/>
              </a:spcAft>
            </a:pPr>
            <a:r>
              <a:rPr lang="en" sz="1500" dirty="0"/>
              <a:t>exposing the cost of maintaining a large public sector wage bill and the negative impact of public spending on aggregate demand, hurting local businesses</a:t>
            </a:r>
          </a:p>
          <a:p>
            <a:pPr marL="457200" marR="0" lvl="0" indent="-228600" algn="l" rtl="0">
              <a:lnSpc>
                <a:spcPct val="115000"/>
              </a:lnSpc>
              <a:spcBef>
                <a:spcPts val="0"/>
              </a:spcBef>
              <a:spcAft>
                <a:spcPts val="1600"/>
              </a:spcAft>
            </a:pPr>
            <a:r>
              <a:rPr lang="en" sz="1500" dirty="0"/>
              <a:t>amplified by a large drop in international reserves, that forces the Central Bank to devalue the Surinamese dollar at the last possible moment</a:t>
            </a:r>
          </a:p>
          <a:p>
            <a:pPr marL="457200" marR="0" lvl="0" indent="-228600" algn="l" rtl="0">
              <a:lnSpc>
                <a:spcPct val="115000"/>
              </a:lnSpc>
              <a:spcBef>
                <a:spcPts val="0"/>
              </a:spcBef>
              <a:spcAft>
                <a:spcPts val="1600"/>
              </a:spcAft>
            </a:pPr>
            <a:r>
              <a:rPr lang="en" sz="1500" dirty="0"/>
              <a:t>when this happens, relative prices need to adjust and inflation picks up</a:t>
            </a:r>
          </a:p>
          <a:p>
            <a:pPr marL="457200" indent="-228600"/>
            <a:r>
              <a:rPr lang="en" sz="1500" dirty="0"/>
              <a:t>real income comes down, making everyone in the economy less wealthy than before.  </a:t>
            </a:r>
            <a:r>
              <a:rPr lang="en" sz="1500" b="1" u="sng" dirty="0"/>
              <a:t>The gains of the past 15 years have not been erased since 2015, but they have been significantly eroded.</a:t>
            </a:r>
          </a:p>
        </p:txBody>
      </p:sp>
      <p:sp>
        <p:nvSpPr>
          <p:cNvPr id="112" name="Shape 1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rtl="0">
              <a:spcBef>
                <a:spcPts val="0"/>
              </a:spcBef>
              <a:buNone/>
            </a:pPr>
            <a:r>
              <a:rPr lang="en"/>
              <a:t>A brief story of Suriname’s economic performance</a:t>
            </a:r>
          </a:p>
        </p:txBody>
      </p:sp>
      <p:sp>
        <p:nvSpPr>
          <p:cNvPr id="118" name="Shape 118"/>
          <p:cNvSpPr txBox="1">
            <a:spLocks noGrp="1"/>
          </p:cNvSpPr>
          <p:nvPr>
            <p:ph type="body" idx="1"/>
          </p:nvPr>
        </p:nvSpPr>
        <p:spPr>
          <a:xfrm>
            <a:off x="311700" y="894578"/>
            <a:ext cx="8520600" cy="3397200"/>
          </a:xfrm>
          <a:prstGeom prst="rect">
            <a:avLst/>
          </a:prstGeom>
        </p:spPr>
        <p:txBody>
          <a:bodyPr lIns="91425" tIns="91425" rIns="91425" bIns="91425" anchor="t" anchorCtr="0">
            <a:noAutofit/>
          </a:bodyPr>
          <a:lstStyle/>
          <a:p>
            <a:pPr lvl="0" rtl="0">
              <a:spcBef>
                <a:spcPts val="0"/>
              </a:spcBef>
              <a:buNone/>
            </a:pPr>
            <a:r>
              <a:rPr lang="en" sz="1600" dirty="0"/>
              <a:t>What can we do?</a:t>
            </a:r>
          </a:p>
          <a:p>
            <a:pPr marL="457200" marR="0" lvl="0" indent="-228600" algn="l" rtl="0">
              <a:lnSpc>
                <a:spcPct val="115000"/>
              </a:lnSpc>
              <a:spcBef>
                <a:spcPts val="0"/>
              </a:spcBef>
              <a:spcAft>
                <a:spcPts val="1600"/>
              </a:spcAft>
            </a:pPr>
            <a:r>
              <a:rPr lang="en" sz="1600" dirty="0"/>
              <a:t>To accelerate the modernization process of Suriname government should enable and facilitate actions that would result in:</a:t>
            </a:r>
          </a:p>
          <a:p>
            <a:pPr marL="457200" marR="0" lvl="0" indent="-228600" algn="l" rtl="0">
              <a:lnSpc>
                <a:spcPct val="115000"/>
              </a:lnSpc>
              <a:spcBef>
                <a:spcPts val="0"/>
              </a:spcBef>
              <a:spcAft>
                <a:spcPts val="1600"/>
              </a:spcAft>
            </a:pPr>
            <a:r>
              <a:rPr lang="en" sz="1600" dirty="0"/>
              <a:t>Expansion of exports in the strong and weak sectors of the economy (mining and non-mining)</a:t>
            </a:r>
          </a:p>
          <a:p>
            <a:pPr marL="457200" indent="-228600"/>
            <a:r>
              <a:rPr lang="en" sz="1600" dirty="0"/>
              <a:t>Increasing value added of exports, especially in the mining sector </a:t>
            </a:r>
          </a:p>
          <a:p>
            <a:pPr marL="457200" marR="0" lvl="0" indent="-228600" algn="l" rtl="0">
              <a:lnSpc>
                <a:spcPct val="115000"/>
              </a:lnSpc>
              <a:spcBef>
                <a:spcPts val="0"/>
              </a:spcBef>
              <a:spcAft>
                <a:spcPts val="1600"/>
              </a:spcAft>
            </a:pPr>
            <a:r>
              <a:rPr lang="en" sz="1600" dirty="0"/>
              <a:t>Strengthening value chains, particularly those related to the mining sector (increasing local content in the mining sector), agriculture, fisheries and other sectors</a:t>
            </a:r>
          </a:p>
          <a:p>
            <a:pPr marL="457200" marR="0" lvl="0" indent="-228600" algn="l" rtl="0">
              <a:lnSpc>
                <a:spcPct val="115000"/>
              </a:lnSpc>
              <a:spcBef>
                <a:spcPts val="0"/>
              </a:spcBef>
              <a:spcAft>
                <a:spcPts val="1600"/>
              </a:spcAft>
            </a:pPr>
            <a:r>
              <a:rPr lang="en" sz="1600" dirty="0"/>
              <a:t>Acknowledging that the diversification of exports is not a strategy to diversify away from mining, but rather, a strategy to diversify exports in the mining and non-mining sector by increasing value added</a:t>
            </a:r>
          </a:p>
        </p:txBody>
      </p:sp>
      <p:sp>
        <p:nvSpPr>
          <p:cNvPr id="119" name="Shape 1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9</a:t>
            </a:fld>
            <a:endParaRPr lang="en"/>
          </a:p>
        </p:txBody>
      </p:sp>
    </p:spTree>
  </p:cSld>
  <p:clrMapOvr>
    <a:masterClrMapping/>
  </p:clrMapOvr>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15</Slides>
  <Notes>15</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Paperback</vt:lpstr>
      <vt:lpstr>Improving productivity in Suriname, what we know and how to improve it</vt:lpstr>
      <vt:lpstr>Outline of the conversation</vt:lpstr>
      <vt:lpstr>A brief story of Suriname’s economic performance</vt:lpstr>
      <vt:lpstr>A brief story of Suriname’s economic performance</vt:lpstr>
      <vt:lpstr>A brief story of Suriname’s economic performance</vt:lpstr>
      <vt:lpstr>A brief story of Suriname’s economic performance</vt:lpstr>
      <vt:lpstr>A brief story of Suriname’s economic performance</vt:lpstr>
      <vt:lpstr>A brief story of Suriname’s economic performance</vt:lpstr>
      <vt:lpstr>A brief story of Suriname’s economic performance</vt:lpstr>
      <vt:lpstr>What is productivity and why do we talk so much about it?  </vt:lpstr>
      <vt:lpstr>Our preliminary estimates of productivity  </vt:lpstr>
      <vt:lpstr>Our preliminary estimates of productivity  </vt:lpstr>
      <vt:lpstr>How to operationalize programs to improve productivity</vt:lpstr>
      <vt:lpstr>Porter’s value chain--primary and support activities</vt:lpstr>
      <vt:lpstr>Five sectors that merit special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productivity in Suriname, what we know and how to improve it</dc:title>
  <cp:revision>1</cp:revision>
  <dcterms:modified xsi:type="dcterms:W3CDTF">2017-08-29T22:53:21Z</dcterms:modified>
</cp:coreProperties>
</file>