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1" r:id="rId1"/>
    <p:sldMasterId id="2147483694" r:id="rId2"/>
  </p:sldMasterIdLst>
  <p:notesMasterIdLst>
    <p:notesMasterId r:id="rId9"/>
  </p:notesMasterIdLst>
  <p:sldIdLst>
    <p:sldId id="256" r:id="rId3"/>
    <p:sldId id="334" r:id="rId4"/>
    <p:sldId id="335" r:id="rId5"/>
    <p:sldId id="336" r:id="rId6"/>
    <p:sldId id="337" r:id="rId7"/>
    <p:sldId id="291" r:id="rId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M" initials="MM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2675" autoAdjust="0"/>
  </p:normalViewPr>
  <p:slideViewPr>
    <p:cSldViewPr snapToGrid="0" snapToObjects="1">
      <p:cViewPr>
        <p:scale>
          <a:sx n="92" d="100"/>
          <a:sy n="92" d="100"/>
        </p:scale>
        <p:origin x="-84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7C5188-1247-430C-B5D3-7A3C4548ACF4}" type="datetimeFigureOut">
              <a:rPr lang="en-US" smtClean="0"/>
              <a:t>9/1/2017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557618-AF64-4951-ADD2-7A38BB392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823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457200" eaLnBrk="1" hangingPunct="1">
              <a:spcBef>
                <a:spcPct val="20000"/>
              </a:spcBef>
            </a:pPr>
            <a:endParaRPr lang="nl-NL" dirty="0" smtClean="0">
              <a:ea typeface="MS PGothic" pitchFamily="34" charset="-128"/>
              <a:cs typeface="Arial" charset="0"/>
            </a:endParaRP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42D31A6-0F04-4303-B529-85E018951D03}" type="slidenum">
              <a:rPr lang="nl-NL" smtClean="0"/>
              <a:pPr/>
              <a:t>2</a:t>
            </a:fld>
            <a:endParaRPr lang="nl-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457200" eaLnBrk="1" hangingPunct="1">
              <a:spcBef>
                <a:spcPct val="20000"/>
              </a:spcBef>
            </a:pPr>
            <a:endParaRPr lang="nl-NL" dirty="0" smtClean="0">
              <a:ea typeface="MS PGothic" pitchFamily="34" charset="-128"/>
              <a:cs typeface="Arial" charset="0"/>
            </a:endParaRP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42D31A6-0F04-4303-B529-85E018951D03}" type="slidenum">
              <a:rPr lang="nl-NL" smtClean="0"/>
              <a:pPr/>
              <a:t>3</a:t>
            </a:fld>
            <a:endParaRPr lang="nl-N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457200" eaLnBrk="1" hangingPunct="1">
              <a:spcBef>
                <a:spcPct val="20000"/>
              </a:spcBef>
            </a:pPr>
            <a:endParaRPr lang="nl-NL" dirty="0" smtClean="0">
              <a:ea typeface="MS PGothic" pitchFamily="34" charset="-128"/>
              <a:cs typeface="Arial" charset="0"/>
            </a:endParaRP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42D31A6-0F04-4303-B529-85E018951D03}" type="slidenum">
              <a:rPr lang="nl-NL" smtClean="0"/>
              <a:pPr/>
              <a:t>4</a:t>
            </a:fld>
            <a:endParaRPr lang="nl-N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457200" eaLnBrk="1" hangingPunct="1">
              <a:spcBef>
                <a:spcPct val="20000"/>
              </a:spcBef>
            </a:pPr>
            <a:endParaRPr lang="nl-NL" dirty="0" smtClean="0">
              <a:ea typeface="MS PGothic" pitchFamily="34" charset="-128"/>
              <a:cs typeface="Arial" charset="0"/>
            </a:endParaRP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42D31A6-0F04-4303-B529-85E018951D03}" type="slidenum">
              <a:rPr lang="nl-NL" smtClean="0"/>
              <a:pPr/>
              <a:t>5</a:t>
            </a:fld>
            <a:endParaRPr lang="nl-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8C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fld id="{C60A05F7-DDED-4A8B-B48B-31AB6DE81B8A}" type="datetimeFigureOut">
              <a:rPr lang="en-US"/>
              <a:pPr/>
              <a:t>9/1/2017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fld id="{E9C9DEE8-F786-4D7D-9B71-22A7491A42F0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655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fld id="{000ACE71-91DC-44D2-98FB-CE2965A8AF3B}" type="datetimeFigureOut">
              <a:rPr lang="en-US"/>
              <a:pPr/>
              <a:t>9/1/2017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fld id="{54F504E6-8129-46BC-AB5D-96829DBAF36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64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fld id="{A095E744-6AB7-4705-B20C-CE0CA1C277D8}" type="datetimeFigureOut">
              <a:rPr lang="en-US"/>
              <a:pPr/>
              <a:t>9/1/2017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fld id="{CE849573-5BC8-4448-9D3F-B7D97A5F341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1140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2413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1"/>
          <p:cNvSpPr txBox="1">
            <a:spLocks/>
          </p:cNvSpPr>
          <p:nvPr userDrawn="1"/>
        </p:nvSpPr>
        <p:spPr>
          <a:xfrm>
            <a:off x="874713" y="1417638"/>
            <a:ext cx="7772400" cy="1362075"/>
          </a:xfrm>
          <a:prstGeom prst="rect">
            <a:avLst/>
          </a:prstGeom>
        </p:spPr>
        <p:txBody>
          <a:bodyPr/>
          <a:lstStyle>
            <a:lvl1pPr algn="l" defTabSz="457200" rtl="0" fontAlgn="base">
              <a:spcBef>
                <a:spcPct val="0"/>
              </a:spcBef>
              <a:spcAft>
                <a:spcPct val="0"/>
              </a:spcAft>
              <a:defRPr sz="4000" b="1" kern="1200" cap="all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878908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814988-41E7-4DF3-B735-40C4E8476770}" type="datetimeFigureOut">
              <a:rPr lang="en-US"/>
              <a:pPr/>
              <a:t>9/1/2017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ADBF74-7643-42CE-99F6-8734A2C20C8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544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D6877B5-F945-40B7-839F-F93641B774D9}" type="datetimeFigureOut">
              <a:rPr lang="en-US"/>
              <a:pPr/>
              <a:t>9/1/2017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76BB7B-E69B-4793-9171-8BF2EF66BDB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1946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0279CCF-5E3E-4372-BE1E-3E58252CFD3B}" type="datetimeFigureOut">
              <a:rPr lang="en-US"/>
              <a:pPr/>
              <a:t>9/1/2017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D1CD3A-2C4C-4A14-954C-61A1C229DFD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4971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45C116-71D8-4CBB-803B-07DA9CA52E84}" type="datetimeFigureOut">
              <a:rPr lang="en-US"/>
              <a:pPr/>
              <a:t>9/1/2017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F40C1D-A099-4C82-A7B7-4D361D553BD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2065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1A8FC1-0A55-4DF1-9422-91B1B7C74F4D}" type="datetimeFigureOut">
              <a:rPr lang="en-US"/>
              <a:pPr/>
              <a:t>9/1/2017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A730E2-3367-4BE6-BE49-4E1B6E60E94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7724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A7D252-B78C-42E3-B16C-0E973D50B00F}" type="datetimeFigureOut">
              <a:rPr lang="en-US"/>
              <a:pPr/>
              <a:t>9/1/2017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0D6005-20D8-435B-A846-3206FC59EB10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1546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A088B96-0FC2-4A19-857D-D0181E49ACAB}" type="datetimeFigureOut">
              <a:rPr lang="en-US"/>
              <a:pPr/>
              <a:t>9/1/2017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A5EC0E-3D3F-47A8-95D8-F0161A6B0AA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599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8C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8C"/>
                </a:solidFill>
              </a:defRPr>
            </a:lvl1pPr>
            <a:lvl2pPr>
              <a:defRPr>
                <a:solidFill>
                  <a:srgbClr val="00008C"/>
                </a:solidFill>
              </a:defRPr>
            </a:lvl2pPr>
            <a:lvl3pPr>
              <a:defRPr>
                <a:solidFill>
                  <a:srgbClr val="00008C"/>
                </a:solidFill>
              </a:defRPr>
            </a:lvl3pPr>
            <a:lvl4pPr>
              <a:defRPr>
                <a:solidFill>
                  <a:srgbClr val="00008C"/>
                </a:solidFill>
              </a:defRPr>
            </a:lvl4pPr>
            <a:lvl5pPr>
              <a:defRPr>
                <a:solidFill>
                  <a:srgbClr val="00008C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9053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A2CE9B-B0BA-4DB4-AF45-42E3F514AA27}" type="datetimeFigureOut">
              <a:rPr lang="en-US"/>
              <a:pPr/>
              <a:t>9/1/2017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2A7553-D33E-44CB-BD8F-04871D9AEFF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6449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341A57-14FE-4382-A453-2B99D9C4B491}" type="datetimeFigureOut">
              <a:rPr lang="en-US"/>
              <a:pPr/>
              <a:t>9/1/2017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F23871-2EDE-4F03-8915-E6C971961010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4852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CF6488-05BE-4802-A26A-BF7D6F9E14EC}" type="datetimeFigureOut">
              <a:rPr lang="en-US"/>
              <a:pPr/>
              <a:t>9/1/2017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71DC26-2193-4092-A43D-CC8B8BDC448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626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39B0FC-AC8D-4ECD-95BA-FB00EAF1A0A2}" type="datetimeFigureOut">
              <a:rPr lang="en-US"/>
              <a:pPr/>
              <a:t>9/1/2017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92B38F-0393-47A9-9F99-28E9D883F2F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212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fld id="{6213E002-433E-4B9B-93CF-0D88D47E1F59}" type="datetimeFigureOut">
              <a:rPr lang="en-US"/>
              <a:pPr/>
              <a:t>9/1/2017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fld id="{8DB9F316-AD2F-46B0-BF66-38EA52FB2C7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648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fld id="{C518AD7C-9103-425D-8EB5-80B4631C3986}" type="datetimeFigureOut">
              <a:rPr lang="en-US"/>
              <a:pPr/>
              <a:t>9/1/2017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fld id="{1AFE464D-658B-44A8-9233-8C5DAEBA44F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330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fld id="{0F8987AA-D753-47F0-B809-3990328454B5}" type="datetimeFigureOut">
              <a:rPr lang="en-US"/>
              <a:pPr/>
              <a:t>9/1/2017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fld id="{05BCD10D-4DAB-4B04-BD96-67D289C1974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685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fld id="{2C5FCE87-11F7-4966-AEC7-B0EC35303634}" type="datetimeFigureOut">
              <a:rPr lang="en-US"/>
              <a:pPr/>
              <a:t>9/1/2017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fld id="{8CDD0DBB-1F77-408A-B63D-6982D108F56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880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fld id="{F37A1990-AB9C-4DFC-B32E-26FC9826598E}" type="datetimeFigureOut">
              <a:rPr lang="en-US"/>
              <a:pPr/>
              <a:t>9/1/2017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fld id="{AC28A4A5-CC86-48D1-999F-2FC0E5C5E32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885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fld id="{30175C44-CB7E-481C-AB32-D9DCA22AC00C}" type="datetimeFigureOut">
              <a:rPr lang="en-US"/>
              <a:pPr/>
              <a:t>9/1/2017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fld id="{55B7A78A-E3DF-48AD-8D98-4CB8D6C0B10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244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fld id="{37B374F2-A038-448A-8CDF-5027C999879C}" type="datetimeFigureOut">
              <a:rPr lang="en-US"/>
              <a:pPr/>
              <a:t>9/1/2017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fld id="{81589A58-D05E-4142-9CB9-43E54FA3C43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211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2413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E9BEDEC7-5152-4067-B2BF-715B4CEF41A9}" type="datetimeFigureOut">
              <a:rPr lang="en-US"/>
              <a:pPr/>
              <a:t>9/1/2017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88B4AD0F-D6B4-4700-AA47-954ED1A42D09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2055" name="Picture 6" descr="SHEET_surmac2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2413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97305" y="1417638"/>
            <a:ext cx="8149808" cy="1362075"/>
          </a:xfrm>
          <a:prstGeom prst="rect">
            <a:avLst/>
          </a:prstGeom>
        </p:spPr>
        <p:txBody>
          <a:bodyPr/>
          <a:lstStyle>
            <a:lvl1pPr algn="l" defTabSz="457200" rtl="0" fontAlgn="base">
              <a:spcBef>
                <a:spcPct val="0"/>
              </a:spcBef>
              <a:spcAft>
                <a:spcPct val="0"/>
              </a:spcAft>
              <a:defRPr sz="4000" b="1" kern="1200" cap="all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nl-NL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ROUND TABLE</a:t>
            </a:r>
          </a:p>
          <a:p>
            <a:pPr algn="ctr"/>
            <a:r>
              <a:rPr lang="nl-NL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Productiviteit en Economische Groei</a:t>
            </a:r>
          </a:p>
          <a:p>
            <a:pPr algn="ctr"/>
            <a:r>
              <a:rPr lang="nl-NL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suriname casus</a:t>
            </a:r>
          </a:p>
          <a:p>
            <a:pPr algn="ctr"/>
            <a:endParaRPr lang="nl-NL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nl-NL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Rafiek sheorajpanday</a:t>
            </a:r>
            <a:endParaRPr lang="nl-NL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97305" y="4141202"/>
            <a:ext cx="52245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</a:t>
            </a:r>
            <a:r>
              <a:rPr lang="en-US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augustus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2017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37343" y="1065250"/>
            <a:ext cx="8534400" cy="4680457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37343" y="285749"/>
            <a:ext cx="8445500" cy="428625"/>
          </a:xfrm>
          <a:prstGeom prst="rect">
            <a:avLst/>
          </a:prstGeom>
          <a:ln w="28575">
            <a:solidFill>
              <a:srgbClr val="00008C"/>
            </a:solidFill>
          </a:ln>
        </p:spPr>
        <p:txBody>
          <a:bodyPr anchor="ctr">
            <a:noAutofit/>
          </a:bodyPr>
          <a:lstStyle/>
          <a:p>
            <a:pPr algn="ctr" eaLnBrk="0" hangingPunct="0">
              <a:defRPr/>
            </a:pPr>
            <a:r>
              <a:rPr lang="en-US" sz="3200" b="1" dirty="0" smtClean="0">
                <a:solidFill>
                  <a:srgbClr val="002060"/>
                </a:solidFill>
                <a:latin typeface="+mn-lt"/>
                <a:cs typeface="ＭＳ Ｐゴシック" charset="0"/>
              </a:rPr>
              <a:t>CONTENT</a:t>
            </a:r>
            <a:endParaRPr lang="en-US" sz="3200" b="1" dirty="0">
              <a:solidFill>
                <a:srgbClr val="002060"/>
              </a:solidFill>
              <a:latin typeface="+mn-lt"/>
              <a:cs typeface="ＭＳ Ｐゴシック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 smtClean="0"/>
              <a:t>Bijdrage</a:t>
            </a:r>
            <a:r>
              <a:rPr lang="en-US" sz="2800" dirty="0" smtClean="0"/>
              <a:t> </a:t>
            </a:r>
            <a:r>
              <a:rPr lang="en-US" sz="2800" dirty="0" err="1" smtClean="0"/>
              <a:t>bankwezen</a:t>
            </a:r>
            <a:r>
              <a:rPr lang="en-US" sz="2800" dirty="0" smtClean="0"/>
              <a:t> </a:t>
            </a:r>
            <a:r>
              <a:rPr lang="en-US" sz="2800" dirty="0" err="1" smtClean="0"/>
              <a:t>aan</a:t>
            </a:r>
            <a:r>
              <a:rPr lang="en-US" sz="2800" dirty="0" smtClean="0"/>
              <a:t> </a:t>
            </a:r>
            <a:r>
              <a:rPr lang="en-US" sz="2800" dirty="0" err="1" smtClean="0"/>
              <a:t>productiviteitsverbetering</a:t>
            </a:r>
            <a:endParaRPr lang="en-US" sz="2800" dirty="0" smtClean="0"/>
          </a:p>
          <a:p>
            <a:r>
              <a:rPr lang="en-US" sz="2800" dirty="0" smtClean="0"/>
              <a:t>Broadband </a:t>
            </a:r>
            <a:r>
              <a:rPr lang="en-US" sz="2800" dirty="0" err="1" smtClean="0"/>
              <a:t>initiatief</a:t>
            </a:r>
            <a:r>
              <a:rPr lang="en-US" sz="2800" dirty="0" smtClean="0"/>
              <a:t> </a:t>
            </a:r>
            <a:r>
              <a:rPr lang="en-US" sz="2800" dirty="0" err="1" smtClean="0"/>
              <a:t>Telesur</a:t>
            </a:r>
            <a:r>
              <a:rPr lang="en-US" sz="2800" dirty="0" smtClean="0"/>
              <a:t> – IT cluster – Online Payment</a:t>
            </a:r>
          </a:p>
          <a:p>
            <a:r>
              <a:rPr lang="en-US" sz="2800" dirty="0" smtClean="0"/>
              <a:t>Access to Finance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>
              <a:defRPr/>
            </a:pPr>
            <a:fld id="{30C9E885-3BDD-42D6-BF27-ECC10EF829F1}" type="slidenum">
              <a:rPr lang="en-US" sz="1200" smtClean="0"/>
              <a:pPr algn="r"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53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37343" y="1065250"/>
            <a:ext cx="8534400" cy="4680457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37343" y="285749"/>
            <a:ext cx="8445500" cy="428625"/>
          </a:xfrm>
          <a:prstGeom prst="rect">
            <a:avLst/>
          </a:prstGeom>
          <a:ln w="28575">
            <a:solidFill>
              <a:srgbClr val="00008C"/>
            </a:solidFill>
          </a:ln>
        </p:spPr>
        <p:txBody>
          <a:bodyPr anchor="ctr">
            <a:noAutofit/>
          </a:bodyPr>
          <a:lstStyle/>
          <a:p>
            <a:pPr algn="ctr" eaLnBrk="0" hangingPunct="0">
              <a:defRPr/>
            </a:pPr>
            <a:r>
              <a:rPr lang="en-US" sz="3200" b="1" dirty="0" smtClean="0">
                <a:solidFill>
                  <a:srgbClr val="002060"/>
                </a:solidFill>
                <a:latin typeface="+mn-lt"/>
                <a:cs typeface="ＭＳ Ｐゴシック" charset="0"/>
              </a:rPr>
              <a:t>BIJDRAGE BANKWEZEN</a:t>
            </a:r>
            <a:endParaRPr lang="en-US" sz="3200" b="1" dirty="0">
              <a:solidFill>
                <a:srgbClr val="002060"/>
              </a:solidFill>
              <a:latin typeface="+mn-lt"/>
              <a:cs typeface="ＭＳ Ｐゴシック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872198"/>
            <a:ext cx="8229600" cy="5253966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1. </a:t>
            </a:r>
            <a:r>
              <a:rPr lang="en-US" sz="2800" dirty="0" err="1" smtClean="0"/>
              <a:t>Als</a:t>
            </a:r>
            <a:r>
              <a:rPr lang="en-US" sz="2800" dirty="0" smtClean="0"/>
              <a:t> financier van </a:t>
            </a:r>
            <a:r>
              <a:rPr lang="en-US" sz="2800" dirty="0" err="1" smtClean="0"/>
              <a:t>innovatie</a:t>
            </a:r>
            <a:endParaRPr lang="en-US" sz="2800" dirty="0" smtClean="0"/>
          </a:p>
          <a:p>
            <a:pPr>
              <a:buFont typeface="Arial" charset="0"/>
              <a:buChar char="•"/>
            </a:pPr>
            <a:r>
              <a:rPr lang="en-US" sz="2400" dirty="0" smtClean="0"/>
              <a:t>Focus op </a:t>
            </a:r>
            <a:r>
              <a:rPr lang="en-US" sz="2400" dirty="0" err="1" smtClean="0"/>
              <a:t>proces</a:t>
            </a:r>
            <a:r>
              <a:rPr lang="en-US" sz="2400" dirty="0" smtClean="0"/>
              <a:t> </a:t>
            </a:r>
            <a:r>
              <a:rPr lang="en-US" sz="2400" dirty="0" err="1" smtClean="0"/>
              <a:t>innovatie</a:t>
            </a:r>
            <a:endParaRPr lang="en-US" sz="2400" dirty="0" smtClean="0"/>
          </a:p>
          <a:p>
            <a:pPr>
              <a:buFont typeface="Arial" charset="0"/>
              <a:buChar char="•"/>
            </a:pPr>
            <a:r>
              <a:rPr lang="en-US" sz="2400" dirty="0" smtClean="0"/>
              <a:t>Meer </a:t>
            </a:r>
            <a:r>
              <a:rPr lang="en-US" sz="2400" dirty="0" err="1" smtClean="0"/>
              <a:t>samenwerking</a:t>
            </a:r>
            <a:r>
              <a:rPr lang="en-US" sz="2400" dirty="0" smtClean="0"/>
              <a:t> </a:t>
            </a:r>
            <a:r>
              <a:rPr lang="en-US" sz="2400" dirty="0" err="1" smtClean="0"/>
              <a:t>tussen</a:t>
            </a:r>
            <a:r>
              <a:rPr lang="en-US" sz="2400" dirty="0" smtClean="0"/>
              <a:t> </a:t>
            </a:r>
            <a:r>
              <a:rPr lang="en-US" sz="2400" dirty="0" err="1" smtClean="0"/>
              <a:t>programma’s</a:t>
            </a:r>
            <a:r>
              <a:rPr lang="en-US" sz="2400" dirty="0" smtClean="0"/>
              <a:t>, </a:t>
            </a:r>
            <a:r>
              <a:rPr lang="en-US" sz="2400" dirty="0" err="1" smtClean="0"/>
              <a:t>zoals</a:t>
            </a:r>
            <a:r>
              <a:rPr lang="en-US" sz="2400" dirty="0" smtClean="0"/>
              <a:t> PUM en </a:t>
            </a:r>
            <a:r>
              <a:rPr lang="en-US" sz="2400" dirty="0" err="1" smtClean="0"/>
              <a:t>garantiefonds</a:t>
            </a:r>
            <a:r>
              <a:rPr lang="en-US" sz="2400" dirty="0" smtClean="0"/>
              <a:t> NOB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2. Eigen efficiency </a:t>
            </a:r>
            <a:r>
              <a:rPr lang="en-US" sz="2800" dirty="0" err="1" smtClean="0"/>
              <a:t>c.q</a:t>
            </a:r>
            <a:r>
              <a:rPr lang="en-US" sz="2800" dirty="0" smtClean="0"/>
              <a:t>. </a:t>
            </a:r>
            <a:r>
              <a:rPr lang="en-US" sz="2800" dirty="0" err="1" smtClean="0"/>
              <a:t>productiviteit</a:t>
            </a:r>
            <a:r>
              <a:rPr lang="en-US" sz="2800" dirty="0" smtClean="0"/>
              <a:t> </a:t>
            </a:r>
            <a:r>
              <a:rPr lang="en-US" sz="2800" dirty="0" err="1" smtClean="0"/>
              <a:t>te</a:t>
            </a:r>
            <a:r>
              <a:rPr lang="en-US" sz="2800" dirty="0" smtClean="0"/>
              <a:t> </a:t>
            </a:r>
            <a:r>
              <a:rPr lang="en-US" sz="2800" dirty="0" err="1" smtClean="0"/>
              <a:t>verbeteren</a:t>
            </a:r>
            <a:endParaRPr lang="en-US" sz="2800" dirty="0" smtClean="0"/>
          </a:p>
          <a:p>
            <a:pPr marL="0" indent="0">
              <a:buNone/>
            </a:pPr>
            <a:r>
              <a:rPr lang="en-US" sz="2400" dirty="0" smtClean="0"/>
              <a:t>Indicator: Efficiency ratio = </a:t>
            </a:r>
            <a:r>
              <a:rPr lang="en-US" sz="2400" u="sng" dirty="0" err="1" smtClean="0"/>
              <a:t>Operationele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kosten</a:t>
            </a:r>
            <a:r>
              <a:rPr lang="en-US" sz="2400" u="sng" dirty="0" smtClean="0"/>
              <a:t> </a:t>
            </a:r>
            <a:endParaRPr lang="en-US" sz="2400" u="sng" dirty="0"/>
          </a:p>
          <a:p>
            <a:pPr marL="0" indent="0">
              <a:buNone/>
            </a:pPr>
            <a:r>
              <a:rPr lang="en-US" sz="2400" dirty="0" smtClean="0"/>
              <a:t>										</a:t>
            </a:r>
            <a:r>
              <a:rPr lang="en-US" sz="2400" dirty="0" err="1" smtClean="0"/>
              <a:t>Baten</a:t>
            </a:r>
            <a:endParaRPr lang="en-US" sz="2400" dirty="0" smtClean="0"/>
          </a:p>
          <a:p>
            <a:pPr>
              <a:buFont typeface="Arial" charset="0"/>
              <a:buChar char="•"/>
            </a:pPr>
            <a:r>
              <a:rPr lang="en-US" sz="2400" dirty="0" err="1" smtClean="0"/>
              <a:t>Digitalisering</a:t>
            </a:r>
            <a:r>
              <a:rPr lang="en-US" sz="2400" dirty="0" smtClean="0"/>
              <a:t> / STP</a:t>
            </a:r>
          </a:p>
          <a:p>
            <a:pPr>
              <a:buFont typeface="Arial" charset="0"/>
              <a:buChar char="•"/>
            </a:pPr>
            <a:r>
              <a:rPr lang="en-US" sz="2400" dirty="0" err="1" smtClean="0"/>
              <a:t>Schaalnadelen</a:t>
            </a:r>
            <a:r>
              <a:rPr lang="en-US" sz="2400" dirty="0" smtClean="0"/>
              <a:t> </a:t>
            </a:r>
            <a:r>
              <a:rPr lang="en-US" sz="2400" dirty="0" err="1" smtClean="0"/>
              <a:t>overwinnen</a:t>
            </a:r>
            <a:r>
              <a:rPr lang="en-US" sz="2400" dirty="0" smtClean="0"/>
              <a:t> door </a:t>
            </a:r>
            <a:r>
              <a:rPr lang="en-US" sz="2400" dirty="0" err="1" smtClean="0"/>
              <a:t>meer</a:t>
            </a:r>
            <a:r>
              <a:rPr lang="en-US" sz="2400" dirty="0" smtClean="0"/>
              <a:t> </a:t>
            </a:r>
            <a:r>
              <a:rPr lang="en-US" sz="2400" dirty="0" err="1" smtClean="0"/>
              <a:t>samen</a:t>
            </a:r>
            <a:r>
              <a:rPr lang="en-US" sz="2400" dirty="0" smtClean="0"/>
              <a:t> </a:t>
            </a:r>
            <a:r>
              <a:rPr lang="en-US" sz="2400" dirty="0" err="1" smtClean="0"/>
              <a:t>te</a:t>
            </a:r>
            <a:r>
              <a:rPr lang="en-US" sz="2400" dirty="0" smtClean="0"/>
              <a:t> </a:t>
            </a:r>
            <a:r>
              <a:rPr lang="en-US" sz="2400" dirty="0" err="1" smtClean="0"/>
              <a:t>werken</a:t>
            </a: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>
              <a:defRPr/>
            </a:pPr>
            <a:fld id="{30C9E885-3BDD-42D6-BF27-ECC10EF829F1}" type="slidenum">
              <a:rPr lang="en-US" sz="1200" smtClean="0"/>
              <a:pPr algn="r"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8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37343" y="1065250"/>
            <a:ext cx="8534400" cy="4680457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37343" y="285749"/>
            <a:ext cx="8445500" cy="428625"/>
          </a:xfrm>
          <a:prstGeom prst="rect">
            <a:avLst/>
          </a:prstGeom>
          <a:ln w="28575">
            <a:solidFill>
              <a:srgbClr val="00008C"/>
            </a:solidFill>
          </a:ln>
        </p:spPr>
        <p:txBody>
          <a:bodyPr anchor="ctr">
            <a:noAutofit/>
          </a:bodyPr>
          <a:lstStyle/>
          <a:p>
            <a:pPr algn="ctr" eaLnBrk="0" hangingPunct="0">
              <a:defRPr/>
            </a:pPr>
            <a:r>
              <a:rPr lang="en-US" sz="3200" b="1" dirty="0" smtClean="0">
                <a:solidFill>
                  <a:srgbClr val="002060"/>
                </a:solidFill>
                <a:latin typeface="+mn-lt"/>
                <a:cs typeface="ＭＳ Ｐゴシック" charset="0"/>
              </a:rPr>
              <a:t>BIJDRAGE BANKWEZEN</a:t>
            </a:r>
            <a:endParaRPr lang="en-US" sz="3200" b="1" dirty="0">
              <a:solidFill>
                <a:srgbClr val="002060"/>
              </a:solidFill>
              <a:latin typeface="+mn-lt"/>
              <a:cs typeface="ＭＳ Ｐゴシック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872198"/>
            <a:ext cx="8229600" cy="5253966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3. </a:t>
            </a:r>
            <a:r>
              <a:rPr lang="en-US" sz="2800" dirty="0" err="1" smtClean="0"/>
              <a:t>Efficiënter</a:t>
            </a:r>
            <a:r>
              <a:rPr lang="en-US" sz="2800" dirty="0" smtClean="0"/>
              <a:t> </a:t>
            </a:r>
            <a:r>
              <a:rPr lang="en-US" sz="2800" dirty="0" err="1" smtClean="0"/>
              <a:t>betalingsverkeer</a:t>
            </a:r>
            <a:endParaRPr lang="en-US" sz="2800" dirty="0" smtClean="0"/>
          </a:p>
          <a:p>
            <a:pPr>
              <a:buFont typeface="Arial" charset="0"/>
              <a:buChar char="•"/>
            </a:pPr>
            <a:r>
              <a:rPr lang="en-US" sz="2400" dirty="0" smtClean="0"/>
              <a:t>Van de </a:t>
            </a:r>
            <a:r>
              <a:rPr lang="en-US" sz="2400" dirty="0" err="1" smtClean="0"/>
              <a:t>kassa</a:t>
            </a:r>
            <a:r>
              <a:rPr lang="en-US" sz="2400" dirty="0" smtClean="0"/>
              <a:t> </a:t>
            </a:r>
            <a:r>
              <a:rPr lang="en-US" sz="2400" dirty="0" err="1" smtClean="0"/>
              <a:t>naar</a:t>
            </a:r>
            <a:r>
              <a:rPr lang="en-US" sz="2400" dirty="0" smtClean="0"/>
              <a:t> de ATM, </a:t>
            </a:r>
            <a:r>
              <a:rPr lang="en-US" sz="2400" dirty="0" err="1" smtClean="0"/>
              <a:t>naar</a:t>
            </a:r>
            <a:r>
              <a:rPr lang="en-US" sz="2400" dirty="0" smtClean="0"/>
              <a:t> POS</a:t>
            </a:r>
          </a:p>
          <a:p>
            <a:pPr>
              <a:buFont typeface="Arial" charset="0"/>
              <a:buChar char="•"/>
            </a:pPr>
            <a:r>
              <a:rPr lang="en-US" sz="2400" dirty="0" err="1" smtClean="0"/>
              <a:t>Ook</a:t>
            </a:r>
            <a:r>
              <a:rPr lang="en-US" sz="2400" dirty="0" smtClean="0"/>
              <a:t> </a:t>
            </a:r>
            <a:r>
              <a:rPr lang="en-US" sz="2400" dirty="0" err="1" smtClean="0"/>
              <a:t>veel</a:t>
            </a:r>
            <a:r>
              <a:rPr lang="en-US" sz="2400" dirty="0" smtClean="0"/>
              <a:t> </a:t>
            </a:r>
            <a:r>
              <a:rPr lang="en-US" sz="2400" dirty="0" err="1" smtClean="0"/>
              <a:t>vreemde</a:t>
            </a:r>
            <a:r>
              <a:rPr lang="en-US" sz="2400" dirty="0" smtClean="0"/>
              <a:t> </a:t>
            </a:r>
            <a:r>
              <a:rPr lang="en-US" sz="2400" dirty="0" err="1" smtClean="0"/>
              <a:t>valuta</a:t>
            </a:r>
            <a:r>
              <a:rPr lang="en-US" sz="2400" dirty="0" smtClean="0"/>
              <a:t> cash </a:t>
            </a:r>
            <a:r>
              <a:rPr lang="en-US" sz="2400" dirty="0" err="1" smtClean="0"/>
              <a:t>circulatie</a:t>
            </a:r>
            <a:r>
              <a:rPr lang="en-US" sz="2400" dirty="0" smtClean="0"/>
              <a:t> (Euro en USD)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>
              <a:defRPr/>
            </a:pPr>
            <a:fld id="{30C9E885-3BDD-42D6-BF27-ECC10EF829F1}" type="slidenum">
              <a:rPr lang="en-US" sz="1200" smtClean="0"/>
              <a:pPr algn="r"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07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37343" y="1065250"/>
            <a:ext cx="8534400" cy="4680457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>
              <a:cs typeface="ＭＳ Ｐゴシック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nl-NL" sz="1200" dirty="0" smtClean="0">
              <a:cs typeface="ＭＳ Ｐゴシック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37343" y="285749"/>
            <a:ext cx="8445500" cy="428625"/>
          </a:xfrm>
          <a:prstGeom prst="rect">
            <a:avLst/>
          </a:prstGeom>
          <a:ln w="28575">
            <a:solidFill>
              <a:srgbClr val="00008C"/>
            </a:solidFill>
          </a:ln>
        </p:spPr>
        <p:txBody>
          <a:bodyPr anchor="ctr">
            <a:noAutofit/>
          </a:bodyPr>
          <a:lstStyle/>
          <a:p>
            <a:pPr algn="ctr" eaLnBrk="0" hangingPunct="0">
              <a:defRPr/>
            </a:pPr>
            <a:r>
              <a:rPr lang="en-US" sz="3200" b="1" dirty="0" smtClean="0">
                <a:solidFill>
                  <a:srgbClr val="002060"/>
                </a:solidFill>
                <a:latin typeface="+mn-lt"/>
                <a:cs typeface="ＭＳ Ｐゴシック" charset="0"/>
              </a:rPr>
              <a:t>BIJDRAGE BANKWEZEN</a:t>
            </a:r>
            <a:endParaRPr lang="en-US" sz="3200" b="1" dirty="0">
              <a:solidFill>
                <a:srgbClr val="002060"/>
              </a:solidFill>
              <a:latin typeface="+mn-lt"/>
              <a:cs typeface="ＭＳ Ｐゴシック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872198"/>
            <a:ext cx="8229600" cy="5253966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3. </a:t>
            </a:r>
            <a:r>
              <a:rPr lang="en-US" sz="2800" dirty="0" err="1" smtClean="0"/>
              <a:t>Efficiënter</a:t>
            </a:r>
            <a:r>
              <a:rPr lang="en-US" sz="2800" dirty="0" smtClean="0"/>
              <a:t> </a:t>
            </a:r>
            <a:r>
              <a:rPr lang="en-US" sz="2800" dirty="0" err="1" smtClean="0"/>
              <a:t>betalingsverkeer</a:t>
            </a:r>
            <a:endParaRPr lang="en-US" sz="2800" dirty="0" smtClean="0"/>
          </a:p>
          <a:p>
            <a:pPr>
              <a:buFont typeface="Arial" charset="0"/>
              <a:buChar char="•"/>
            </a:pPr>
            <a:r>
              <a:rPr lang="en-US" sz="2400" dirty="0" smtClean="0"/>
              <a:t>Van de </a:t>
            </a:r>
            <a:r>
              <a:rPr lang="en-US" sz="2400" dirty="0" err="1" smtClean="0"/>
              <a:t>kassa</a:t>
            </a:r>
            <a:r>
              <a:rPr lang="en-US" sz="2400" dirty="0" smtClean="0"/>
              <a:t> </a:t>
            </a:r>
            <a:r>
              <a:rPr lang="en-US" sz="2400" dirty="0" err="1" smtClean="0"/>
              <a:t>naar</a:t>
            </a:r>
            <a:r>
              <a:rPr lang="en-US" sz="2400" dirty="0" smtClean="0"/>
              <a:t> de ATM, </a:t>
            </a:r>
            <a:r>
              <a:rPr lang="en-US" sz="2400" dirty="0" err="1" smtClean="0"/>
              <a:t>naar</a:t>
            </a:r>
            <a:r>
              <a:rPr lang="en-US" sz="2400" dirty="0" smtClean="0"/>
              <a:t> POS</a:t>
            </a:r>
          </a:p>
          <a:p>
            <a:pPr>
              <a:buFont typeface="Arial" charset="0"/>
              <a:buChar char="•"/>
            </a:pPr>
            <a:r>
              <a:rPr lang="en-US" sz="2400" dirty="0" err="1" smtClean="0"/>
              <a:t>Ook</a:t>
            </a:r>
            <a:r>
              <a:rPr lang="en-US" sz="2400" dirty="0" smtClean="0"/>
              <a:t> </a:t>
            </a:r>
            <a:r>
              <a:rPr lang="en-US" sz="2400" dirty="0" err="1" smtClean="0"/>
              <a:t>veel</a:t>
            </a:r>
            <a:r>
              <a:rPr lang="en-US" sz="2400" dirty="0" smtClean="0"/>
              <a:t> </a:t>
            </a:r>
            <a:r>
              <a:rPr lang="en-US" sz="2400" dirty="0" err="1" smtClean="0"/>
              <a:t>vreemde</a:t>
            </a:r>
            <a:r>
              <a:rPr lang="en-US" sz="2400" dirty="0" smtClean="0"/>
              <a:t> </a:t>
            </a:r>
            <a:r>
              <a:rPr lang="en-US" sz="2400" dirty="0" err="1" smtClean="0"/>
              <a:t>valuta</a:t>
            </a:r>
            <a:r>
              <a:rPr lang="en-US" sz="2400" dirty="0" smtClean="0"/>
              <a:t> cash </a:t>
            </a:r>
            <a:r>
              <a:rPr lang="en-US" sz="2400" dirty="0" err="1" smtClean="0"/>
              <a:t>circulatie</a:t>
            </a:r>
            <a:r>
              <a:rPr lang="en-US" sz="2400" dirty="0" smtClean="0"/>
              <a:t> (Euro en USD)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>
              <a:defRPr/>
            </a:pPr>
            <a:fld id="{30C9E885-3BDD-42D6-BF27-ECC10EF829F1}" type="slidenum">
              <a:rPr lang="en-US" sz="1200" smtClean="0"/>
              <a:pPr algn="r"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9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nl-NL" sz="36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Vragen?</a:t>
            </a:r>
            <a:endParaRPr lang="en-US" altLang="en-US" sz="3600" dirty="0"/>
          </a:p>
        </p:txBody>
      </p:sp>
      <p:pic>
        <p:nvPicPr>
          <p:cNvPr id="4" name="Tijdelijke aanduiding voor inhoud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85900" y="1600200"/>
            <a:ext cx="5637035" cy="3734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85684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1878</TotalTime>
  <Words>131</Words>
  <Application>Microsoft Office PowerPoint</Application>
  <PresentationFormat>On-screen Show (4:3)</PresentationFormat>
  <Paragraphs>169</Paragraphs>
  <Slides>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Custom Design</vt:lpstr>
      <vt:lpstr>1_Custom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Vragen?</vt:lpstr>
    </vt:vector>
  </TitlesOfParts>
  <Company>Ideeen nv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Rita Mahabier-Naigi</dc:creator>
  <cp:lastModifiedBy>User</cp:lastModifiedBy>
  <cp:revision>177</cp:revision>
  <dcterms:created xsi:type="dcterms:W3CDTF">2012-08-23T09:38:32Z</dcterms:created>
  <dcterms:modified xsi:type="dcterms:W3CDTF">2017-09-01T11:52:33Z</dcterms:modified>
</cp:coreProperties>
</file>